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sldIdLst>
    <p:sldId id="1023" r:id="rId2"/>
    <p:sldId id="1115" r:id="rId3"/>
    <p:sldId id="1052" r:id="rId4"/>
    <p:sldId id="1053" r:id="rId5"/>
    <p:sldId id="1054" r:id="rId6"/>
    <p:sldId id="1058" r:id="rId7"/>
    <p:sldId id="1059" r:id="rId8"/>
    <p:sldId id="1060" r:id="rId9"/>
    <p:sldId id="1061" r:id="rId10"/>
    <p:sldId id="1117" r:id="rId11"/>
    <p:sldId id="1119" r:id="rId12"/>
    <p:sldId id="1120" r:id="rId13"/>
    <p:sldId id="1121" r:id="rId14"/>
    <p:sldId id="1122" r:id="rId15"/>
    <p:sldId id="1123" r:id="rId16"/>
    <p:sldId id="1124" r:id="rId17"/>
    <p:sldId id="1125" r:id="rId18"/>
    <p:sldId id="1126" r:id="rId19"/>
    <p:sldId id="1127" r:id="rId20"/>
    <p:sldId id="1128" r:id="rId21"/>
    <p:sldId id="1080" r:id="rId22"/>
    <p:sldId id="1081" r:id="rId23"/>
    <p:sldId id="1082" r:id="rId24"/>
    <p:sldId id="1083" r:id="rId25"/>
    <p:sldId id="1084" r:id="rId26"/>
    <p:sldId id="1085" r:id="rId27"/>
    <p:sldId id="1086" r:id="rId28"/>
    <p:sldId id="1087" r:id="rId29"/>
    <p:sldId id="1089" r:id="rId30"/>
    <p:sldId id="1110" r:id="rId31"/>
    <p:sldId id="1188" r:id="rId32"/>
    <p:sldId id="1190" r:id="rId33"/>
    <p:sldId id="1191" r:id="rId34"/>
    <p:sldId id="1192" r:id="rId35"/>
    <p:sldId id="1130" r:id="rId36"/>
    <p:sldId id="1132" r:id="rId37"/>
    <p:sldId id="1131" r:id="rId38"/>
    <p:sldId id="1133" r:id="rId39"/>
    <p:sldId id="1134" r:id="rId40"/>
    <p:sldId id="1193" r:id="rId41"/>
    <p:sldId id="1183" r:id="rId42"/>
    <p:sldId id="1184" r:id="rId43"/>
    <p:sldId id="1138" r:id="rId44"/>
    <p:sldId id="1142" r:id="rId45"/>
    <p:sldId id="1147" r:id="rId46"/>
    <p:sldId id="1148" r:id="rId47"/>
    <p:sldId id="1149" r:id="rId48"/>
    <p:sldId id="1150" r:id="rId49"/>
    <p:sldId id="1159" r:id="rId50"/>
    <p:sldId id="1160" r:id="rId51"/>
    <p:sldId id="1161" r:id="rId52"/>
    <p:sldId id="1162" r:id="rId53"/>
    <p:sldId id="1163" r:id="rId54"/>
    <p:sldId id="1164" r:id="rId55"/>
    <p:sldId id="1165" r:id="rId56"/>
    <p:sldId id="1166" r:id="rId57"/>
    <p:sldId id="1167" r:id="rId58"/>
    <p:sldId id="1168" r:id="rId59"/>
    <p:sldId id="1169" r:id="rId60"/>
    <p:sldId id="1170" r:id="rId61"/>
    <p:sldId id="1171" r:id="rId62"/>
    <p:sldId id="1172" r:id="rId63"/>
    <p:sldId id="1173" r:id="rId64"/>
    <p:sldId id="1174" r:id="rId65"/>
    <p:sldId id="1175" r:id="rId66"/>
    <p:sldId id="1176" r:id="rId67"/>
    <p:sldId id="1177" r:id="rId68"/>
    <p:sldId id="1178" r:id="rId69"/>
    <p:sldId id="1179" r:id="rId70"/>
    <p:sldId id="1180" r:id="rId71"/>
    <p:sldId id="1181" r:id="rId72"/>
    <p:sldId id="1182" r:id="rId73"/>
    <p:sldId id="1151" r:id="rId74"/>
    <p:sldId id="1152" r:id="rId75"/>
    <p:sldId id="1153" r:id="rId76"/>
    <p:sldId id="1154" r:id="rId77"/>
    <p:sldId id="1155" r:id="rId78"/>
    <p:sldId id="1156" r:id="rId79"/>
    <p:sldId id="1157" r:id="rId80"/>
    <p:sldId id="1158" r:id="rId81"/>
    <p:sldId id="1185" r:id="rId82"/>
    <p:sldId id="1186" r:id="rId83"/>
    <p:sldId id="1187" r:id="rId84"/>
    <p:sldId id="1194" r:id="rId85"/>
    <p:sldId id="1195" r:id="rId86"/>
    <p:sldId id="1196" r:id="rId8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B7EE"/>
    <a:srgbClr val="FF33CC"/>
    <a:srgbClr val="FF9900"/>
    <a:srgbClr val="996633"/>
    <a:srgbClr val="58FF0D"/>
    <a:srgbClr val="33CCFF"/>
    <a:srgbClr val="CC3300"/>
    <a:srgbClr val="FF0066"/>
    <a:srgbClr val="CC0099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7945" autoAdjust="0"/>
    <p:restoredTop sz="94675" autoAdjust="0"/>
  </p:normalViewPr>
  <p:slideViewPr>
    <p:cSldViewPr>
      <p:cViewPr varScale="1">
        <p:scale>
          <a:sx n="80" d="100"/>
          <a:sy n="80" d="100"/>
        </p:scale>
        <p:origin x="-102" y="-102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E9CD3355-CD27-45BD-B044-22AEDEF11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BC5892-A045-4F82-A9EC-06DFD3B5A1B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2A338-8FDA-4E27-BF10-4E553AA3A54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75642B-0886-465B-963C-89E0F7DB5389}" type="slidenum">
              <a:rPr lang="en-US"/>
              <a:pPr/>
              <a:t>11</a:t>
            </a:fld>
            <a:endParaRPr lang="en-US"/>
          </a:p>
        </p:txBody>
      </p:sp>
      <p:sp>
        <p:nvSpPr>
          <p:cNvPr id="308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27FDD-13ED-4387-A070-188AB95C8D99}" type="slidenum">
              <a:rPr lang="en-US"/>
              <a:pPr/>
              <a:t>12</a:t>
            </a:fld>
            <a:endParaRPr lang="en-US"/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DCD307-09CE-4DB5-814B-4FAFB8F64B80}" type="slidenum">
              <a:rPr lang="en-US"/>
              <a:pPr/>
              <a:t>13</a:t>
            </a:fld>
            <a:endParaRPr lang="en-US"/>
          </a:p>
        </p:txBody>
      </p:sp>
      <p:sp>
        <p:nvSpPr>
          <p:cNvPr id="310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6820F9-9890-4C10-A691-D5D7A6005424}" type="slidenum">
              <a:rPr lang="en-US"/>
              <a:pPr/>
              <a:t>14</a:t>
            </a:fld>
            <a:endParaRPr lang="en-US"/>
          </a:p>
        </p:txBody>
      </p:sp>
      <p:sp>
        <p:nvSpPr>
          <p:cNvPr id="311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1D22CF-1382-4FE8-8E35-1BF3FD176B32}" type="slidenum">
              <a:rPr lang="en-US"/>
              <a:pPr/>
              <a:t>15</a:t>
            </a:fld>
            <a:endParaRPr lang="en-US"/>
          </a:p>
        </p:txBody>
      </p:sp>
      <p:sp>
        <p:nvSpPr>
          <p:cNvPr id="312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24FB7F-7B25-4D6C-AFE3-F42694833A59}" type="slidenum">
              <a:rPr lang="en-US"/>
              <a:pPr/>
              <a:t>16</a:t>
            </a:fld>
            <a:endParaRPr lang="en-US"/>
          </a:p>
        </p:txBody>
      </p:sp>
      <p:sp>
        <p:nvSpPr>
          <p:cNvPr id="313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A2708B-9821-476D-81E6-4A026F66C7C3}" type="slidenum">
              <a:rPr lang="en-US"/>
              <a:pPr/>
              <a:t>17</a:t>
            </a:fld>
            <a:endParaRPr lang="en-US"/>
          </a:p>
        </p:txBody>
      </p:sp>
      <p:sp>
        <p:nvSpPr>
          <p:cNvPr id="314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66C0FF-0A0E-4524-912A-2F7955D236FA}" type="slidenum">
              <a:rPr lang="en-US"/>
              <a:pPr/>
              <a:t>18</a:t>
            </a:fld>
            <a:endParaRPr lang="en-US"/>
          </a:p>
        </p:txBody>
      </p:sp>
      <p:sp>
        <p:nvSpPr>
          <p:cNvPr id="315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B0C73E-BA98-4D95-AEFE-430FFA315433}" type="slidenum">
              <a:rPr lang="en-US"/>
              <a:pPr/>
              <a:t>19</a:t>
            </a:fld>
            <a:endParaRPr lang="en-US"/>
          </a:p>
        </p:txBody>
      </p:sp>
      <p:sp>
        <p:nvSpPr>
          <p:cNvPr id="316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2A338-8FDA-4E27-BF10-4E553AA3A54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BFD578-4FF9-4629-B11E-0B44611CA5D2}" type="slidenum">
              <a:rPr lang="en-US"/>
              <a:pPr/>
              <a:t>20</a:t>
            </a:fld>
            <a:endParaRPr lang="en-US"/>
          </a:p>
        </p:txBody>
      </p:sp>
      <p:sp>
        <p:nvSpPr>
          <p:cNvPr id="317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2A338-8FDA-4E27-BF10-4E553AA3A547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2A338-8FDA-4E27-BF10-4E553AA3A547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2A338-8FDA-4E27-BF10-4E553AA3A547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2A338-8FDA-4E27-BF10-4E553AA3A547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6D76C1-E11F-4893-B53B-7B7FEA9457F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BF0A9E-AD95-45B1-AFCF-A4F0021AC6C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771A0-CC9F-4966-9BF9-1869532FEED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0E2D28-D160-4AB9-A522-27B3AE0B06D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BF940A-DD1E-4744-9F0C-F3FF1BF2F5F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EC386D-E8B6-4F65-A910-1878D298438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274E92-F11A-4B17-B736-5A275E9E14B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29D50-3A8F-4545-B2E1-D40D64201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ACCAB-F082-412E-AB56-D9A7F9B6F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1283C-F9E5-49EF-8BB3-073356495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FC072-0585-4EA4-B517-3C286EAD6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585BD-A7DA-4D00-90C2-E3EDAE291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E0312-2790-4285-B0BE-AAECA5A47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6C98-7435-4DFA-896D-8C4BC36CA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B024F-4CA5-4E3C-A067-C198B9950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41FE2-17ED-4E26-9B31-4B039984F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9E910-7AC2-44C7-87CD-BE5D08734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8E927-2C9E-4D3E-BC71-563560EC3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28EDBC79-5551-45B7-8A05-327256B79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019800"/>
            <a:ext cx="1905000" cy="457200"/>
          </a:xfrm>
        </p:spPr>
        <p:txBody>
          <a:bodyPr/>
          <a:lstStyle/>
          <a:p>
            <a:pPr>
              <a:defRPr/>
            </a:pPr>
            <a:fld id="{920A15DB-6053-4199-931E-CFB0FBC436A3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052" name="Text Box 63"/>
          <p:cNvSpPr txBox="1">
            <a:spLocks noChangeArrowheads="1"/>
          </p:cNvSpPr>
          <p:nvPr/>
        </p:nvSpPr>
        <p:spPr bwMode="auto">
          <a:xfrm>
            <a:off x="3048000" y="1295400"/>
            <a:ext cx="256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 dirty="0" smtClean="0">
                <a:solidFill>
                  <a:schemeClr val="tx2"/>
                </a:solidFill>
              </a:rPr>
              <a:t>SODA </a:t>
            </a:r>
          </a:p>
          <a:p>
            <a:pPr algn="ctr"/>
            <a:r>
              <a:rPr lang="en-US" b="0" dirty="0" smtClean="0">
                <a:solidFill>
                  <a:schemeClr val="tx2"/>
                </a:solidFill>
              </a:rPr>
              <a:t>January 23, 2011</a:t>
            </a:r>
            <a:endParaRPr lang="en-US" b="0" dirty="0">
              <a:solidFill>
                <a:schemeClr val="tx2"/>
              </a:solidFill>
            </a:endParaRPr>
          </a:p>
        </p:txBody>
      </p:sp>
      <p:sp>
        <p:nvSpPr>
          <p:cNvPr id="2053" name="Rectangle 64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0" dirty="0">
                <a:solidFill>
                  <a:schemeClr val="tx2"/>
                </a:solidFill>
              </a:rPr>
              <a:t/>
            </a:r>
            <a:br>
              <a:rPr lang="en-US" sz="2800" b="0" dirty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Temperature 1 Self-Assembly:</a:t>
            </a:r>
            <a:r>
              <a:rPr lang="en-US" dirty="0" smtClean="0">
                <a:solidFill>
                  <a:schemeClr val="tx2"/>
                </a:solidFill>
              </a:rPr>
              <a:t>  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Deterministic Assembly in 3D and Probabilistic Assembly in 2D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054" name="TextBox 64"/>
          <p:cNvSpPr txBox="1">
            <a:spLocks noChangeArrowheads="1"/>
          </p:cNvSpPr>
          <p:nvPr/>
        </p:nvSpPr>
        <p:spPr bwMode="auto">
          <a:xfrm>
            <a:off x="304800" y="5410200"/>
            <a:ext cx="8229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 smtClean="0"/>
              <a:t>Matthew Cook</a:t>
            </a:r>
            <a:r>
              <a:rPr lang="en-US" sz="1800" dirty="0"/>
              <a:t>	</a:t>
            </a:r>
            <a:r>
              <a:rPr lang="en-US" sz="1800" dirty="0" smtClean="0"/>
              <a:t>	University of Zurich and ETH Zurich</a:t>
            </a:r>
            <a:endParaRPr lang="en-US" sz="1800" dirty="0"/>
          </a:p>
          <a:p>
            <a:r>
              <a:rPr lang="en-US" sz="1800" dirty="0" err="1" smtClean="0"/>
              <a:t>Yunhui</a:t>
            </a:r>
            <a:r>
              <a:rPr lang="en-US" sz="1800" dirty="0" smtClean="0"/>
              <a:t> Fu	</a:t>
            </a:r>
            <a:r>
              <a:rPr lang="en-US" sz="1800" dirty="0"/>
              <a:t>	</a:t>
            </a:r>
            <a:r>
              <a:rPr lang="en-US" sz="1800" dirty="0" smtClean="0"/>
              <a:t>Clemson University</a:t>
            </a:r>
            <a:endParaRPr lang="en-US" sz="1800" dirty="0"/>
          </a:p>
          <a:p>
            <a:r>
              <a:rPr lang="en-US" sz="1800" dirty="0">
                <a:solidFill>
                  <a:srgbClr val="C00000"/>
                </a:solidFill>
              </a:rPr>
              <a:t>Robert </a:t>
            </a:r>
            <a:r>
              <a:rPr lang="en-US" sz="1800" dirty="0" err="1">
                <a:solidFill>
                  <a:srgbClr val="C00000"/>
                </a:solidFill>
              </a:rPr>
              <a:t>Schweller</a:t>
            </a:r>
            <a:r>
              <a:rPr lang="en-US" sz="1800" dirty="0"/>
              <a:t>	University of Texas Pan American</a:t>
            </a:r>
          </a:p>
        </p:txBody>
      </p:sp>
      <p:grpSp>
        <p:nvGrpSpPr>
          <p:cNvPr id="173" name="Group 4"/>
          <p:cNvGrpSpPr>
            <a:grpSpLocks/>
          </p:cNvGrpSpPr>
          <p:nvPr/>
        </p:nvGrpSpPr>
        <p:grpSpPr bwMode="auto">
          <a:xfrm>
            <a:off x="2362200" y="2286000"/>
            <a:ext cx="4305300" cy="2819400"/>
            <a:chOff x="3168" y="1392"/>
            <a:chExt cx="2328" cy="1516"/>
          </a:xfrm>
        </p:grpSpPr>
        <p:sp>
          <p:nvSpPr>
            <p:cNvPr id="174" name="Rectangle 5"/>
            <p:cNvSpPr>
              <a:spLocks noChangeArrowheads="1"/>
            </p:cNvSpPr>
            <p:nvPr/>
          </p:nvSpPr>
          <p:spPr bwMode="auto">
            <a:xfrm>
              <a:off x="4656" y="2592"/>
              <a:ext cx="263" cy="2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175" name="Rectangle 6"/>
            <p:cNvSpPr>
              <a:spLocks noChangeArrowheads="1"/>
            </p:cNvSpPr>
            <p:nvPr/>
          </p:nvSpPr>
          <p:spPr bwMode="auto">
            <a:xfrm>
              <a:off x="4883" y="2629"/>
              <a:ext cx="36" cy="19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Rectangle 7"/>
            <p:cNvSpPr>
              <a:spLocks noChangeArrowheads="1"/>
            </p:cNvSpPr>
            <p:nvPr/>
          </p:nvSpPr>
          <p:spPr bwMode="auto">
            <a:xfrm>
              <a:off x="4656" y="2629"/>
              <a:ext cx="36" cy="1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Rectangle 8"/>
            <p:cNvSpPr>
              <a:spLocks noChangeArrowheads="1"/>
            </p:cNvSpPr>
            <p:nvPr/>
          </p:nvSpPr>
          <p:spPr bwMode="auto">
            <a:xfrm rot="-5400000">
              <a:off x="4769" y="2515"/>
              <a:ext cx="37" cy="19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" name="Rectangle 9"/>
            <p:cNvSpPr>
              <a:spLocks noChangeArrowheads="1"/>
            </p:cNvSpPr>
            <p:nvPr/>
          </p:nvSpPr>
          <p:spPr bwMode="auto">
            <a:xfrm rot="-5400000">
              <a:off x="4769" y="2748"/>
              <a:ext cx="37" cy="191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" name="Rectangle 10"/>
            <p:cNvSpPr>
              <a:spLocks noChangeArrowheads="1"/>
            </p:cNvSpPr>
            <p:nvPr/>
          </p:nvSpPr>
          <p:spPr bwMode="auto">
            <a:xfrm>
              <a:off x="4872" y="1392"/>
              <a:ext cx="264" cy="2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235" name="Rectangle 11"/>
            <p:cNvSpPr>
              <a:spLocks noChangeArrowheads="1"/>
            </p:cNvSpPr>
            <p:nvPr/>
          </p:nvSpPr>
          <p:spPr bwMode="auto">
            <a:xfrm>
              <a:off x="5101" y="1429"/>
              <a:ext cx="35" cy="1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" name="Rectangle 12"/>
            <p:cNvSpPr>
              <a:spLocks noChangeArrowheads="1"/>
            </p:cNvSpPr>
            <p:nvPr/>
          </p:nvSpPr>
          <p:spPr bwMode="auto">
            <a:xfrm>
              <a:off x="4872" y="1429"/>
              <a:ext cx="35" cy="196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" name="Rectangle 13"/>
            <p:cNvSpPr>
              <a:spLocks noChangeArrowheads="1"/>
            </p:cNvSpPr>
            <p:nvPr/>
          </p:nvSpPr>
          <p:spPr bwMode="auto">
            <a:xfrm rot="-5400000">
              <a:off x="4985" y="1314"/>
              <a:ext cx="37" cy="1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" name="Rectangle 14"/>
            <p:cNvSpPr>
              <a:spLocks noChangeArrowheads="1"/>
            </p:cNvSpPr>
            <p:nvPr/>
          </p:nvSpPr>
          <p:spPr bwMode="auto">
            <a:xfrm rot="-5400000">
              <a:off x="4985" y="1547"/>
              <a:ext cx="37" cy="194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" name="Rectangle 15"/>
            <p:cNvSpPr>
              <a:spLocks noChangeArrowheads="1"/>
            </p:cNvSpPr>
            <p:nvPr/>
          </p:nvSpPr>
          <p:spPr bwMode="auto">
            <a:xfrm>
              <a:off x="4156" y="1802"/>
              <a:ext cx="264" cy="2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242" name="Rectangle 16"/>
            <p:cNvSpPr>
              <a:spLocks noChangeArrowheads="1"/>
            </p:cNvSpPr>
            <p:nvPr/>
          </p:nvSpPr>
          <p:spPr bwMode="auto">
            <a:xfrm>
              <a:off x="4383" y="1838"/>
              <a:ext cx="37" cy="195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" name="Rectangle 17"/>
            <p:cNvSpPr>
              <a:spLocks noChangeArrowheads="1"/>
            </p:cNvSpPr>
            <p:nvPr/>
          </p:nvSpPr>
          <p:spPr bwMode="auto">
            <a:xfrm>
              <a:off x="4156" y="1838"/>
              <a:ext cx="35" cy="19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" name="Rectangle 18"/>
            <p:cNvSpPr>
              <a:spLocks noChangeArrowheads="1"/>
            </p:cNvSpPr>
            <p:nvPr/>
          </p:nvSpPr>
          <p:spPr bwMode="auto">
            <a:xfrm rot="-5400000">
              <a:off x="4269" y="1724"/>
              <a:ext cx="36" cy="192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" name="Rectangle 19"/>
            <p:cNvSpPr>
              <a:spLocks noChangeArrowheads="1"/>
            </p:cNvSpPr>
            <p:nvPr/>
          </p:nvSpPr>
          <p:spPr bwMode="auto">
            <a:xfrm rot="-5400000">
              <a:off x="4268" y="1956"/>
              <a:ext cx="37" cy="192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" name="Rectangle 20"/>
            <p:cNvSpPr>
              <a:spLocks noChangeArrowheads="1"/>
            </p:cNvSpPr>
            <p:nvPr/>
          </p:nvSpPr>
          <p:spPr bwMode="auto">
            <a:xfrm>
              <a:off x="4150" y="2400"/>
              <a:ext cx="264" cy="2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258" name="Rectangle 21"/>
            <p:cNvSpPr>
              <a:spLocks noChangeArrowheads="1"/>
            </p:cNvSpPr>
            <p:nvPr/>
          </p:nvSpPr>
          <p:spPr bwMode="auto">
            <a:xfrm>
              <a:off x="4379" y="2437"/>
              <a:ext cx="35" cy="194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" name="Rectangle 22"/>
            <p:cNvSpPr>
              <a:spLocks noChangeArrowheads="1"/>
            </p:cNvSpPr>
            <p:nvPr/>
          </p:nvSpPr>
          <p:spPr bwMode="auto">
            <a:xfrm>
              <a:off x="4150" y="2437"/>
              <a:ext cx="36" cy="19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" name="Rectangle 23"/>
            <p:cNvSpPr>
              <a:spLocks noChangeArrowheads="1"/>
            </p:cNvSpPr>
            <p:nvPr/>
          </p:nvSpPr>
          <p:spPr bwMode="auto">
            <a:xfrm rot="-5400000">
              <a:off x="4264" y="2322"/>
              <a:ext cx="37" cy="193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" name="Rectangle 24"/>
            <p:cNvSpPr>
              <a:spLocks noChangeArrowheads="1"/>
            </p:cNvSpPr>
            <p:nvPr/>
          </p:nvSpPr>
          <p:spPr bwMode="auto">
            <a:xfrm rot="-5400000">
              <a:off x="4264" y="2553"/>
              <a:ext cx="37" cy="19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" name="Rectangle 25"/>
            <p:cNvSpPr>
              <a:spLocks noChangeArrowheads="1"/>
            </p:cNvSpPr>
            <p:nvPr/>
          </p:nvSpPr>
          <p:spPr bwMode="auto">
            <a:xfrm>
              <a:off x="4427" y="2090"/>
              <a:ext cx="264" cy="2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263" name="Rectangle 26"/>
            <p:cNvSpPr>
              <a:spLocks noChangeArrowheads="1"/>
            </p:cNvSpPr>
            <p:nvPr/>
          </p:nvSpPr>
          <p:spPr bwMode="auto">
            <a:xfrm>
              <a:off x="4656" y="2127"/>
              <a:ext cx="35" cy="1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" name="Rectangle 27"/>
            <p:cNvSpPr>
              <a:spLocks noChangeArrowheads="1"/>
            </p:cNvSpPr>
            <p:nvPr/>
          </p:nvSpPr>
          <p:spPr bwMode="auto">
            <a:xfrm>
              <a:off x="4427" y="2127"/>
              <a:ext cx="36" cy="1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" name="Rectangle 28"/>
            <p:cNvSpPr>
              <a:spLocks noChangeArrowheads="1"/>
            </p:cNvSpPr>
            <p:nvPr/>
          </p:nvSpPr>
          <p:spPr bwMode="auto">
            <a:xfrm rot="-5400000">
              <a:off x="4541" y="2012"/>
              <a:ext cx="37" cy="19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" name="Rectangle 29"/>
            <p:cNvSpPr>
              <a:spLocks noChangeArrowheads="1"/>
            </p:cNvSpPr>
            <p:nvPr/>
          </p:nvSpPr>
          <p:spPr bwMode="auto">
            <a:xfrm rot="-5400000">
              <a:off x="4541" y="2245"/>
              <a:ext cx="37" cy="193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" name="Rectangle 30"/>
            <p:cNvSpPr>
              <a:spLocks noChangeArrowheads="1"/>
            </p:cNvSpPr>
            <p:nvPr/>
          </p:nvSpPr>
          <p:spPr bwMode="auto">
            <a:xfrm>
              <a:off x="3875" y="2086"/>
              <a:ext cx="264" cy="26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268" name="Rectangle 31"/>
            <p:cNvSpPr>
              <a:spLocks noChangeArrowheads="1"/>
            </p:cNvSpPr>
            <p:nvPr/>
          </p:nvSpPr>
          <p:spPr bwMode="auto">
            <a:xfrm>
              <a:off x="4104" y="2121"/>
              <a:ext cx="35" cy="199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" name="Rectangle 32"/>
            <p:cNvSpPr>
              <a:spLocks noChangeArrowheads="1"/>
            </p:cNvSpPr>
            <p:nvPr/>
          </p:nvSpPr>
          <p:spPr bwMode="auto">
            <a:xfrm>
              <a:off x="3875" y="2121"/>
              <a:ext cx="35" cy="199"/>
            </a:xfrm>
            <a:prstGeom prst="rect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" name="Rectangle 33"/>
            <p:cNvSpPr>
              <a:spLocks noChangeArrowheads="1"/>
            </p:cNvSpPr>
            <p:nvPr/>
          </p:nvSpPr>
          <p:spPr bwMode="auto">
            <a:xfrm rot="-5400000">
              <a:off x="3989" y="2007"/>
              <a:ext cx="35" cy="1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" name="Rectangle 34"/>
            <p:cNvSpPr>
              <a:spLocks noChangeArrowheads="1"/>
            </p:cNvSpPr>
            <p:nvPr/>
          </p:nvSpPr>
          <p:spPr bwMode="auto">
            <a:xfrm rot="-5400000">
              <a:off x="3989" y="2241"/>
              <a:ext cx="35" cy="194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" name="Rectangle 35"/>
            <p:cNvSpPr>
              <a:spLocks noChangeArrowheads="1"/>
            </p:cNvSpPr>
            <p:nvPr/>
          </p:nvSpPr>
          <p:spPr bwMode="auto">
            <a:xfrm>
              <a:off x="4152" y="2094"/>
              <a:ext cx="264" cy="2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273" name="Rectangle 36"/>
            <p:cNvSpPr>
              <a:spLocks noChangeArrowheads="1"/>
            </p:cNvSpPr>
            <p:nvPr/>
          </p:nvSpPr>
          <p:spPr bwMode="auto">
            <a:xfrm>
              <a:off x="4381" y="2131"/>
              <a:ext cx="35" cy="194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" name="Rectangle 37"/>
            <p:cNvSpPr>
              <a:spLocks noChangeArrowheads="1"/>
            </p:cNvSpPr>
            <p:nvPr/>
          </p:nvSpPr>
          <p:spPr bwMode="auto">
            <a:xfrm>
              <a:off x="4152" y="2131"/>
              <a:ext cx="35" cy="19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5" name="Rectangle 38"/>
            <p:cNvSpPr>
              <a:spLocks noChangeArrowheads="1"/>
            </p:cNvSpPr>
            <p:nvPr/>
          </p:nvSpPr>
          <p:spPr bwMode="auto">
            <a:xfrm rot="-5400000">
              <a:off x="4265" y="2016"/>
              <a:ext cx="37" cy="194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" name="Rectangle 39"/>
            <p:cNvSpPr>
              <a:spLocks noChangeArrowheads="1"/>
            </p:cNvSpPr>
            <p:nvPr/>
          </p:nvSpPr>
          <p:spPr bwMode="auto">
            <a:xfrm rot="-5400000">
              <a:off x="4265" y="2247"/>
              <a:ext cx="37" cy="19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" name="Rectangle 40"/>
            <p:cNvSpPr>
              <a:spLocks noChangeArrowheads="1"/>
            </p:cNvSpPr>
            <p:nvPr/>
          </p:nvSpPr>
          <p:spPr bwMode="auto">
            <a:xfrm>
              <a:off x="3552" y="2640"/>
              <a:ext cx="264" cy="2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278" name="Rectangle 41"/>
            <p:cNvSpPr>
              <a:spLocks noChangeArrowheads="1"/>
            </p:cNvSpPr>
            <p:nvPr/>
          </p:nvSpPr>
          <p:spPr bwMode="auto">
            <a:xfrm>
              <a:off x="3779" y="2677"/>
              <a:ext cx="37" cy="19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" name="Rectangle 42"/>
            <p:cNvSpPr>
              <a:spLocks noChangeArrowheads="1"/>
            </p:cNvSpPr>
            <p:nvPr/>
          </p:nvSpPr>
          <p:spPr bwMode="auto">
            <a:xfrm>
              <a:off x="3552" y="2677"/>
              <a:ext cx="35" cy="1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" name="Rectangle 43"/>
            <p:cNvSpPr>
              <a:spLocks noChangeArrowheads="1"/>
            </p:cNvSpPr>
            <p:nvPr/>
          </p:nvSpPr>
          <p:spPr bwMode="auto">
            <a:xfrm rot="-5400000">
              <a:off x="3664" y="2563"/>
              <a:ext cx="37" cy="192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" name="Rectangle 44"/>
            <p:cNvSpPr>
              <a:spLocks noChangeArrowheads="1"/>
            </p:cNvSpPr>
            <p:nvPr/>
          </p:nvSpPr>
          <p:spPr bwMode="auto">
            <a:xfrm rot="-5400000">
              <a:off x="3664" y="2794"/>
              <a:ext cx="37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" name="Rectangle 45"/>
            <p:cNvSpPr>
              <a:spLocks noChangeArrowheads="1"/>
            </p:cNvSpPr>
            <p:nvPr/>
          </p:nvSpPr>
          <p:spPr bwMode="auto">
            <a:xfrm>
              <a:off x="3879" y="1800"/>
              <a:ext cx="262" cy="2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283" name="Rectangle 46"/>
            <p:cNvSpPr>
              <a:spLocks noChangeArrowheads="1"/>
            </p:cNvSpPr>
            <p:nvPr/>
          </p:nvSpPr>
          <p:spPr bwMode="auto">
            <a:xfrm>
              <a:off x="4106" y="1837"/>
              <a:ext cx="35" cy="19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" name="Rectangle 47"/>
            <p:cNvSpPr>
              <a:spLocks noChangeArrowheads="1"/>
            </p:cNvSpPr>
            <p:nvPr/>
          </p:nvSpPr>
          <p:spPr bwMode="auto">
            <a:xfrm>
              <a:off x="3879" y="1837"/>
              <a:ext cx="35" cy="194"/>
            </a:xfrm>
            <a:prstGeom prst="rect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" name="Rectangle 48"/>
            <p:cNvSpPr>
              <a:spLocks noChangeArrowheads="1"/>
            </p:cNvSpPr>
            <p:nvPr/>
          </p:nvSpPr>
          <p:spPr bwMode="auto">
            <a:xfrm rot="-5400000">
              <a:off x="3991" y="1723"/>
              <a:ext cx="37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" name="Rectangle 49"/>
            <p:cNvSpPr>
              <a:spLocks noChangeArrowheads="1"/>
            </p:cNvSpPr>
            <p:nvPr/>
          </p:nvSpPr>
          <p:spPr bwMode="auto">
            <a:xfrm rot="-5400000">
              <a:off x="3991" y="1954"/>
              <a:ext cx="37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" name="Line 50"/>
            <p:cNvSpPr>
              <a:spLocks noChangeShapeType="1"/>
            </p:cNvSpPr>
            <p:nvPr/>
          </p:nvSpPr>
          <p:spPr bwMode="auto">
            <a:xfrm flipH="1">
              <a:off x="4509" y="1750"/>
              <a:ext cx="274" cy="2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Line 51"/>
            <p:cNvSpPr>
              <a:spLocks noChangeShapeType="1"/>
            </p:cNvSpPr>
            <p:nvPr/>
          </p:nvSpPr>
          <p:spPr bwMode="auto">
            <a:xfrm flipV="1">
              <a:off x="3840" y="2448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Line 52"/>
            <p:cNvSpPr>
              <a:spLocks noChangeShapeType="1"/>
            </p:cNvSpPr>
            <p:nvPr/>
          </p:nvSpPr>
          <p:spPr bwMode="auto">
            <a:xfrm flipH="1" flipV="1">
              <a:off x="4512" y="244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Rectangle 53"/>
            <p:cNvSpPr>
              <a:spLocks noChangeArrowheads="1"/>
            </p:cNvSpPr>
            <p:nvPr/>
          </p:nvSpPr>
          <p:spPr bwMode="auto">
            <a:xfrm>
              <a:off x="3168" y="1824"/>
              <a:ext cx="264" cy="2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291" name="Rectangle 54"/>
            <p:cNvSpPr>
              <a:spLocks noChangeArrowheads="1"/>
            </p:cNvSpPr>
            <p:nvPr/>
          </p:nvSpPr>
          <p:spPr bwMode="auto">
            <a:xfrm>
              <a:off x="3395" y="1861"/>
              <a:ext cx="37" cy="19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" name="Rectangle 55"/>
            <p:cNvSpPr>
              <a:spLocks noChangeArrowheads="1"/>
            </p:cNvSpPr>
            <p:nvPr/>
          </p:nvSpPr>
          <p:spPr bwMode="auto">
            <a:xfrm>
              <a:off x="3168" y="1861"/>
              <a:ext cx="35" cy="194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" name="Rectangle 56"/>
            <p:cNvSpPr>
              <a:spLocks noChangeArrowheads="1"/>
            </p:cNvSpPr>
            <p:nvPr/>
          </p:nvSpPr>
          <p:spPr bwMode="auto">
            <a:xfrm rot="-5400000">
              <a:off x="3280" y="1747"/>
              <a:ext cx="37" cy="192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4" name="Rectangle 57"/>
            <p:cNvSpPr>
              <a:spLocks noChangeArrowheads="1"/>
            </p:cNvSpPr>
            <p:nvPr/>
          </p:nvSpPr>
          <p:spPr bwMode="auto">
            <a:xfrm rot="-5400000">
              <a:off x="3280" y="1978"/>
              <a:ext cx="37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5" name="Rectangle 58"/>
            <p:cNvSpPr>
              <a:spLocks noChangeArrowheads="1"/>
            </p:cNvSpPr>
            <p:nvPr/>
          </p:nvSpPr>
          <p:spPr bwMode="auto">
            <a:xfrm>
              <a:off x="5232" y="1968"/>
              <a:ext cx="264" cy="2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296" name="Rectangle 59"/>
            <p:cNvSpPr>
              <a:spLocks noChangeArrowheads="1"/>
            </p:cNvSpPr>
            <p:nvPr/>
          </p:nvSpPr>
          <p:spPr bwMode="auto">
            <a:xfrm>
              <a:off x="5459" y="2005"/>
              <a:ext cx="37" cy="194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" name="Rectangle 60"/>
            <p:cNvSpPr>
              <a:spLocks noChangeArrowheads="1"/>
            </p:cNvSpPr>
            <p:nvPr/>
          </p:nvSpPr>
          <p:spPr bwMode="auto">
            <a:xfrm>
              <a:off x="5232" y="2005"/>
              <a:ext cx="35" cy="19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" name="Rectangle 61"/>
            <p:cNvSpPr>
              <a:spLocks noChangeArrowheads="1"/>
            </p:cNvSpPr>
            <p:nvPr/>
          </p:nvSpPr>
          <p:spPr bwMode="auto">
            <a:xfrm rot="-5400000">
              <a:off x="5344" y="1891"/>
              <a:ext cx="37" cy="192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" name="Rectangle 62"/>
            <p:cNvSpPr>
              <a:spLocks noChangeArrowheads="1"/>
            </p:cNvSpPr>
            <p:nvPr/>
          </p:nvSpPr>
          <p:spPr bwMode="auto">
            <a:xfrm rot="-5400000">
              <a:off x="5344" y="2122"/>
              <a:ext cx="37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5417F2-A948-48FD-8959-9D1F912BC5B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Background Information</a:t>
            </a:r>
          </a:p>
          <a:p>
            <a:pPr eaLnBrk="1" hangingPunct="1"/>
            <a:r>
              <a:rPr lang="en-US" dirty="0" smtClean="0">
                <a:solidFill>
                  <a:srgbClr val="C00000"/>
                </a:solidFill>
                <a:latin typeface="Arial" charset="0"/>
              </a:rPr>
              <a:t>Model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EFC68-22C0-4F9B-A9FA-1FCD4D45C4E4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Tile Assembly Model</a:t>
            </a:r>
          </a:p>
          <a:p>
            <a:pPr algn="ctr"/>
            <a:r>
              <a:rPr lang="en-US"/>
              <a:t>(Rothemund, Winfree, Adleman)</a:t>
            </a:r>
          </a:p>
          <a:p>
            <a:pPr algn="ctr"/>
            <a:endParaRPr lang="en-US" sz="280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974725" y="1155700"/>
            <a:ext cx="80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T =  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629400" y="949325"/>
            <a:ext cx="19050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G(</a:t>
            </a:r>
            <a:r>
              <a:rPr lang="en-US" sz="2800">
                <a:solidFill>
                  <a:srgbClr val="FFFF00"/>
                </a:solidFill>
              </a:rPr>
              <a:t>y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00FF00"/>
                </a:solidFill>
              </a:rPr>
              <a:t>g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CC0000"/>
                </a:solidFill>
              </a:rPr>
              <a:t>r</a:t>
            </a:r>
            <a:r>
              <a:rPr lang="en-US" sz="2800"/>
              <a:t>) 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accent2"/>
                </a:solidFill>
              </a:rPr>
              <a:t>b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FF0066"/>
                </a:solidFill>
              </a:rPr>
              <a:t>p</a:t>
            </a:r>
            <a:r>
              <a:rPr lang="en-US" sz="2800"/>
              <a:t>)   = 1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bg1"/>
                </a:solidFill>
              </a:rPr>
              <a:t>w</a:t>
            </a:r>
            <a:r>
              <a:rPr lang="en-US" sz="2800"/>
              <a:t>)  = 1</a:t>
            </a:r>
          </a:p>
          <a:p>
            <a:endParaRPr lang="en-US" sz="2800"/>
          </a:p>
          <a:p>
            <a:r>
              <a:rPr lang="en-US" sz="2800"/>
              <a:t> t = 2</a:t>
            </a:r>
          </a:p>
        </p:txBody>
      </p:sp>
      <p:sp>
        <p:nvSpPr>
          <p:cNvPr id="50182" name="Text Box 7"/>
          <p:cNvSpPr txBox="1">
            <a:spLocks noChangeArrowheads="1"/>
          </p:cNvSpPr>
          <p:nvPr/>
        </p:nvSpPr>
        <p:spPr bwMode="auto">
          <a:xfrm>
            <a:off x="914400" y="3352800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00"/>
                </a:solidFill>
              </a:rPr>
              <a:t>Tile Set:</a:t>
            </a:r>
          </a:p>
        </p:txBody>
      </p:sp>
      <p:sp>
        <p:nvSpPr>
          <p:cNvPr id="50183" name="Text Box 8"/>
          <p:cNvSpPr txBox="1">
            <a:spLocks noChangeArrowheads="1"/>
          </p:cNvSpPr>
          <p:nvPr/>
        </p:nvSpPr>
        <p:spPr bwMode="auto">
          <a:xfrm>
            <a:off x="5029200" y="1371600"/>
            <a:ext cx="15700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00"/>
                </a:solidFill>
              </a:rPr>
              <a:t>Glue </a:t>
            </a:r>
          </a:p>
          <a:p>
            <a:r>
              <a:rPr lang="en-US" sz="2400">
                <a:solidFill>
                  <a:srgbClr val="CC0000"/>
                </a:solidFill>
              </a:rPr>
              <a:t>Function:</a:t>
            </a:r>
          </a:p>
        </p:txBody>
      </p:sp>
      <p:sp>
        <p:nvSpPr>
          <p:cNvPr id="50184" name="Text Box 9"/>
          <p:cNvSpPr txBox="1">
            <a:spLocks noChangeArrowheads="1"/>
          </p:cNvSpPr>
          <p:nvPr/>
        </p:nvSpPr>
        <p:spPr bwMode="auto">
          <a:xfrm>
            <a:off x="4495800" y="3962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00"/>
                </a:solidFill>
              </a:rPr>
              <a:t>Temperature:</a:t>
            </a:r>
          </a:p>
        </p:txBody>
      </p:sp>
      <p:sp>
        <p:nvSpPr>
          <p:cNvPr id="50185" name="Line 10"/>
          <p:cNvSpPr>
            <a:spLocks noChangeShapeType="1"/>
          </p:cNvSpPr>
          <p:nvPr/>
        </p:nvSpPr>
        <p:spPr bwMode="auto">
          <a:xfrm>
            <a:off x="1752600" y="2971800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6" name="Line 12"/>
          <p:cNvSpPr>
            <a:spLocks noChangeShapeType="1"/>
          </p:cNvSpPr>
          <p:nvPr/>
        </p:nvSpPr>
        <p:spPr bwMode="auto">
          <a:xfrm flipV="1">
            <a:off x="1981200" y="2971800"/>
            <a:ext cx="1143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7" name="Line 14"/>
          <p:cNvSpPr>
            <a:spLocks noChangeShapeType="1"/>
          </p:cNvSpPr>
          <p:nvPr/>
        </p:nvSpPr>
        <p:spPr bwMode="auto">
          <a:xfrm>
            <a:off x="1752600" y="2743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8" name="Line 15"/>
          <p:cNvSpPr>
            <a:spLocks noChangeShapeType="1"/>
          </p:cNvSpPr>
          <p:nvPr/>
        </p:nvSpPr>
        <p:spPr bwMode="auto">
          <a:xfrm>
            <a:off x="4800600" y="2743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9" name="Line 46"/>
          <p:cNvSpPr>
            <a:spLocks noChangeShapeType="1"/>
          </p:cNvSpPr>
          <p:nvPr/>
        </p:nvSpPr>
        <p:spPr bwMode="auto">
          <a:xfrm flipV="1">
            <a:off x="6553200" y="1219200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0" name="Line 47"/>
          <p:cNvSpPr>
            <a:spLocks noChangeShapeType="1"/>
          </p:cNvSpPr>
          <p:nvPr/>
        </p:nvSpPr>
        <p:spPr bwMode="auto">
          <a:xfrm>
            <a:off x="5715000" y="2133600"/>
            <a:ext cx="838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019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1413" y="539273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2" name="Text Box 7"/>
          <p:cNvSpPr txBox="1">
            <a:spLocks noChangeArrowheads="1"/>
          </p:cNvSpPr>
          <p:nvPr/>
        </p:nvSpPr>
        <p:spPr bwMode="auto">
          <a:xfrm>
            <a:off x="228600" y="4724400"/>
            <a:ext cx="1631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00"/>
                </a:solidFill>
              </a:rPr>
              <a:t>Seed Tile:</a:t>
            </a:r>
          </a:p>
        </p:txBody>
      </p:sp>
      <p:pic>
        <p:nvPicPr>
          <p:cNvPr id="5019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039813"/>
            <a:ext cx="2743200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EC8BC-86B6-4DF3-A36E-7D52BCD159CE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How a tile system self assembles</a:t>
            </a:r>
          </a:p>
        </p:txBody>
      </p:sp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039813"/>
            <a:ext cx="2743200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974725" y="1155700"/>
            <a:ext cx="80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T =  </a:t>
            </a:r>
          </a:p>
        </p:txBody>
      </p:sp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6629400" y="949325"/>
            <a:ext cx="19050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G(</a:t>
            </a:r>
            <a:r>
              <a:rPr lang="en-US" sz="2800">
                <a:solidFill>
                  <a:srgbClr val="FFFF00"/>
                </a:solidFill>
              </a:rPr>
              <a:t>y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00FF00"/>
                </a:solidFill>
              </a:rPr>
              <a:t>g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CC0000"/>
                </a:solidFill>
              </a:rPr>
              <a:t>r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accent2"/>
                </a:solidFill>
              </a:rPr>
              <a:t>b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FF0066"/>
                </a:solidFill>
              </a:rPr>
              <a:t>p</a:t>
            </a:r>
            <a:r>
              <a:rPr lang="en-US" sz="2800"/>
              <a:t>)   = 1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bg1"/>
                </a:solidFill>
              </a:rPr>
              <a:t>w</a:t>
            </a:r>
            <a:r>
              <a:rPr lang="en-US" sz="2800"/>
              <a:t>) = 1</a:t>
            </a:r>
          </a:p>
          <a:p>
            <a:endParaRPr lang="en-US" sz="2800"/>
          </a:p>
          <a:p>
            <a:r>
              <a:rPr lang="en-US" sz="2800"/>
              <a:t> t = 2</a:t>
            </a:r>
          </a:p>
        </p:txBody>
      </p:sp>
      <p:pic>
        <p:nvPicPr>
          <p:cNvPr id="5120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1413" y="539273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570F3-EA2E-4AF8-B122-A292CC2B1CE0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5222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392738"/>
            <a:ext cx="1511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How a tile system self assembles</a:t>
            </a:r>
          </a:p>
        </p:txBody>
      </p:sp>
      <p:pic>
        <p:nvPicPr>
          <p:cNvPr id="5222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039813"/>
            <a:ext cx="2743200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Text Box 9"/>
          <p:cNvSpPr txBox="1">
            <a:spLocks noChangeArrowheads="1"/>
          </p:cNvSpPr>
          <p:nvPr/>
        </p:nvSpPr>
        <p:spPr bwMode="auto">
          <a:xfrm>
            <a:off x="974725" y="1155700"/>
            <a:ext cx="80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T =  </a:t>
            </a:r>
          </a:p>
        </p:txBody>
      </p:sp>
      <p:sp>
        <p:nvSpPr>
          <p:cNvPr id="52231" name="Text Box 11"/>
          <p:cNvSpPr txBox="1">
            <a:spLocks noChangeArrowheads="1"/>
          </p:cNvSpPr>
          <p:nvPr/>
        </p:nvSpPr>
        <p:spPr bwMode="auto">
          <a:xfrm>
            <a:off x="6629400" y="949325"/>
            <a:ext cx="19050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G(</a:t>
            </a:r>
            <a:r>
              <a:rPr lang="en-US" sz="2800">
                <a:solidFill>
                  <a:srgbClr val="FFFF00"/>
                </a:solidFill>
              </a:rPr>
              <a:t>y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00FF00"/>
                </a:solidFill>
              </a:rPr>
              <a:t>g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CC0000"/>
                </a:solidFill>
              </a:rPr>
              <a:t>r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accent2"/>
                </a:solidFill>
              </a:rPr>
              <a:t>b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FF0066"/>
                </a:solidFill>
              </a:rPr>
              <a:t>p</a:t>
            </a:r>
            <a:r>
              <a:rPr lang="en-US" sz="2800"/>
              <a:t>)   = 1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bg1"/>
                </a:solidFill>
              </a:rPr>
              <a:t>w</a:t>
            </a:r>
            <a:r>
              <a:rPr lang="en-US" sz="2800"/>
              <a:t>) = 1</a:t>
            </a:r>
          </a:p>
          <a:p>
            <a:endParaRPr lang="en-US" sz="2800"/>
          </a:p>
          <a:p>
            <a:r>
              <a:rPr lang="en-US" sz="2800"/>
              <a:t> t =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7836D-EA81-4169-A1EB-B00A70C35543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5325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1413" y="46482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How a tile system self assembles</a:t>
            </a:r>
          </a:p>
        </p:txBody>
      </p:sp>
      <p:pic>
        <p:nvPicPr>
          <p:cNvPr id="5325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039813"/>
            <a:ext cx="2743200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Text Box 9"/>
          <p:cNvSpPr txBox="1">
            <a:spLocks noChangeArrowheads="1"/>
          </p:cNvSpPr>
          <p:nvPr/>
        </p:nvSpPr>
        <p:spPr bwMode="auto">
          <a:xfrm>
            <a:off x="974725" y="1155700"/>
            <a:ext cx="80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T =  </a:t>
            </a:r>
          </a:p>
        </p:txBody>
      </p:sp>
      <p:sp>
        <p:nvSpPr>
          <p:cNvPr id="53255" name="Text Box 11"/>
          <p:cNvSpPr txBox="1">
            <a:spLocks noChangeArrowheads="1"/>
          </p:cNvSpPr>
          <p:nvPr/>
        </p:nvSpPr>
        <p:spPr bwMode="auto">
          <a:xfrm>
            <a:off x="6629400" y="949325"/>
            <a:ext cx="19050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G(</a:t>
            </a:r>
            <a:r>
              <a:rPr lang="en-US" sz="2800">
                <a:solidFill>
                  <a:srgbClr val="FFFF00"/>
                </a:solidFill>
              </a:rPr>
              <a:t>y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00FF00"/>
                </a:solidFill>
              </a:rPr>
              <a:t>g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CC0000"/>
                </a:solidFill>
              </a:rPr>
              <a:t>r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accent2"/>
                </a:solidFill>
              </a:rPr>
              <a:t>b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FF0066"/>
                </a:solidFill>
              </a:rPr>
              <a:t>p</a:t>
            </a:r>
            <a:r>
              <a:rPr lang="en-US" sz="2800"/>
              <a:t>)   = 1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bg1"/>
                </a:solidFill>
              </a:rPr>
              <a:t>w</a:t>
            </a:r>
            <a:r>
              <a:rPr lang="en-US" sz="2800"/>
              <a:t>) = 1</a:t>
            </a:r>
          </a:p>
          <a:p>
            <a:endParaRPr lang="en-US" sz="2800"/>
          </a:p>
          <a:p>
            <a:r>
              <a:rPr lang="en-US" sz="2800"/>
              <a:t> t =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B4E27-E364-4AE8-BE77-8667F660FD57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5427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1413" y="3884613"/>
            <a:ext cx="15113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How a tile system self assembles</a:t>
            </a:r>
          </a:p>
        </p:txBody>
      </p:sp>
      <p:pic>
        <p:nvPicPr>
          <p:cNvPr id="5427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039813"/>
            <a:ext cx="2743200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Text Box 9"/>
          <p:cNvSpPr txBox="1">
            <a:spLocks noChangeArrowheads="1"/>
          </p:cNvSpPr>
          <p:nvPr/>
        </p:nvSpPr>
        <p:spPr bwMode="auto">
          <a:xfrm>
            <a:off x="974725" y="1155700"/>
            <a:ext cx="80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T =  </a:t>
            </a:r>
          </a:p>
        </p:txBody>
      </p:sp>
      <p:sp>
        <p:nvSpPr>
          <p:cNvPr id="54279" name="Text Box 11"/>
          <p:cNvSpPr txBox="1">
            <a:spLocks noChangeArrowheads="1"/>
          </p:cNvSpPr>
          <p:nvPr/>
        </p:nvSpPr>
        <p:spPr bwMode="auto">
          <a:xfrm>
            <a:off x="6629400" y="949325"/>
            <a:ext cx="19050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G(</a:t>
            </a:r>
            <a:r>
              <a:rPr lang="en-US" sz="2800">
                <a:solidFill>
                  <a:srgbClr val="FFFF00"/>
                </a:solidFill>
              </a:rPr>
              <a:t>y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00FF00"/>
                </a:solidFill>
              </a:rPr>
              <a:t>g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CC0000"/>
                </a:solidFill>
              </a:rPr>
              <a:t>r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accent2"/>
                </a:solidFill>
              </a:rPr>
              <a:t>b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FF0066"/>
                </a:solidFill>
              </a:rPr>
              <a:t>p</a:t>
            </a:r>
            <a:r>
              <a:rPr lang="en-US" sz="2800"/>
              <a:t>)   = 1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bg1"/>
                </a:solidFill>
              </a:rPr>
              <a:t>w</a:t>
            </a:r>
            <a:r>
              <a:rPr lang="en-US" sz="2800"/>
              <a:t>) = 1</a:t>
            </a:r>
          </a:p>
          <a:p>
            <a:endParaRPr lang="en-US" sz="2800"/>
          </a:p>
          <a:p>
            <a:r>
              <a:rPr lang="en-US" sz="2800"/>
              <a:t> t =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EB7DA-8D60-4856-8348-91F6E49EFBF4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5529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1413" y="3884613"/>
            <a:ext cx="22606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How a tile system self assembles</a:t>
            </a:r>
          </a:p>
        </p:txBody>
      </p:sp>
      <p:pic>
        <p:nvPicPr>
          <p:cNvPr id="5530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039813"/>
            <a:ext cx="2743200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Text Box 9"/>
          <p:cNvSpPr txBox="1">
            <a:spLocks noChangeArrowheads="1"/>
          </p:cNvSpPr>
          <p:nvPr/>
        </p:nvSpPr>
        <p:spPr bwMode="auto">
          <a:xfrm>
            <a:off x="974725" y="1155700"/>
            <a:ext cx="80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T =  </a:t>
            </a:r>
          </a:p>
        </p:txBody>
      </p:sp>
      <p:sp>
        <p:nvSpPr>
          <p:cNvPr id="55303" name="Text Box 11"/>
          <p:cNvSpPr txBox="1">
            <a:spLocks noChangeArrowheads="1"/>
          </p:cNvSpPr>
          <p:nvPr/>
        </p:nvSpPr>
        <p:spPr bwMode="auto">
          <a:xfrm>
            <a:off x="6629400" y="949325"/>
            <a:ext cx="19050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G(</a:t>
            </a:r>
            <a:r>
              <a:rPr lang="en-US" sz="2800">
                <a:solidFill>
                  <a:srgbClr val="FFFF00"/>
                </a:solidFill>
              </a:rPr>
              <a:t>y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00FF00"/>
                </a:solidFill>
              </a:rPr>
              <a:t>g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CC0000"/>
                </a:solidFill>
              </a:rPr>
              <a:t>r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accent2"/>
                </a:solidFill>
              </a:rPr>
              <a:t>b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FF0066"/>
                </a:solidFill>
              </a:rPr>
              <a:t>p</a:t>
            </a:r>
            <a:r>
              <a:rPr lang="en-US" sz="2800"/>
              <a:t>)   = 1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bg1"/>
                </a:solidFill>
              </a:rPr>
              <a:t>w</a:t>
            </a:r>
            <a:r>
              <a:rPr lang="en-US" sz="2800"/>
              <a:t>) = 1</a:t>
            </a:r>
          </a:p>
          <a:p>
            <a:endParaRPr lang="en-US" sz="2800"/>
          </a:p>
          <a:p>
            <a:r>
              <a:rPr lang="en-US" sz="2800"/>
              <a:t> t =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0D1911-631E-4F97-A907-E47CF02D5406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5632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1413" y="3884613"/>
            <a:ext cx="22606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How a tile system self assembles</a:t>
            </a:r>
          </a:p>
        </p:txBody>
      </p:sp>
      <p:pic>
        <p:nvPicPr>
          <p:cNvPr id="5632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039813"/>
            <a:ext cx="2743200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Text Box 9"/>
          <p:cNvSpPr txBox="1">
            <a:spLocks noChangeArrowheads="1"/>
          </p:cNvSpPr>
          <p:nvPr/>
        </p:nvSpPr>
        <p:spPr bwMode="auto">
          <a:xfrm>
            <a:off x="974725" y="1155700"/>
            <a:ext cx="80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T =  </a:t>
            </a:r>
          </a:p>
        </p:txBody>
      </p:sp>
      <p:sp>
        <p:nvSpPr>
          <p:cNvPr id="56327" name="Text Box 11"/>
          <p:cNvSpPr txBox="1">
            <a:spLocks noChangeArrowheads="1"/>
          </p:cNvSpPr>
          <p:nvPr/>
        </p:nvSpPr>
        <p:spPr bwMode="auto">
          <a:xfrm>
            <a:off x="6629400" y="949325"/>
            <a:ext cx="19050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G(</a:t>
            </a:r>
            <a:r>
              <a:rPr lang="en-US" sz="2800">
                <a:solidFill>
                  <a:srgbClr val="FFFF00"/>
                </a:solidFill>
              </a:rPr>
              <a:t>y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00FF00"/>
                </a:solidFill>
              </a:rPr>
              <a:t>g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CC0000"/>
                </a:solidFill>
              </a:rPr>
              <a:t>r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accent2"/>
                </a:solidFill>
              </a:rPr>
              <a:t>b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FF0066"/>
                </a:solidFill>
              </a:rPr>
              <a:t>p</a:t>
            </a:r>
            <a:r>
              <a:rPr lang="en-US" sz="2800"/>
              <a:t>)   = 1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bg1"/>
                </a:solidFill>
              </a:rPr>
              <a:t>w</a:t>
            </a:r>
            <a:r>
              <a:rPr lang="en-US" sz="2800"/>
              <a:t>) = 1</a:t>
            </a:r>
          </a:p>
          <a:p>
            <a:endParaRPr lang="en-US" sz="2800"/>
          </a:p>
          <a:p>
            <a:r>
              <a:rPr lang="en-US" sz="2800"/>
              <a:t> t =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E5183-96E4-4432-BC50-9579B3EDEC29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5734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1413" y="3886200"/>
            <a:ext cx="22606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How a tile system self assembles</a:t>
            </a:r>
          </a:p>
        </p:txBody>
      </p:sp>
      <p:pic>
        <p:nvPicPr>
          <p:cNvPr id="5734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039813"/>
            <a:ext cx="2743200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Text Box 9"/>
          <p:cNvSpPr txBox="1">
            <a:spLocks noChangeArrowheads="1"/>
          </p:cNvSpPr>
          <p:nvPr/>
        </p:nvSpPr>
        <p:spPr bwMode="auto">
          <a:xfrm>
            <a:off x="974725" y="1155700"/>
            <a:ext cx="80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T =  </a:t>
            </a:r>
          </a:p>
        </p:txBody>
      </p:sp>
      <p:sp>
        <p:nvSpPr>
          <p:cNvPr id="57351" name="Text Box 11"/>
          <p:cNvSpPr txBox="1">
            <a:spLocks noChangeArrowheads="1"/>
          </p:cNvSpPr>
          <p:nvPr/>
        </p:nvSpPr>
        <p:spPr bwMode="auto">
          <a:xfrm>
            <a:off x="6629400" y="949325"/>
            <a:ext cx="19050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G(</a:t>
            </a:r>
            <a:r>
              <a:rPr lang="en-US" sz="2800">
                <a:solidFill>
                  <a:srgbClr val="FFFF00"/>
                </a:solidFill>
              </a:rPr>
              <a:t>y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00FF00"/>
                </a:solidFill>
              </a:rPr>
              <a:t>g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CC0000"/>
                </a:solidFill>
              </a:rPr>
              <a:t>r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accent2"/>
                </a:solidFill>
              </a:rPr>
              <a:t>b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FF0066"/>
                </a:solidFill>
              </a:rPr>
              <a:t>p</a:t>
            </a:r>
            <a:r>
              <a:rPr lang="en-US" sz="2800"/>
              <a:t>)   = 1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bg1"/>
                </a:solidFill>
              </a:rPr>
              <a:t>w</a:t>
            </a:r>
            <a:r>
              <a:rPr lang="en-US" sz="2800"/>
              <a:t>) = 1</a:t>
            </a:r>
          </a:p>
          <a:p>
            <a:endParaRPr lang="en-US" sz="2800"/>
          </a:p>
          <a:p>
            <a:r>
              <a:rPr lang="en-US" sz="2800"/>
              <a:t> t =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4D720-9329-4C4C-8340-BA045DCBC676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5837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1413" y="3884613"/>
            <a:ext cx="22606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How a tile system self assembles</a:t>
            </a:r>
          </a:p>
        </p:txBody>
      </p:sp>
      <p:pic>
        <p:nvPicPr>
          <p:cNvPr id="5837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039813"/>
            <a:ext cx="2743200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Text Box 9"/>
          <p:cNvSpPr txBox="1">
            <a:spLocks noChangeArrowheads="1"/>
          </p:cNvSpPr>
          <p:nvPr/>
        </p:nvSpPr>
        <p:spPr bwMode="auto">
          <a:xfrm>
            <a:off x="974725" y="1155700"/>
            <a:ext cx="80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T =  </a:t>
            </a:r>
          </a:p>
        </p:txBody>
      </p:sp>
      <p:sp>
        <p:nvSpPr>
          <p:cNvPr id="58375" name="Text Box 11"/>
          <p:cNvSpPr txBox="1">
            <a:spLocks noChangeArrowheads="1"/>
          </p:cNvSpPr>
          <p:nvPr/>
        </p:nvSpPr>
        <p:spPr bwMode="auto">
          <a:xfrm>
            <a:off x="6629400" y="949325"/>
            <a:ext cx="19050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G(</a:t>
            </a:r>
            <a:r>
              <a:rPr lang="en-US" sz="2800">
                <a:solidFill>
                  <a:srgbClr val="FFFF00"/>
                </a:solidFill>
              </a:rPr>
              <a:t>y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00FF00"/>
                </a:solidFill>
              </a:rPr>
              <a:t>g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CC0000"/>
                </a:solidFill>
              </a:rPr>
              <a:t>r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accent2"/>
                </a:solidFill>
              </a:rPr>
              <a:t>b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FF0066"/>
                </a:solidFill>
              </a:rPr>
              <a:t>p</a:t>
            </a:r>
            <a:r>
              <a:rPr lang="en-US" sz="2800"/>
              <a:t>)   = 1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bg1"/>
                </a:solidFill>
              </a:rPr>
              <a:t>w</a:t>
            </a:r>
            <a:r>
              <a:rPr lang="en-US" sz="2800"/>
              <a:t>) = 1</a:t>
            </a:r>
          </a:p>
          <a:p>
            <a:endParaRPr lang="en-US" sz="2800"/>
          </a:p>
          <a:p>
            <a:r>
              <a:rPr lang="en-US" sz="2800"/>
              <a:t> t =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5417F2-A948-48FD-8959-9D1F912BC5B5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CC0000"/>
                </a:solidFill>
                <a:latin typeface="Arial" charset="0"/>
              </a:rPr>
              <a:t>Background Information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Model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892917-2FCF-458C-A206-1A6D68BA1C93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5939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886200"/>
            <a:ext cx="22606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How a tile system self assembles</a:t>
            </a:r>
          </a:p>
        </p:txBody>
      </p:sp>
      <p:pic>
        <p:nvPicPr>
          <p:cNvPr id="5939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039813"/>
            <a:ext cx="2743200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Text Box 9"/>
          <p:cNvSpPr txBox="1">
            <a:spLocks noChangeArrowheads="1"/>
          </p:cNvSpPr>
          <p:nvPr/>
        </p:nvSpPr>
        <p:spPr bwMode="auto">
          <a:xfrm>
            <a:off x="974725" y="1155700"/>
            <a:ext cx="80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T =  </a:t>
            </a:r>
          </a:p>
        </p:txBody>
      </p:sp>
      <p:sp>
        <p:nvSpPr>
          <p:cNvPr id="59399" name="Text Box 11"/>
          <p:cNvSpPr txBox="1">
            <a:spLocks noChangeArrowheads="1"/>
          </p:cNvSpPr>
          <p:nvPr/>
        </p:nvSpPr>
        <p:spPr bwMode="auto">
          <a:xfrm>
            <a:off x="6629400" y="949325"/>
            <a:ext cx="19050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G(</a:t>
            </a:r>
            <a:r>
              <a:rPr lang="en-US" sz="2800">
                <a:solidFill>
                  <a:srgbClr val="FFFF00"/>
                </a:solidFill>
              </a:rPr>
              <a:t>y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00FF00"/>
                </a:solidFill>
              </a:rPr>
              <a:t>g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CC0000"/>
                </a:solidFill>
              </a:rPr>
              <a:t>r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accent2"/>
                </a:solidFill>
              </a:rPr>
              <a:t>b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FF0066"/>
                </a:solidFill>
              </a:rPr>
              <a:t>p</a:t>
            </a:r>
            <a:r>
              <a:rPr lang="en-US" sz="2800"/>
              <a:t>)   = 1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bg1"/>
                </a:solidFill>
              </a:rPr>
              <a:t>w</a:t>
            </a:r>
            <a:r>
              <a:rPr lang="en-US" sz="2800"/>
              <a:t>) = 1</a:t>
            </a:r>
          </a:p>
          <a:p>
            <a:endParaRPr lang="en-US" sz="2800"/>
          </a:p>
          <a:p>
            <a:r>
              <a:rPr lang="en-US" sz="2800"/>
              <a:t> t =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248400" y="6324600"/>
            <a:ext cx="1905000" cy="457200"/>
          </a:xfrm>
        </p:spPr>
        <p:txBody>
          <a:bodyPr/>
          <a:lstStyle/>
          <a:p>
            <a:pPr>
              <a:defRPr/>
            </a:pPr>
            <a:fld id="{BA88236A-6CD0-45C9-AAEF-0274178CDC4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How efficiently can you build an n x n square?</a:t>
            </a:r>
          </a:p>
        </p:txBody>
      </p:sp>
      <p:sp>
        <p:nvSpPr>
          <p:cNvPr id="107" name="Rectangle 106"/>
          <p:cNvSpPr/>
          <p:nvPr/>
        </p:nvSpPr>
        <p:spPr bwMode="auto">
          <a:xfrm>
            <a:off x="13716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09" name="Rectangle 108"/>
          <p:cNvSpPr/>
          <p:nvPr/>
        </p:nvSpPr>
        <p:spPr bwMode="auto">
          <a:xfrm>
            <a:off x="1371600" y="57150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10" name="Rectangle 109"/>
          <p:cNvSpPr/>
          <p:nvPr/>
        </p:nvSpPr>
        <p:spPr bwMode="auto">
          <a:xfrm>
            <a:off x="1371600" y="5410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11" name="Rectangle 110"/>
          <p:cNvSpPr/>
          <p:nvPr/>
        </p:nvSpPr>
        <p:spPr bwMode="auto">
          <a:xfrm>
            <a:off x="1371600" y="51054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12" name="Rectangle 111"/>
          <p:cNvSpPr/>
          <p:nvPr/>
        </p:nvSpPr>
        <p:spPr bwMode="auto">
          <a:xfrm>
            <a:off x="1371600" y="48006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13" name="Rectangle 112"/>
          <p:cNvSpPr/>
          <p:nvPr/>
        </p:nvSpPr>
        <p:spPr bwMode="auto">
          <a:xfrm>
            <a:off x="1371600" y="4495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14" name="Rectangle 113"/>
          <p:cNvSpPr/>
          <p:nvPr/>
        </p:nvSpPr>
        <p:spPr bwMode="auto">
          <a:xfrm>
            <a:off x="1371600" y="41910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15" name="Rectangle 114"/>
          <p:cNvSpPr/>
          <p:nvPr/>
        </p:nvSpPr>
        <p:spPr bwMode="auto">
          <a:xfrm>
            <a:off x="1371600" y="3886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16" name="Rectangle 115"/>
          <p:cNvSpPr/>
          <p:nvPr/>
        </p:nvSpPr>
        <p:spPr bwMode="auto">
          <a:xfrm>
            <a:off x="1371600" y="35814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17" name="Rectangle 116"/>
          <p:cNvSpPr/>
          <p:nvPr/>
        </p:nvSpPr>
        <p:spPr bwMode="auto">
          <a:xfrm>
            <a:off x="1371600" y="32766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18" name="Rectangle 117"/>
          <p:cNvSpPr/>
          <p:nvPr/>
        </p:nvSpPr>
        <p:spPr bwMode="auto">
          <a:xfrm>
            <a:off x="1371600" y="2971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19" name="Rectangle 118"/>
          <p:cNvSpPr/>
          <p:nvPr/>
        </p:nvSpPr>
        <p:spPr bwMode="auto">
          <a:xfrm>
            <a:off x="1371600" y="26670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0" name="Rectangle 119"/>
          <p:cNvSpPr/>
          <p:nvPr/>
        </p:nvSpPr>
        <p:spPr bwMode="auto">
          <a:xfrm>
            <a:off x="1371600" y="2362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1" name="Rectangle 120"/>
          <p:cNvSpPr/>
          <p:nvPr/>
        </p:nvSpPr>
        <p:spPr bwMode="auto">
          <a:xfrm>
            <a:off x="1371600" y="20574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2" name="Rectangle 121"/>
          <p:cNvSpPr/>
          <p:nvPr/>
        </p:nvSpPr>
        <p:spPr bwMode="auto">
          <a:xfrm>
            <a:off x="1371600" y="17526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3" name="Rectangle 122"/>
          <p:cNvSpPr/>
          <p:nvPr/>
        </p:nvSpPr>
        <p:spPr bwMode="auto">
          <a:xfrm>
            <a:off x="1371600" y="1447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4" name="Rectangle 123"/>
          <p:cNvSpPr/>
          <p:nvPr/>
        </p:nvSpPr>
        <p:spPr bwMode="auto">
          <a:xfrm>
            <a:off x="16764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5" name="Rectangle 124"/>
          <p:cNvSpPr/>
          <p:nvPr/>
        </p:nvSpPr>
        <p:spPr bwMode="auto">
          <a:xfrm>
            <a:off x="19812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6" name="Rectangle 125"/>
          <p:cNvSpPr/>
          <p:nvPr/>
        </p:nvSpPr>
        <p:spPr bwMode="auto">
          <a:xfrm>
            <a:off x="22860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7" name="Rectangle 126"/>
          <p:cNvSpPr/>
          <p:nvPr/>
        </p:nvSpPr>
        <p:spPr bwMode="auto">
          <a:xfrm>
            <a:off x="25908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8" name="Rectangle 127"/>
          <p:cNvSpPr/>
          <p:nvPr/>
        </p:nvSpPr>
        <p:spPr bwMode="auto">
          <a:xfrm>
            <a:off x="28956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9" name="Rectangle 128"/>
          <p:cNvSpPr/>
          <p:nvPr/>
        </p:nvSpPr>
        <p:spPr bwMode="auto">
          <a:xfrm>
            <a:off x="32004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30" name="Rectangle 129"/>
          <p:cNvSpPr/>
          <p:nvPr/>
        </p:nvSpPr>
        <p:spPr bwMode="auto">
          <a:xfrm>
            <a:off x="35052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31" name="Rectangle 130"/>
          <p:cNvSpPr/>
          <p:nvPr/>
        </p:nvSpPr>
        <p:spPr bwMode="auto">
          <a:xfrm>
            <a:off x="38100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32" name="Rectangle 131"/>
          <p:cNvSpPr/>
          <p:nvPr/>
        </p:nvSpPr>
        <p:spPr bwMode="auto">
          <a:xfrm>
            <a:off x="41148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33" name="Rectangle 132"/>
          <p:cNvSpPr/>
          <p:nvPr/>
        </p:nvSpPr>
        <p:spPr bwMode="auto">
          <a:xfrm>
            <a:off x="44196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34" name="Rectangle 133"/>
          <p:cNvSpPr/>
          <p:nvPr/>
        </p:nvSpPr>
        <p:spPr bwMode="auto">
          <a:xfrm>
            <a:off x="47244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35" name="Rectangle 134"/>
          <p:cNvSpPr/>
          <p:nvPr/>
        </p:nvSpPr>
        <p:spPr bwMode="auto">
          <a:xfrm>
            <a:off x="50292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36" name="Rectangle 135"/>
          <p:cNvSpPr/>
          <p:nvPr/>
        </p:nvSpPr>
        <p:spPr bwMode="auto">
          <a:xfrm>
            <a:off x="53340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37" name="Rectangle 136"/>
          <p:cNvSpPr/>
          <p:nvPr/>
        </p:nvSpPr>
        <p:spPr bwMode="auto">
          <a:xfrm>
            <a:off x="56388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38" name="Rectangle 137"/>
          <p:cNvSpPr/>
          <p:nvPr/>
        </p:nvSpPr>
        <p:spPr bwMode="auto">
          <a:xfrm>
            <a:off x="59436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62484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65532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2" name="Rectangle 141"/>
          <p:cNvSpPr/>
          <p:nvPr/>
        </p:nvSpPr>
        <p:spPr bwMode="auto">
          <a:xfrm>
            <a:off x="1371600" y="11430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3" name="Rectangle 142"/>
          <p:cNvSpPr/>
          <p:nvPr/>
        </p:nvSpPr>
        <p:spPr bwMode="auto">
          <a:xfrm>
            <a:off x="1371600" y="838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6119" name="Text Box 4"/>
          <p:cNvSpPr txBox="1">
            <a:spLocks noChangeArrowheads="1"/>
          </p:cNvSpPr>
          <p:nvPr/>
        </p:nvSpPr>
        <p:spPr bwMode="auto">
          <a:xfrm>
            <a:off x="681038" y="2743200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/>
              <a:t>n</a:t>
            </a:r>
          </a:p>
        </p:txBody>
      </p:sp>
      <p:sp>
        <p:nvSpPr>
          <p:cNvPr id="46120" name="Line 6"/>
          <p:cNvSpPr>
            <a:spLocks noChangeShapeType="1"/>
          </p:cNvSpPr>
          <p:nvPr/>
        </p:nvSpPr>
        <p:spPr bwMode="auto">
          <a:xfrm>
            <a:off x="1219200" y="2362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177"/>
          <p:cNvSpPr/>
          <p:nvPr/>
        </p:nvSpPr>
        <p:spPr bwMode="auto">
          <a:xfrm>
            <a:off x="1371600" y="838200"/>
            <a:ext cx="5486400" cy="5486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248400" y="6324600"/>
            <a:ext cx="1905000" cy="457200"/>
          </a:xfrm>
        </p:spPr>
        <p:txBody>
          <a:bodyPr/>
          <a:lstStyle/>
          <a:p>
            <a:pPr>
              <a:defRPr/>
            </a:pPr>
            <a:fld id="{5FEE29F3-F525-4C94-B4B2-44039CC88ED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710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How efficiently can you build an n x n square?</a:t>
            </a:r>
          </a:p>
        </p:txBody>
      </p:sp>
      <p:sp>
        <p:nvSpPr>
          <p:cNvPr id="107" name="Rectangle 106"/>
          <p:cNvSpPr/>
          <p:nvPr/>
        </p:nvSpPr>
        <p:spPr bwMode="auto">
          <a:xfrm>
            <a:off x="13716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09" name="Rectangle 108"/>
          <p:cNvSpPr/>
          <p:nvPr/>
        </p:nvSpPr>
        <p:spPr bwMode="auto">
          <a:xfrm>
            <a:off x="1371600" y="57150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10" name="Rectangle 109"/>
          <p:cNvSpPr/>
          <p:nvPr/>
        </p:nvSpPr>
        <p:spPr bwMode="auto">
          <a:xfrm>
            <a:off x="1371600" y="5410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11" name="Rectangle 110"/>
          <p:cNvSpPr/>
          <p:nvPr/>
        </p:nvSpPr>
        <p:spPr bwMode="auto">
          <a:xfrm>
            <a:off x="1371600" y="51054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12" name="Rectangle 111"/>
          <p:cNvSpPr/>
          <p:nvPr/>
        </p:nvSpPr>
        <p:spPr bwMode="auto">
          <a:xfrm>
            <a:off x="1371600" y="48006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13" name="Rectangle 112"/>
          <p:cNvSpPr/>
          <p:nvPr/>
        </p:nvSpPr>
        <p:spPr bwMode="auto">
          <a:xfrm>
            <a:off x="1371600" y="4495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14" name="Rectangle 113"/>
          <p:cNvSpPr/>
          <p:nvPr/>
        </p:nvSpPr>
        <p:spPr bwMode="auto">
          <a:xfrm>
            <a:off x="1371600" y="41910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15" name="Rectangle 114"/>
          <p:cNvSpPr/>
          <p:nvPr/>
        </p:nvSpPr>
        <p:spPr bwMode="auto">
          <a:xfrm>
            <a:off x="1371600" y="3886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16" name="Rectangle 115"/>
          <p:cNvSpPr/>
          <p:nvPr/>
        </p:nvSpPr>
        <p:spPr bwMode="auto">
          <a:xfrm>
            <a:off x="1371600" y="35814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17" name="Rectangle 116"/>
          <p:cNvSpPr/>
          <p:nvPr/>
        </p:nvSpPr>
        <p:spPr bwMode="auto">
          <a:xfrm>
            <a:off x="1371600" y="32766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18" name="Rectangle 117"/>
          <p:cNvSpPr/>
          <p:nvPr/>
        </p:nvSpPr>
        <p:spPr bwMode="auto">
          <a:xfrm>
            <a:off x="1371600" y="2971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19" name="Rectangle 118"/>
          <p:cNvSpPr/>
          <p:nvPr/>
        </p:nvSpPr>
        <p:spPr bwMode="auto">
          <a:xfrm>
            <a:off x="1371600" y="26670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0" name="Rectangle 119"/>
          <p:cNvSpPr/>
          <p:nvPr/>
        </p:nvSpPr>
        <p:spPr bwMode="auto">
          <a:xfrm>
            <a:off x="1371600" y="2362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1" name="Rectangle 120"/>
          <p:cNvSpPr/>
          <p:nvPr/>
        </p:nvSpPr>
        <p:spPr bwMode="auto">
          <a:xfrm>
            <a:off x="1371600" y="20574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2" name="Rectangle 121"/>
          <p:cNvSpPr/>
          <p:nvPr/>
        </p:nvSpPr>
        <p:spPr bwMode="auto">
          <a:xfrm>
            <a:off x="1371600" y="17526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3" name="Rectangle 122"/>
          <p:cNvSpPr/>
          <p:nvPr/>
        </p:nvSpPr>
        <p:spPr bwMode="auto">
          <a:xfrm>
            <a:off x="1371600" y="1447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4" name="Rectangle 123"/>
          <p:cNvSpPr/>
          <p:nvPr/>
        </p:nvSpPr>
        <p:spPr bwMode="auto">
          <a:xfrm>
            <a:off x="16764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5" name="Rectangle 124"/>
          <p:cNvSpPr/>
          <p:nvPr/>
        </p:nvSpPr>
        <p:spPr bwMode="auto">
          <a:xfrm>
            <a:off x="19812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6" name="Rectangle 125"/>
          <p:cNvSpPr/>
          <p:nvPr/>
        </p:nvSpPr>
        <p:spPr bwMode="auto">
          <a:xfrm>
            <a:off x="22860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7" name="Rectangle 126"/>
          <p:cNvSpPr/>
          <p:nvPr/>
        </p:nvSpPr>
        <p:spPr bwMode="auto">
          <a:xfrm>
            <a:off x="25908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8" name="Rectangle 127"/>
          <p:cNvSpPr/>
          <p:nvPr/>
        </p:nvSpPr>
        <p:spPr bwMode="auto">
          <a:xfrm>
            <a:off x="28956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9" name="Rectangle 128"/>
          <p:cNvSpPr/>
          <p:nvPr/>
        </p:nvSpPr>
        <p:spPr bwMode="auto">
          <a:xfrm>
            <a:off x="32004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30" name="Rectangle 129"/>
          <p:cNvSpPr/>
          <p:nvPr/>
        </p:nvSpPr>
        <p:spPr bwMode="auto">
          <a:xfrm>
            <a:off x="35052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31" name="Rectangle 130"/>
          <p:cNvSpPr/>
          <p:nvPr/>
        </p:nvSpPr>
        <p:spPr bwMode="auto">
          <a:xfrm>
            <a:off x="38100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32" name="Rectangle 131"/>
          <p:cNvSpPr/>
          <p:nvPr/>
        </p:nvSpPr>
        <p:spPr bwMode="auto">
          <a:xfrm>
            <a:off x="41148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33" name="Rectangle 132"/>
          <p:cNvSpPr/>
          <p:nvPr/>
        </p:nvSpPr>
        <p:spPr bwMode="auto">
          <a:xfrm>
            <a:off x="44196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34" name="Rectangle 133"/>
          <p:cNvSpPr/>
          <p:nvPr/>
        </p:nvSpPr>
        <p:spPr bwMode="auto">
          <a:xfrm>
            <a:off x="47244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35" name="Rectangle 134"/>
          <p:cNvSpPr/>
          <p:nvPr/>
        </p:nvSpPr>
        <p:spPr bwMode="auto">
          <a:xfrm>
            <a:off x="50292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36" name="Rectangle 135"/>
          <p:cNvSpPr/>
          <p:nvPr/>
        </p:nvSpPr>
        <p:spPr bwMode="auto">
          <a:xfrm>
            <a:off x="53340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37" name="Rectangle 136"/>
          <p:cNvSpPr/>
          <p:nvPr/>
        </p:nvSpPr>
        <p:spPr bwMode="auto">
          <a:xfrm>
            <a:off x="56388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38" name="Rectangle 137"/>
          <p:cNvSpPr/>
          <p:nvPr/>
        </p:nvSpPr>
        <p:spPr bwMode="auto">
          <a:xfrm>
            <a:off x="59436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62484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65532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2" name="Rectangle 141"/>
          <p:cNvSpPr/>
          <p:nvPr/>
        </p:nvSpPr>
        <p:spPr bwMode="auto">
          <a:xfrm>
            <a:off x="1371600" y="11430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3" name="Rectangle 142"/>
          <p:cNvSpPr/>
          <p:nvPr/>
        </p:nvSpPr>
        <p:spPr bwMode="auto">
          <a:xfrm>
            <a:off x="1371600" y="838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7144" name="Rectangle 54"/>
          <p:cNvSpPr>
            <a:spLocks noChangeArrowheads="1"/>
          </p:cNvSpPr>
          <p:nvPr/>
        </p:nvSpPr>
        <p:spPr bwMode="auto">
          <a:xfrm>
            <a:off x="2740025" y="4419600"/>
            <a:ext cx="638175" cy="638175"/>
          </a:xfrm>
          <a:prstGeom prst="rect">
            <a:avLst/>
          </a:prstGeom>
          <a:solidFill>
            <a:srgbClr val="000000"/>
          </a:solidFill>
          <a:ln w="1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45" name="Rectangle 55"/>
          <p:cNvSpPr>
            <a:spLocks noChangeArrowheads="1"/>
          </p:cNvSpPr>
          <p:nvPr/>
        </p:nvSpPr>
        <p:spPr bwMode="auto">
          <a:xfrm>
            <a:off x="2740025" y="4498975"/>
            <a:ext cx="79375" cy="479425"/>
          </a:xfrm>
          <a:prstGeom prst="rect">
            <a:avLst/>
          </a:prstGeom>
          <a:solidFill>
            <a:srgbClr val="FFFFFF"/>
          </a:solidFill>
          <a:ln w="1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46" name="Rectangle 56"/>
          <p:cNvSpPr>
            <a:spLocks noChangeArrowheads="1"/>
          </p:cNvSpPr>
          <p:nvPr/>
        </p:nvSpPr>
        <p:spPr bwMode="auto">
          <a:xfrm>
            <a:off x="2819400" y="4419600"/>
            <a:ext cx="479425" cy="79375"/>
          </a:xfrm>
          <a:prstGeom prst="rect">
            <a:avLst/>
          </a:prstGeom>
          <a:solidFill>
            <a:srgbClr val="FF66CC"/>
          </a:solidFill>
          <a:ln w="1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47" name="Rectangle 57"/>
          <p:cNvSpPr>
            <a:spLocks noChangeArrowheads="1"/>
          </p:cNvSpPr>
          <p:nvPr/>
        </p:nvSpPr>
        <p:spPr bwMode="auto">
          <a:xfrm>
            <a:off x="2819400" y="4978400"/>
            <a:ext cx="479425" cy="79375"/>
          </a:xfrm>
          <a:prstGeom prst="rect">
            <a:avLst/>
          </a:prstGeom>
          <a:solidFill>
            <a:srgbClr val="FF66CC"/>
          </a:solidFill>
          <a:ln w="1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48" name="Rectangle 58"/>
          <p:cNvSpPr>
            <a:spLocks noChangeArrowheads="1"/>
          </p:cNvSpPr>
          <p:nvPr/>
        </p:nvSpPr>
        <p:spPr bwMode="auto">
          <a:xfrm>
            <a:off x="3298825" y="4498975"/>
            <a:ext cx="79375" cy="479425"/>
          </a:xfrm>
          <a:prstGeom prst="rect">
            <a:avLst/>
          </a:prstGeom>
          <a:solidFill>
            <a:srgbClr val="FFFFFF"/>
          </a:solidFill>
          <a:ln w="1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49" name="Rectangle 59"/>
          <p:cNvSpPr>
            <a:spLocks noChangeArrowheads="1"/>
          </p:cNvSpPr>
          <p:nvPr/>
        </p:nvSpPr>
        <p:spPr bwMode="auto">
          <a:xfrm>
            <a:off x="2995613" y="4578350"/>
            <a:ext cx="207962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x</a:t>
            </a:r>
            <a:endParaRPr lang="en-US"/>
          </a:p>
        </p:txBody>
      </p:sp>
      <p:cxnSp>
        <p:nvCxnSpPr>
          <p:cNvPr id="47150" name="Straight Arrow Connector 176"/>
          <p:cNvCxnSpPr>
            <a:cxnSpLocks noChangeShapeType="1"/>
          </p:cNvCxnSpPr>
          <p:nvPr/>
        </p:nvCxnSpPr>
        <p:spPr bwMode="auto">
          <a:xfrm rot="5400000" flipH="1" flipV="1">
            <a:off x="1981200" y="5257800"/>
            <a:ext cx="533400" cy="5334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7151" name="TextBox 178"/>
          <p:cNvSpPr txBox="1">
            <a:spLocks noChangeArrowheads="1"/>
          </p:cNvSpPr>
          <p:nvPr/>
        </p:nvSpPr>
        <p:spPr bwMode="auto">
          <a:xfrm>
            <a:off x="6934200" y="1600200"/>
            <a:ext cx="2157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Tile Complexity:</a:t>
            </a:r>
          </a:p>
          <a:p>
            <a:r>
              <a:rPr lang="en-US"/>
              <a:t>	</a:t>
            </a:r>
            <a:r>
              <a:rPr lang="en-US">
                <a:solidFill>
                  <a:srgbClr val="FF0000"/>
                </a:solidFill>
              </a:rPr>
              <a:t>2n</a:t>
            </a:r>
          </a:p>
        </p:txBody>
      </p:sp>
      <p:sp>
        <p:nvSpPr>
          <p:cNvPr id="47152" name="Text Box 4"/>
          <p:cNvSpPr txBox="1">
            <a:spLocks noChangeArrowheads="1"/>
          </p:cNvSpPr>
          <p:nvPr/>
        </p:nvSpPr>
        <p:spPr bwMode="auto">
          <a:xfrm>
            <a:off x="681038" y="2743200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/>
              <a:t>n</a:t>
            </a:r>
          </a:p>
        </p:txBody>
      </p:sp>
      <p:sp>
        <p:nvSpPr>
          <p:cNvPr id="47153" name="Line 6"/>
          <p:cNvSpPr>
            <a:spLocks noChangeShapeType="1"/>
          </p:cNvSpPr>
          <p:nvPr/>
        </p:nvSpPr>
        <p:spPr bwMode="auto">
          <a:xfrm>
            <a:off x="1219200" y="2362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How efficiently can you build an n x n square?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8194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9" name="Rectangle 48"/>
          <p:cNvSpPr/>
          <p:nvPr/>
        </p:nvSpPr>
        <p:spPr bwMode="auto">
          <a:xfrm>
            <a:off x="25908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0" name="Rectangle 49"/>
          <p:cNvSpPr/>
          <p:nvPr/>
        </p:nvSpPr>
        <p:spPr bwMode="auto">
          <a:xfrm>
            <a:off x="23622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1" name="Rectangle 50"/>
          <p:cNvSpPr/>
          <p:nvPr/>
        </p:nvSpPr>
        <p:spPr bwMode="auto">
          <a:xfrm>
            <a:off x="21336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8135" name="TextBox 93"/>
          <p:cNvSpPr txBox="1">
            <a:spLocks noChangeArrowheads="1"/>
          </p:cNvSpPr>
          <p:nvPr/>
        </p:nvSpPr>
        <p:spPr bwMode="auto">
          <a:xfrm>
            <a:off x="2362200" y="4981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48136" name="TextBox 94"/>
          <p:cNvSpPr txBox="1">
            <a:spLocks noChangeArrowheads="1"/>
          </p:cNvSpPr>
          <p:nvPr/>
        </p:nvSpPr>
        <p:spPr bwMode="auto">
          <a:xfrm>
            <a:off x="2590800" y="4981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48137" name="TextBox 95"/>
          <p:cNvSpPr txBox="1">
            <a:spLocks noChangeArrowheads="1"/>
          </p:cNvSpPr>
          <p:nvPr/>
        </p:nvSpPr>
        <p:spPr bwMode="auto">
          <a:xfrm>
            <a:off x="2819400" y="4981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48138" name="TextBox 96"/>
          <p:cNvSpPr txBox="1">
            <a:spLocks noChangeArrowheads="1"/>
          </p:cNvSpPr>
          <p:nvPr/>
        </p:nvSpPr>
        <p:spPr bwMode="auto">
          <a:xfrm>
            <a:off x="2133600" y="4981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48139" name="Text Box 4"/>
          <p:cNvSpPr txBox="1">
            <a:spLocks noChangeArrowheads="1"/>
          </p:cNvSpPr>
          <p:nvPr/>
        </p:nvSpPr>
        <p:spPr bwMode="auto">
          <a:xfrm>
            <a:off x="2133600" y="5419725"/>
            <a:ext cx="96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/>
              <a:t>log n</a:t>
            </a:r>
          </a:p>
        </p:txBody>
      </p:sp>
      <p:cxnSp>
        <p:nvCxnSpPr>
          <p:cNvPr id="48140" name="Straight Arrow Connector 393"/>
          <p:cNvCxnSpPr>
            <a:cxnSpLocks noChangeShapeType="1"/>
          </p:cNvCxnSpPr>
          <p:nvPr/>
        </p:nvCxnSpPr>
        <p:spPr bwMode="auto">
          <a:xfrm>
            <a:off x="2133600" y="5418138"/>
            <a:ext cx="9144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48141" name="TextBox 530"/>
          <p:cNvSpPr txBox="1">
            <a:spLocks noChangeArrowheads="1"/>
          </p:cNvSpPr>
          <p:nvPr/>
        </p:nvSpPr>
        <p:spPr bwMode="auto">
          <a:xfrm>
            <a:off x="5286375" y="685800"/>
            <a:ext cx="3571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-Use </a:t>
            </a:r>
            <a:r>
              <a:rPr lang="en-US">
                <a:solidFill>
                  <a:srgbClr val="FF0000"/>
                </a:solidFill>
              </a:rPr>
              <a:t>log n</a:t>
            </a:r>
            <a:r>
              <a:rPr lang="en-US"/>
              <a:t> tile types to seed</a:t>
            </a:r>
          </a:p>
          <a:p>
            <a:r>
              <a:rPr lang="en-US"/>
              <a:t>counter: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How efficiently can you build an n x n square?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8194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9" name="Rectangle 48"/>
          <p:cNvSpPr/>
          <p:nvPr/>
        </p:nvSpPr>
        <p:spPr bwMode="auto">
          <a:xfrm>
            <a:off x="25908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0" name="Rectangle 49"/>
          <p:cNvSpPr/>
          <p:nvPr/>
        </p:nvSpPr>
        <p:spPr bwMode="auto">
          <a:xfrm>
            <a:off x="23622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1" name="Rectangle 50"/>
          <p:cNvSpPr/>
          <p:nvPr/>
        </p:nvSpPr>
        <p:spPr bwMode="auto">
          <a:xfrm>
            <a:off x="21336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9159" name="TextBox 93"/>
          <p:cNvSpPr txBox="1">
            <a:spLocks noChangeArrowheads="1"/>
          </p:cNvSpPr>
          <p:nvPr/>
        </p:nvSpPr>
        <p:spPr bwMode="auto">
          <a:xfrm>
            <a:off x="2362200" y="4981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49160" name="TextBox 94"/>
          <p:cNvSpPr txBox="1">
            <a:spLocks noChangeArrowheads="1"/>
          </p:cNvSpPr>
          <p:nvPr/>
        </p:nvSpPr>
        <p:spPr bwMode="auto">
          <a:xfrm>
            <a:off x="2590800" y="4981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49161" name="TextBox 95"/>
          <p:cNvSpPr txBox="1">
            <a:spLocks noChangeArrowheads="1"/>
          </p:cNvSpPr>
          <p:nvPr/>
        </p:nvSpPr>
        <p:spPr bwMode="auto">
          <a:xfrm>
            <a:off x="2819400" y="4981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49162" name="TextBox 96"/>
          <p:cNvSpPr txBox="1">
            <a:spLocks noChangeArrowheads="1"/>
          </p:cNvSpPr>
          <p:nvPr/>
        </p:nvSpPr>
        <p:spPr bwMode="auto">
          <a:xfrm>
            <a:off x="2133600" y="4981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49163" name="Text Box 4"/>
          <p:cNvSpPr txBox="1">
            <a:spLocks noChangeArrowheads="1"/>
          </p:cNvSpPr>
          <p:nvPr/>
        </p:nvSpPr>
        <p:spPr bwMode="auto">
          <a:xfrm>
            <a:off x="2133600" y="5419725"/>
            <a:ext cx="96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/>
              <a:t>log n</a:t>
            </a:r>
          </a:p>
        </p:txBody>
      </p:sp>
      <p:cxnSp>
        <p:nvCxnSpPr>
          <p:cNvPr id="49164" name="Straight Arrow Connector 393"/>
          <p:cNvCxnSpPr>
            <a:cxnSpLocks noChangeShapeType="1"/>
          </p:cNvCxnSpPr>
          <p:nvPr/>
        </p:nvCxnSpPr>
        <p:spPr bwMode="auto">
          <a:xfrm>
            <a:off x="2133600" y="5418138"/>
            <a:ext cx="9144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49165" name="TextBox 528"/>
          <p:cNvSpPr txBox="1">
            <a:spLocks noChangeArrowheads="1"/>
          </p:cNvSpPr>
          <p:nvPr/>
        </p:nvSpPr>
        <p:spPr bwMode="auto">
          <a:xfrm>
            <a:off x="5337175" y="1501775"/>
            <a:ext cx="3603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-Use </a:t>
            </a:r>
            <a:r>
              <a:rPr lang="en-US">
                <a:solidFill>
                  <a:srgbClr val="FF0000"/>
                </a:solidFill>
              </a:rPr>
              <a:t>8</a:t>
            </a:r>
            <a:r>
              <a:rPr lang="en-US"/>
              <a:t> additional tile types</a:t>
            </a:r>
          </a:p>
          <a:p>
            <a:r>
              <a:rPr lang="en-US"/>
              <a:t> capable of binary counting:</a:t>
            </a:r>
          </a:p>
        </p:txBody>
      </p:sp>
      <p:sp>
        <p:nvSpPr>
          <p:cNvPr id="49166" name="TextBox 17"/>
          <p:cNvSpPr txBox="1">
            <a:spLocks noChangeArrowheads="1"/>
          </p:cNvSpPr>
          <p:nvPr/>
        </p:nvSpPr>
        <p:spPr bwMode="auto">
          <a:xfrm>
            <a:off x="5286375" y="685800"/>
            <a:ext cx="3943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-Use </a:t>
            </a:r>
            <a:r>
              <a:rPr lang="en-US">
                <a:solidFill>
                  <a:srgbClr val="FF0000"/>
                </a:solidFill>
              </a:rPr>
              <a:t>log n</a:t>
            </a:r>
            <a:r>
              <a:rPr lang="en-US"/>
              <a:t> tile types capable of</a:t>
            </a:r>
          </a:p>
          <a:p>
            <a:r>
              <a:rPr lang="en-US"/>
              <a:t>Binary counting: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42"/>
          <p:cNvSpPr/>
          <p:nvPr/>
        </p:nvSpPr>
        <p:spPr bwMode="auto">
          <a:xfrm>
            <a:off x="2133600" y="1524000"/>
            <a:ext cx="914400" cy="3657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How efficiently can you build an n x n square?</a:t>
            </a:r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8" name="Rectangle 47"/>
          <p:cNvSpPr/>
          <p:nvPr/>
        </p:nvSpPr>
        <p:spPr bwMode="auto">
          <a:xfrm>
            <a:off x="28194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9" name="Rectangle 48"/>
          <p:cNvSpPr/>
          <p:nvPr/>
        </p:nvSpPr>
        <p:spPr bwMode="auto">
          <a:xfrm>
            <a:off x="25908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0" name="Rectangle 49"/>
          <p:cNvSpPr/>
          <p:nvPr/>
        </p:nvSpPr>
        <p:spPr bwMode="auto">
          <a:xfrm>
            <a:off x="23622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1" name="Rectangle 50"/>
          <p:cNvSpPr/>
          <p:nvPr/>
        </p:nvSpPr>
        <p:spPr bwMode="auto">
          <a:xfrm>
            <a:off x="21336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0186" name="TextBox 93"/>
          <p:cNvSpPr txBox="1">
            <a:spLocks noChangeArrowheads="1"/>
          </p:cNvSpPr>
          <p:nvPr/>
        </p:nvSpPr>
        <p:spPr bwMode="auto">
          <a:xfrm>
            <a:off x="2362200" y="4981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0187" name="TextBox 94"/>
          <p:cNvSpPr txBox="1">
            <a:spLocks noChangeArrowheads="1"/>
          </p:cNvSpPr>
          <p:nvPr/>
        </p:nvSpPr>
        <p:spPr bwMode="auto">
          <a:xfrm>
            <a:off x="2590800" y="4981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0188" name="TextBox 95"/>
          <p:cNvSpPr txBox="1">
            <a:spLocks noChangeArrowheads="1"/>
          </p:cNvSpPr>
          <p:nvPr/>
        </p:nvSpPr>
        <p:spPr bwMode="auto">
          <a:xfrm>
            <a:off x="2819400" y="4981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0189" name="TextBox 96"/>
          <p:cNvSpPr txBox="1">
            <a:spLocks noChangeArrowheads="1"/>
          </p:cNvSpPr>
          <p:nvPr/>
        </p:nvSpPr>
        <p:spPr bwMode="auto">
          <a:xfrm>
            <a:off x="2133600" y="4981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0190" name="Text Box 4"/>
          <p:cNvSpPr txBox="1">
            <a:spLocks noChangeArrowheads="1"/>
          </p:cNvSpPr>
          <p:nvPr/>
        </p:nvSpPr>
        <p:spPr bwMode="auto">
          <a:xfrm>
            <a:off x="2133600" y="5419725"/>
            <a:ext cx="96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/>
              <a:t>log n</a:t>
            </a:r>
          </a:p>
        </p:txBody>
      </p:sp>
      <p:cxnSp>
        <p:nvCxnSpPr>
          <p:cNvPr id="50191" name="Straight Arrow Connector 393"/>
          <p:cNvCxnSpPr>
            <a:cxnSpLocks noChangeShapeType="1"/>
          </p:cNvCxnSpPr>
          <p:nvPr/>
        </p:nvCxnSpPr>
        <p:spPr bwMode="auto">
          <a:xfrm>
            <a:off x="2133600" y="5418138"/>
            <a:ext cx="9144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397" name="Rectangle 396"/>
          <p:cNvSpPr/>
          <p:nvPr/>
        </p:nvSpPr>
        <p:spPr bwMode="auto">
          <a:xfrm>
            <a:off x="2133600" y="4752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98" name="Rectangle 397"/>
          <p:cNvSpPr/>
          <p:nvPr/>
        </p:nvSpPr>
        <p:spPr bwMode="auto">
          <a:xfrm>
            <a:off x="2133600" y="4524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99" name="Rectangle 398"/>
          <p:cNvSpPr/>
          <p:nvPr/>
        </p:nvSpPr>
        <p:spPr bwMode="auto">
          <a:xfrm>
            <a:off x="2133600" y="4295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00" name="Rectangle 399"/>
          <p:cNvSpPr/>
          <p:nvPr/>
        </p:nvSpPr>
        <p:spPr bwMode="auto">
          <a:xfrm>
            <a:off x="2133600" y="4067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01" name="Rectangle 400"/>
          <p:cNvSpPr/>
          <p:nvPr/>
        </p:nvSpPr>
        <p:spPr bwMode="auto">
          <a:xfrm>
            <a:off x="2362200" y="4752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02" name="Rectangle 401"/>
          <p:cNvSpPr/>
          <p:nvPr/>
        </p:nvSpPr>
        <p:spPr bwMode="auto">
          <a:xfrm>
            <a:off x="2362200" y="4524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03" name="Rectangle 402"/>
          <p:cNvSpPr/>
          <p:nvPr/>
        </p:nvSpPr>
        <p:spPr bwMode="auto">
          <a:xfrm>
            <a:off x="2362200" y="4295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04" name="Rectangle 403"/>
          <p:cNvSpPr/>
          <p:nvPr/>
        </p:nvSpPr>
        <p:spPr bwMode="auto">
          <a:xfrm>
            <a:off x="2362200" y="4067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05" name="Rectangle 404"/>
          <p:cNvSpPr/>
          <p:nvPr/>
        </p:nvSpPr>
        <p:spPr bwMode="auto">
          <a:xfrm>
            <a:off x="2590800" y="4752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06" name="Rectangle 405"/>
          <p:cNvSpPr/>
          <p:nvPr/>
        </p:nvSpPr>
        <p:spPr bwMode="auto">
          <a:xfrm>
            <a:off x="2590800" y="4524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07" name="Rectangle 406"/>
          <p:cNvSpPr/>
          <p:nvPr/>
        </p:nvSpPr>
        <p:spPr bwMode="auto">
          <a:xfrm>
            <a:off x="2590800" y="4295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08" name="Rectangle 407"/>
          <p:cNvSpPr/>
          <p:nvPr/>
        </p:nvSpPr>
        <p:spPr bwMode="auto">
          <a:xfrm>
            <a:off x="2590800" y="4067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09" name="Rectangle 408"/>
          <p:cNvSpPr/>
          <p:nvPr/>
        </p:nvSpPr>
        <p:spPr bwMode="auto">
          <a:xfrm>
            <a:off x="2819400" y="4752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10" name="Rectangle 409"/>
          <p:cNvSpPr/>
          <p:nvPr/>
        </p:nvSpPr>
        <p:spPr bwMode="auto">
          <a:xfrm>
            <a:off x="2819400" y="4524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11" name="Rectangle 410"/>
          <p:cNvSpPr/>
          <p:nvPr/>
        </p:nvSpPr>
        <p:spPr bwMode="auto">
          <a:xfrm>
            <a:off x="2819400" y="4295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12" name="Rectangle 411"/>
          <p:cNvSpPr/>
          <p:nvPr/>
        </p:nvSpPr>
        <p:spPr bwMode="auto">
          <a:xfrm>
            <a:off x="2819400" y="4067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0208" name="TextBox 412"/>
          <p:cNvSpPr txBox="1">
            <a:spLocks noChangeArrowheads="1"/>
          </p:cNvSpPr>
          <p:nvPr/>
        </p:nvSpPr>
        <p:spPr bwMode="auto">
          <a:xfrm>
            <a:off x="2819400" y="4524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0209" name="TextBox 413"/>
          <p:cNvSpPr txBox="1">
            <a:spLocks noChangeArrowheads="1"/>
          </p:cNvSpPr>
          <p:nvPr/>
        </p:nvSpPr>
        <p:spPr bwMode="auto">
          <a:xfrm>
            <a:off x="2362200" y="4524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0210" name="TextBox 414"/>
          <p:cNvSpPr txBox="1">
            <a:spLocks noChangeArrowheads="1"/>
          </p:cNvSpPr>
          <p:nvPr/>
        </p:nvSpPr>
        <p:spPr bwMode="auto">
          <a:xfrm>
            <a:off x="2133600" y="4524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0211" name="TextBox 415"/>
          <p:cNvSpPr txBox="1">
            <a:spLocks noChangeArrowheads="1"/>
          </p:cNvSpPr>
          <p:nvPr/>
        </p:nvSpPr>
        <p:spPr bwMode="auto">
          <a:xfrm>
            <a:off x="2362200" y="4295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0212" name="TextBox 416"/>
          <p:cNvSpPr txBox="1">
            <a:spLocks noChangeArrowheads="1"/>
          </p:cNvSpPr>
          <p:nvPr/>
        </p:nvSpPr>
        <p:spPr bwMode="auto">
          <a:xfrm>
            <a:off x="2133600" y="4295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0213" name="TextBox 417"/>
          <p:cNvSpPr txBox="1">
            <a:spLocks noChangeArrowheads="1"/>
          </p:cNvSpPr>
          <p:nvPr/>
        </p:nvSpPr>
        <p:spPr bwMode="auto">
          <a:xfrm>
            <a:off x="2590800" y="4067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0214" name="TextBox 418"/>
          <p:cNvSpPr txBox="1">
            <a:spLocks noChangeArrowheads="1"/>
          </p:cNvSpPr>
          <p:nvPr/>
        </p:nvSpPr>
        <p:spPr bwMode="auto">
          <a:xfrm>
            <a:off x="2819400" y="4067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0215" name="TextBox 419"/>
          <p:cNvSpPr txBox="1">
            <a:spLocks noChangeArrowheads="1"/>
          </p:cNvSpPr>
          <p:nvPr/>
        </p:nvSpPr>
        <p:spPr bwMode="auto">
          <a:xfrm>
            <a:off x="2133600" y="4067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421" name="Rectangle 420"/>
          <p:cNvSpPr/>
          <p:nvPr/>
        </p:nvSpPr>
        <p:spPr bwMode="auto">
          <a:xfrm>
            <a:off x="2819400" y="3838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22" name="Rectangle 421"/>
          <p:cNvSpPr/>
          <p:nvPr/>
        </p:nvSpPr>
        <p:spPr bwMode="auto">
          <a:xfrm>
            <a:off x="2590800" y="3838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23" name="Rectangle 422"/>
          <p:cNvSpPr/>
          <p:nvPr/>
        </p:nvSpPr>
        <p:spPr bwMode="auto">
          <a:xfrm>
            <a:off x="2362200" y="3838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24" name="Rectangle 423"/>
          <p:cNvSpPr/>
          <p:nvPr/>
        </p:nvSpPr>
        <p:spPr bwMode="auto">
          <a:xfrm>
            <a:off x="2133600" y="3838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0220" name="TextBox 424"/>
          <p:cNvSpPr txBox="1">
            <a:spLocks noChangeArrowheads="1"/>
          </p:cNvSpPr>
          <p:nvPr/>
        </p:nvSpPr>
        <p:spPr bwMode="auto">
          <a:xfrm>
            <a:off x="2362200" y="3838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0221" name="TextBox 425"/>
          <p:cNvSpPr txBox="1">
            <a:spLocks noChangeArrowheads="1"/>
          </p:cNvSpPr>
          <p:nvPr/>
        </p:nvSpPr>
        <p:spPr bwMode="auto">
          <a:xfrm>
            <a:off x="2590800" y="3838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0222" name="TextBox 426"/>
          <p:cNvSpPr txBox="1">
            <a:spLocks noChangeArrowheads="1"/>
          </p:cNvSpPr>
          <p:nvPr/>
        </p:nvSpPr>
        <p:spPr bwMode="auto">
          <a:xfrm>
            <a:off x="2819400" y="3838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0223" name="TextBox 427"/>
          <p:cNvSpPr txBox="1">
            <a:spLocks noChangeArrowheads="1"/>
          </p:cNvSpPr>
          <p:nvPr/>
        </p:nvSpPr>
        <p:spPr bwMode="auto">
          <a:xfrm>
            <a:off x="2133600" y="3838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429" name="Rectangle 428"/>
          <p:cNvSpPr/>
          <p:nvPr/>
        </p:nvSpPr>
        <p:spPr bwMode="auto">
          <a:xfrm>
            <a:off x="2819400" y="3609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30" name="Rectangle 429"/>
          <p:cNvSpPr/>
          <p:nvPr/>
        </p:nvSpPr>
        <p:spPr bwMode="auto">
          <a:xfrm>
            <a:off x="2590800" y="3609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31" name="Rectangle 430"/>
          <p:cNvSpPr/>
          <p:nvPr/>
        </p:nvSpPr>
        <p:spPr bwMode="auto">
          <a:xfrm>
            <a:off x="2362200" y="3609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32" name="Rectangle 431"/>
          <p:cNvSpPr/>
          <p:nvPr/>
        </p:nvSpPr>
        <p:spPr bwMode="auto">
          <a:xfrm>
            <a:off x="2133600" y="3609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0228" name="TextBox 432"/>
          <p:cNvSpPr txBox="1">
            <a:spLocks noChangeArrowheads="1"/>
          </p:cNvSpPr>
          <p:nvPr/>
        </p:nvSpPr>
        <p:spPr bwMode="auto">
          <a:xfrm>
            <a:off x="2362200" y="3609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0229" name="TextBox 433"/>
          <p:cNvSpPr txBox="1">
            <a:spLocks noChangeArrowheads="1"/>
          </p:cNvSpPr>
          <p:nvPr/>
        </p:nvSpPr>
        <p:spPr bwMode="auto">
          <a:xfrm>
            <a:off x="2590800" y="3609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0230" name="TextBox 434"/>
          <p:cNvSpPr txBox="1">
            <a:spLocks noChangeArrowheads="1"/>
          </p:cNvSpPr>
          <p:nvPr/>
        </p:nvSpPr>
        <p:spPr bwMode="auto">
          <a:xfrm>
            <a:off x="2819400" y="3609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0231" name="TextBox 435"/>
          <p:cNvSpPr txBox="1">
            <a:spLocks noChangeArrowheads="1"/>
          </p:cNvSpPr>
          <p:nvPr/>
        </p:nvSpPr>
        <p:spPr bwMode="auto">
          <a:xfrm>
            <a:off x="2133600" y="3609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437" name="Rectangle 436"/>
          <p:cNvSpPr/>
          <p:nvPr/>
        </p:nvSpPr>
        <p:spPr bwMode="auto">
          <a:xfrm>
            <a:off x="2819400" y="3381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38" name="Rectangle 437"/>
          <p:cNvSpPr/>
          <p:nvPr/>
        </p:nvSpPr>
        <p:spPr bwMode="auto">
          <a:xfrm>
            <a:off x="2590800" y="3381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39" name="Rectangle 438"/>
          <p:cNvSpPr/>
          <p:nvPr/>
        </p:nvSpPr>
        <p:spPr bwMode="auto">
          <a:xfrm>
            <a:off x="2362200" y="3381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40" name="Rectangle 439"/>
          <p:cNvSpPr/>
          <p:nvPr/>
        </p:nvSpPr>
        <p:spPr bwMode="auto">
          <a:xfrm>
            <a:off x="2133600" y="3381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0236" name="TextBox 440"/>
          <p:cNvSpPr txBox="1">
            <a:spLocks noChangeArrowheads="1"/>
          </p:cNvSpPr>
          <p:nvPr/>
        </p:nvSpPr>
        <p:spPr bwMode="auto">
          <a:xfrm>
            <a:off x="2362200" y="3381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0237" name="TextBox 441"/>
          <p:cNvSpPr txBox="1">
            <a:spLocks noChangeArrowheads="1"/>
          </p:cNvSpPr>
          <p:nvPr/>
        </p:nvSpPr>
        <p:spPr bwMode="auto">
          <a:xfrm>
            <a:off x="2590800" y="3381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0238" name="TextBox 442"/>
          <p:cNvSpPr txBox="1">
            <a:spLocks noChangeArrowheads="1"/>
          </p:cNvSpPr>
          <p:nvPr/>
        </p:nvSpPr>
        <p:spPr bwMode="auto">
          <a:xfrm>
            <a:off x="2819400" y="3381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0239" name="TextBox 443"/>
          <p:cNvSpPr txBox="1">
            <a:spLocks noChangeArrowheads="1"/>
          </p:cNvSpPr>
          <p:nvPr/>
        </p:nvSpPr>
        <p:spPr bwMode="auto">
          <a:xfrm>
            <a:off x="2133600" y="3381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445" name="Rectangle 444"/>
          <p:cNvSpPr/>
          <p:nvPr/>
        </p:nvSpPr>
        <p:spPr bwMode="auto">
          <a:xfrm>
            <a:off x="2819400" y="3152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46" name="Rectangle 445"/>
          <p:cNvSpPr/>
          <p:nvPr/>
        </p:nvSpPr>
        <p:spPr bwMode="auto">
          <a:xfrm>
            <a:off x="2590800" y="3152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47" name="Rectangle 446"/>
          <p:cNvSpPr/>
          <p:nvPr/>
        </p:nvSpPr>
        <p:spPr bwMode="auto">
          <a:xfrm>
            <a:off x="2362200" y="3152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0243" name="TextBox 448"/>
          <p:cNvSpPr txBox="1">
            <a:spLocks noChangeArrowheads="1"/>
          </p:cNvSpPr>
          <p:nvPr/>
        </p:nvSpPr>
        <p:spPr bwMode="auto">
          <a:xfrm>
            <a:off x="2362200" y="3152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0244" name="TextBox 449"/>
          <p:cNvSpPr txBox="1">
            <a:spLocks noChangeArrowheads="1"/>
          </p:cNvSpPr>
          <p:nvPr/>
        </p:nvSpPr>
        <p:spPr bwMode="auto">
          <a:xfrm>
            <a:off x="2590800" y="3152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0245" name="TextBox 450"/>
          <p:cNvSpPr txBox="1">
            <a:spLocks noChangeArrowheads="1"/>
          </p:cNvSpPr>
          <p:nvPr/>
        </p:nvSpPr>
        <p:spPr bwMode="auto">
          <a:xfrm>
            <a:off x="2819400" y="3152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453" name="Rectangle 452"/>
          <p:cNvSpPr/>
          <p:nvPr/>
        </p:nvSpPr>
        <p:spPr bwMode="auto">
          <a:xfrm>
            <a:off x="2819400" y="2924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54" name="Rectangle 453"/>
          <p:cNvSpPr/>
          <p:nvPr/>
        </p:nvSpPr>
        <p:spPr bwMode="auto">
          <a:xfrm>
            <a:off x="2590800" y="2924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0248" name="TextBox 457"/>
          <p:cNvSpPr txBox="1">
            <a:spLocks noChangeArrowheads="1"/>
          </p:cNvSpPr>
          <p:nvPr/>
        </p:nvSpPr>
        <p:spPr bwMode="auto">
          <a:xfrm>
            <a:off x="2590800" y="2924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0249" name="TextBox 458"/>
          <p:cNvSpPr txBox="1">
            <a:spLocks noChangeArrowheads="1"/>
          </p:cNvSpPr>
          <p:nvPr/>
        </p:nvSpPr>
        <p:spPr bwMode="auto">
          <a:xfrm>
            <a:off x="2819400" y="2924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461" name="Rectangle 460"/>
          <p:cNvSpPr/>
          <p:nvPr/>
        </p:nvSpPr>
        <p:spPr bwMode="auto">
          <a:xfrm>
            <a:off x="2819400" y="2695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62" name="Rectangle 461"/>
          <p:cNvSpPr/>
          <p:nvPr/>
        </p:nvSpPr>
        <p:spPr bwMode="auto">
          <a:xfrm>
            <a:off x="2590800" y="2695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0252" name="TextBox 465"/>
          <p:cNvSpPr txBox="1">
            <a:spLocks noChangeArrowheads="1"/>
          </p:cNvSpPr>
          <p:nvPr/>
        </p:nvSpPr>
        <p:spPr bwMode="auto">
          <a:xfrm>
            <a:off x="2590800" y="2695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0253" name="TextBox 466"/>
          <p:cNvSpPr txBox="1">
            <a:spLocks noChangeArrowheads="1"/>
          </p:cNvSpPr>
          <p:nvPr/>
        </p:nvSpPr>
        <p:spPr bwMode="auto">
          <a:xfrm>
            <a:off x="2819400" y="2695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469" name="Rectangle 468"/>
          <p:cNvSpPr/>
          <p:nvPr/>
        </p:nvSpPr>
        <p:spPr bwMode="auto">
          <a:xfrm>
            <a:off x="2819400" y="2466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0255" name="TextBox 474"/>
          <p:cNvSpPr txBox="1">
            <a:spLocks noChangeArrowheads="1"/>
          </p:cNvSpPr>
          <p:nvPr/>
        </p:nvSpPr>
        <p:spPr bwMode="auto">
          <a:xfrm>
            <a:off x="2819400" y="2466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0256" name="TextBox 508"/>
          <p:cNvSpPr txBox="1">
            <a:spLocks noChangeArrowheads="1"/>
          </p:cNvSpPr>
          <p:nvPr/>
        </p:nvSpPr>
        <p:spPr bwMode="auto">
          <a:xfrm>
            <a:off x="2590800" y="4524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0257" name="TextBox 509"/>
          <p:cNvSpPr txBox="1">
            <a:spLocks noChangeArrowheads="1"/>
          </p:cNvSpPr>
          <p:nvPr/>
        </p:nvSpPr>
        <p:spPr bwMode="auto">
          <a:xfrm>
            <a:off x="2819400" y="4295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0258" name="TextBox 510"/>
          <p:cNvSpPr txBox="1">
            <a:spLocks noChangeArrowheads="1"/>
          </p:cNvSpPr>
          <p:nvPr/>
        </p:nvSpPr>
        <p:spPr bwMode="auto">
          <a:xfrm>
            <a:off x="2590800" y="4295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0259" name="TextBox 511"/>
          <p:cNvSpPr txBox="1">
            <a:spLocks noChangeArrowheads="1"/>
          </p:cNvSpPr>
          <p:nvPr/>
        </p:nvSpPr>
        <p:spPr bwMode="auto">
          <a:xfrm>
            <a:off x="2362200" y="4067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1" name="Rectangle 520"/>
          <p:cNvSpPr/>
          <p:nvPr/>
        </p:nvSpPr>
        <p:spPr bwMode="auto">
          <a:xfrm>
            <a:off x="2133600" y="4752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2" name="Rectangle 521"/>
          <p:cNvSpPr/>
          <p:nvPr/>
        </p:nvSpPr>
        <p:spPr bwMode="auto">
          <a:xfrm>
            <a:off x="2362200" y="4752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3" name="Rectangle 522"/>
          <p:cNvSpPr/>
          <p:nvPr/>
        </p:nvSpPr>
        <p:spPr bwMode="auto">
          <a:xfrm>
            <a:off x="2590800" y="4752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4" name="Rectangle 523"/>
          <p:cNvSpPr/>
          <p:nvPr/>
        </p:nvSpPr>
        <p:spPr bwMode="auto">
          <a:xfrm>
            <a:off x="2819400" y="4752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0264" name="TextBox 524"/>
          <p:cNvSpPr txBox="1">
            <a:spLocks noChangeArrowheads="1"/>
          </p:cNvSpPr>
          <p:nvPr/>
        </p:nvSpPr>
        <p:spPr bwMode="auto">
          <a:xfrm>
            <a:off x="2590800" y="4752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0265" name="TextBox 525"/>
          <p:cNvSpPr txBox="1">
            <a:spLocks noChangeArrowheads="1"/>
          </p:cNvSpPr>
          <p:nvPr/>
        </p:nvSpPr>
        <p:spPr bwMode="auto">
          <a:xfrm>
            <a:off x="2362200" y="4752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0266" name="TextBox 526"/>
          <p:cNvSpPr txBox="1">
            <a:spLocks noChangeArrowheads="1"/>
          </p:cNvSpPr>
          <p:nvPr/>
        </p:nvSpPr>
        <p:spPr bwMode="auto">
          <a:xfrm>
            <a:off x="2133600" y="4752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0267" name="TextBox 527"/>
          <p:cNvSpPr txBox="1">
            <a:spLocks noChangeArrowheads="1"/>
          </p:cNvSpPr>
          <p:nvPr/>
        </p:nvSpPr>
        <p:spPr bwMode="auto">
          <a:xfrm>
            <a:off x="2819400" y="4752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cxnSp>
        <p:nvCxnSpPr>
          <p:cNvPr id="50268" name="Straight Arrow Connector 141"/>
          <p:cNvCxnSpPr>
            <a:cxnSpLocks noChangeShapeType="1"/>
          </p:cNvCxnSpPr>
          <p:nvPr/>
        </p:nvCxnSpPr>
        <p:spPr bwMode="auto">
          <a:xfrm rot="5400000" flipH="1" flipV="1">
            <a:off x="2247901" y="2247900"/>
            <a:ext cx="533400" cy="31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0269" name="TextBox 144"/>
          <p:cNvSpPr txBox="1">
            <a:spLocks noChangeArrowheads="1"/>
          </p:cNvSpPr>
          <p:nvPr/>
        </p:nvSpPr>
        <p:spPr bwMode="auto">
          <a:xfrm>
            <a:off x="5337175" y="1501775"/>
            <a:ext cx="3603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-Use </a:t>
            </a:r>
            <a:r>
              <a:rPr lang="en-US">
                <a:solidFill>
                  <a:srgbClr val="FF0000"/>
                </a:solidFill>
              </a:rPr>
              <a:t>8</a:t>
            </a:r>
            <a:r>
              <a:rPr lang="en-US"/>
              <a:t> additional tile types</a:t>
            </a:r>
          </a:p>
          <a:p>
            <a:r>
              <a:rPr lang="en-US"/>
              <a:t> capable of binary counting:</a:t>
            </a:r>
          </a:p>
        </p:txBody>
      </p:sp>
      <p:sp>
        <p:nvSpPr>
          <p:cNvPr id="50270" name="TextBox 145"/>
          <p:cNvSpPr txBox="1">
            <a:spLocks noChangeArrowheads="1"/>
          </p:cNvSpPr>
          <p:nvPr/>
        </p:nvSpPr>
        <p:spPr bwMode="auto">
          <a:xfrm>
            <a:off x="5286375" y="685800"/>
            <a:ext cx="3943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-Use </a:t>
            </a:r>
            <a:r>
              <a:rPr lang="en-US">
                <a:solidFill>
                  <a:srgbClr val="FF0000"/>
                </a:solidFill>
              </a:rPr>
              <a:t>log n</a:t>
            </a:r>
            <a:r>
              <a:rPr lang="en-US"/>
              <a:t> tile types capable of</a:t>
            </a:r>
          </a:p>
          <a:p>
            <a:r>
              <a:rPr lang="en-US"/>
              <a:t>Binary counting: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How efficiently can you build an n x n square?</a:t>
            </a:r>
          </a:p>
        </p:txBody>
      </p:sp>
      <p:sp>
        <p:nvSpPr>
          <p:cNvPr id="120" name="Rectangle 119"/>
          <p:cNvSpPr/>
          <p:nvPr/>
        </p:nvSpPr>
        <p:spPr bwMode="auto">
          <a:xfrm>
            <a:off x="2133600" y="4752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1" name="Rectangle 120"/>
          <p:cNvSpPr/>
          <p:nvPr/>
        </p:nvSpPr>
        <p:spPr bwMode="auto">
          <a:xfrm>
            <a:off x="2133600" y="4524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2" name="Rectangle 121"/>
          <p:cNvSpPr/>
          <p:nvPr/>
        </p:nvSpPr>
        <p:spPr bwMode="auto">
          <a:xfrm>
            <a:off x="2133600" y="4295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3" name="Rectangle 122"/>
          <p:cNvSpPr/>
          <p:nvPr/>
        </p:nvSpPr>
        <p:spPr bwMode="auto">
          <a:xfrm>
            <a:off x="2133600" y="4067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8" name="Rectangle 47"/>
          <p:cNvSpPr/>
          <p:nvPr/>
        </p:nvSpPr>
        <p:spPr bwMode="auto">
          <a:xfrm>
            <a:off x="28194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9" name="Rectangle 48"/>
          <p:cNvSpPr/>
          <p:nvPr/>
        </p:nvSpPr>
        <p:spPr bwMode="auto">
          <a:xfrm>
            <a:off x="25908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0" name="Rectangle 49"/>
          <p:cNvSpPr/>
          <p:nvPr/>
        </p:nvSpPr>
        <p:spPr bwMode="auto">
          <a:xfrm>
            <a:off x="23622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1" name="Rectangle 50"/>
          <p:cNvSpPr/>
          <p:nvPr/>
        </p:nvSpPr>
        <p:spPr bwMode="auto">
          <a:xfrm>
            <a:off x="21336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" name="Rectangle 51"/>
          <p:cNvSpPr/>
          <p:nvPr/>
        </p:nvSpPr>
        <p:spPr bwMode="auto">
          <a:xfrm>
            <a:off x="2362200" y="4752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" name="Rectangle 52"/>
          <p:cNvSpPr/>
          <p:nvPr/>
        </p:nvSpPr>
        <p:spPr bwMode="auto">
          <a:xfrm>
            <a:off x="2362200" y="4524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4" name="Rectangle 53"/>
          <p:cNvSpPr/>
          <p:nvPr/>
        </p:nvSpPr>
        <p:spPr bwMode="auto">
          <a:xfrm>
            <a:off x="2362200" y="4295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5" name="Rectangle 54"/>
          <p:cNvSpPr/>
          <p:nvPr/>
        </p:nvSpPr>
        <p:spPr bwMode="auto">
          <a:xfrm>
            <a:off x="2362200" y="4067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8" name="Rectangle 57"/>
          <p:cNvSpPr/>
          <p:nvPr/>
        </p:nvSpPr>
        <p:spPr bwMode="auto">
          <a:xfrm>
            <a:off x="2590800" y="4752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9" name="Rectangle 58"/>
          <p:cNvSpPr/>
          <p:nvPr/>
        </p:nvSpPr>
        <p:spPr bwMode="auto">
          <a:xfrm>
            <a:off x="2590800" y="4524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60" name="Rectangle 59"/>
          <p:cNvSpPr/>
          <p:nvPr/>
        </p:nvSpPr>
        <p:spPr bwMode="auto">
          <a:xfrm>
            <a:off x="2590800" y="4295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61" name="Rectangle 60"/>
          <p:cNvSpPr/>
          <p:nvPr/>
        </p:nvSpPr>
        <p:spPr bwMode="auto">
          <a:xfrm>
            <a:off x="2590800" y="4067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64" name="Rectangle 63"/>
          <p:cNvSpPr/>
          <p:nvPr/>
        </p:nvSpPr>
        <p:spPr bwMode="auto">
          <a:xfrm>
            <a:off x="2819400" y="4752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65" name="Rectangle 64"/>
          <p:cNvSpPr/>
          <p:nvPr/>
        </p:nvSpPr>
        <p:spPr bwMode="auto">
          <a:xfrm>
            <a:off x="2819400" y="4524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66" name="Rectangle 65"/>
          <p:cNvSpPr/>
          <p:nvPr/>
        </p:nvSpPr>
        <p:spPr bwMode="auto">
          <a:xfrm>
            <a:off x="2819400" y="4295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67" name="Rectangle 66"/>
          <p:cNvSpPr/>
          <p:nvPr/>
        </p:nvSpPr>
        <p:spPr bwMode="auto">
          <a:xfrm>
            <a:off x="2819400" y="4067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1225" name="TextBox 93"/>
          <p:cNvSpPr txBox="1">
            <a:spLocks noChangeArrowheads="1"/>
          </p:cNvSpPr>
          <p:nvPr/>
        </p:nvSpPr>
        <p:spPr bwMode="auto">
          <a:xfrm>
            <a:off x="2362200" y="4981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226" name="TextBox 94"/>
          <p:cNvSpPr txBox="1">
            <a:spLocks noChangeArrowheads="1"/>
          </p:cNvSpPr>
          <p:nvPr/>
        </p:nvSpPr>
        <p:spPr bwMode="auto">
          <a:xfrm>
            <a:off x="2590800" y="4981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227" name="TextBox 95"/>
          <p:cNvSpPr txBox="1">
            <a:spLocks noChangeArrowheads="1"/>
          </p:cNvSpPr>
          <p:nvPr/>
        </p:nvSpPr>
        <p:spPr bwMode="auto">
          <a:xfrm>
            <a:off x="2819400" y="4981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228" name="TextBox 96"/>
          <p:cNvSpPr txBox="1">
            <a:spLocks noChangeArrowheads="1"/>
          </p:cNvSpPr>
          <p:nvPr/>
        </p:nvSpPr>
        <p:spPr bwMode="auto">
          <a:xfrm>
            <a:off x="2133600" y="4981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229" name="TextBox 97"/>
          <p:cNvSpPr txBox="1">
            <a:spLocks noChangeArrowheads="1"/>
          </p:cNvSpPr>
          <p:nvPr/>
        </p:nvSpPr>
        <p:spPr bwMode="auto">
          <a:xfrm>
            <a:off x="2590800" y="4752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230" name="TextBox 98"/>
          <p:cNvSpPr txBox="1">
            <a:spLocks noChangeArrowheads="1"/>
          </p:cNvSpPr>
          <p:nvPr/>
        </p:nvSpPr>
        <p:spPr bwMode="auto">
          <a:xfrm>
            <a:off x="2362200" y="4752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231" name="TextBox 99"/>
          <p:cNvSpPr txBox="1">
            <a:spLocks noChangeArrowheads="1"/>
          </p:cNvSpPr>
          <p:nvPr/>
        </p:nvSpPr>
        <p:spPr bwMode="auto">
          <a:xfrm>
            <a:off x="2133600" y="4752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232" name="TextBox 100"/>
          <p:cNvSpPr txBox="1">
            <a:spLocks noChangeArrowheads="1"/>
          </p:cNvSpPr>
          <p:nvPr/>
        </p:nvSpPr>
        <p:spPr bwMode="auto">
          <a:xfrm>
            <a:off x="2819400" y="4524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233" name="TextBox 101"/>
          <p:cNvSpPr txBox="1">
            <a:spLocks noChangeArrowheads="1"/>
          </p:cNvSpPr>
          <p:nvPr/>
        </p:nvSpPr>
        <p:spPr bwMode="auto">
          <a:xfrm>
            <a:off x="2362200" y="4524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234" name="TextBox 102"/>
          <p:cNvSpPr txBox="1">
            <a:spLocks noChangeArrowheads="1"/>
          </p:cNvSpPr>
          <p:nvPr/>
        </p:nvSpPr>
        <p:spPr bwMode="auto">
          <a:xfrm>
            <a:off x="2133600" y="4524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235" name="TextBox 103"/>
          <p:cNvSpPr txBox="1">
            <a:spLocks noChangeArrowheads="1"/>
          </p:cNvSpPr>
          <p:nvPr/>
        </p:nvSpPr>
        <p:spPr bwMode="auto">
          <a:xfrm>
            <a:off x="2362200" y="4295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236" name="TextBox 104"/>
          <p:cNvSpPr txBox="1">
            <a:spLocks noChangeArrowheads="1"/>
          </p:cNvSpPr>
          <p:nvPr/>
        </p:nvSpPr>
        <p:spPr bwMode="auto">
          <a:xfrm>
            <a:off x="2133600" y="4295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237" name="TextBox 105"/>
          <p:cNvSpPr txBox="1">
            <a:spLocks noChangeArrowheads="1"/>
          </p:cNvSpPr>
          <p:nvPr/>
        </p:nvSpPr>
        <p:spPr bwMode="auto">
          <a:xfrm>
            <a:off x="2590800" y="4067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238" name="TextBox 107"/>
          <p:cNvSpPr txBox="1">
            <a:spLocks noChangeArrowheads="1"/>
          </p:cNvSpPr>
          <p:nvPr/>
        </p:nvSpPr>
        <p:spPr bwMode="auto">
          <a:xfrm>
            <a:off x="2819400" y="4067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239" name="TextBox 140"/>
          <p:cNvSpPr txBox="1">
            <a:spLocks noChangeArrowheads="1"/>
          </p:cNvSpPr>
          <p:nvPr/>
        </p:nvSpPr>
        <p:spPr bwMode="auto">
          <a:xfrm>
            <a:off x="2133600" y="4067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145" name="Rectangle 144"/>
          <p:cNvSpPr/>
          <p:nvPr/>
        </p:nvSpPr>
        <p:spPr bwMode="auto">
          <a:xfrm>
            <a:off x="2819400" y="3838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6" name="Rectangle 145"/>
          <p:cNvSpPr/>
          <p:nvPr/>
        </p:nvSpPr>
        <p:spPr bwMode="auto">
          <a:xfrm>
            <a:off x="2590800" y="3838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7" name="Rectangle 146"/>
          <p:cNvSpPr/>
          <p:nvPr/>
        </p:nvSpPr>
        <p:spPr bwMode="auto">
          <a:xfrm>
            <a:off x="2362200" y="3838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8" name="Rectangle 147"/>
          <p:cNvSpPr/>
          <p:nvPr/>
        </p:nvSpPr>
        <p:spPr bwMode="auto">
          <a:xfrm>
            <a:off x="2133600" y="3838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1244" name="TextBox 148"/>
          <p:cNvSpPr txBox="1">
            <a:spLocks noChangeArrowheads="1"/>
          </p:cNvSpPr>
          <p:nvPr/>
        </p:nvSpPr>
        <p:spPr bwMode="auto">
          <a:xfrm>
            <a:off x="2362200" y="3838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1245" name="TextBox 149"/>
          <p:cNvSpPr txBox="1">
            <a:spLocks noChangeArrowheads="1"/>
          </p:cNvSpPr>
          <p:nvPr/>
        </p:nvSpPr>
        <p:spPr bwMode="auto">
          <a:xfrm>
            <a:off x="2590800" y="3838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246" name="TextBox 150"/>
          <p:cNvSpPr txBox="1">
            <a:spLocks noChangeArrowheads="1"/>
          </p:cNvSpPr>
          <p:nvPr/>
        </p:nvSpPr>
        <p:spPr bwMode="auto">
          <a:xfrm>
            <a:off x="2819400" y="3838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1247" name="TextBox 151"/>
          <p:cNvSpPr txBox="1">
            <a:spLocks noChangeArrowheads="1"/>
          </p:cNvSpPr>
          <p:nvPr/>
        </p:nvSpPr>
        <p:spPr bwMode="auto">
          <a:xfrm>
            <a:off x="2133600" y="3838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153" name="Rectangle 152"/>
          <p:cNvSpPr/>
          <p:nvPr/>
        </p:nvSpPr>
        <p:spPr bwMode="auto">
          <a:xfrm>
            <a:off x="2819400" y="3609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54" name="Rectangle 153"/>
          <p:cNvSpPr/>
          <p:nvPr/>
        </p:nvSpPr>
        <p:spPr bwMode="auto">
          <a:xfrm>
            <a:off x="2590800" y="3609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55" name="Rectangle 154"/>
          <p:cNvSpPr/>
          <p:nvPr/>
        </p:nvSpPr>
        <p:spPr bwMode="auto">
          <a:xfrm>
            <a:off x="2362200" y="3609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56" name="Rectangle 155"/>
          <p:cNvSpPr/>
          <p:nvPr/>
        </p:nvSpPr>
        <p:spPr bwMode="auto">
          <a:xfrm>
            <a:off x="2133600" y="3609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1252" name="TextBox 156"/>
          <p:cNvSpPr txBox="1">
            <a:spLocks noChangeArrowheads="1"/>
          </p:cNvSpPr>
          <p:nvPr/>
        </p:nvSpPr>
        <p:spPr bwMode="auto">
          <a:xfrm>
            <a:off x="2362200" y="3609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1253" name="TextBox 157"/>
          <p:cNvSpPr txBox="1">
            <a:spLocks noChangeArrowheads="1"/>
          </p:cNvSpPr>
          <p:nvPr/>
        </p:nvSpPr>
        <p:spPr bwMode="auto">
          <a:xfrm>
            <a:off x="2590800" y="3609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1254" name="TextBox 158"/>
          <p:cNvSpPr txBox="1">
            <a:spLocks noChangeArrowheads="1"/>
          </p:cNvSpPr>
          <p:nvPr/>
        </p:nvSpPr>
        <p:spPr bwMode="auto">
          <a:xfrm>
            <a:off x="2819400" y="3609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255" name="TextBox 159"/>
          <p:cNvSpPr txBox="1">
            <a:spLocks noChangeArrowheads="1"/>
          </p:cNvSpPr>
          <p:nvPr/>
        </p:nvSpPr>
        <p:spPr bwMode="auto">
          <a:xfrm>
            <a:off x="2133600" y="3609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161" name="Rectangle 160"/>
          <p:cNvSpPr/>
          <p:nvPr/>
        </p:nvSpPr>
        <p:spPr bwMode="auto">
          <a:xfrm>
            <a:off x="2819400" y="3381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62" name="Rectangle 161"/>
          <p:cNvSpPr/>
          <p:nvPr/>
        </p:nvSpPr>
        <p:spPr bwMode="auto">
          <a:xfrm>
            <a:off x="2590800" y="3381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63" name="Rectangle 162"/>
          <p:cNvSpPr/>
          <p:nvPr/>
        </p:nvSpPr>
        <p:spPr bwMode="auto">
          <a:xfrm>
            <a:off x="2362200" y="3381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64" name="Rectangle 163"/>
          <p:cNvSpPr/>
          <p:nvPr/>
        </p:nvSpPr>
        <p:spPr bwMode="auto">
          <a:xfrm>
            <a:off x="2133600" y="3381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1260" name="TextBox 164"/>
          <p:cNvSpPr txBox="1">
            <a:spLocks noChangeArrowheads="1"/>
          </p:cNvSpPr>
          <p:nvPr/>
        </p:nvSpPr>
        <p:spPr bwMode="auto">
          <a:xfrm>
            <a:off x="2362200" y="3381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1261" name="TextBox 165"/>
          <p:cNvSpPr txBox="1">
            <a:spLocks noChangeArrowheads="1"/>
          </p:cNvSpPr>
          <p:nvPr/>
        </p:nvSpPr>
        <p:spPr bwMode="auto">
          <a:xfrm>
            <a:off x="2590800" y="3381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1262" name="TextBox 166"/>
          <p:cNvSpPr txBox="1">
            <a:spLocks noChangeArrowheads="1"/>
          </p:cNvSpPr>
          <p:nvPr/>
        </p:nvSpPr>
        <p:spPr bwMode="auto">
          <a:xfrm>
            <a:off x="2819400" y="3381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1263" name="TextBox 167"/>
          <p:cNvSpPr txBox="1">
            <a:spLocks noChangeArrowheads="1"/>
          </p:cNvSpPr>
          <p:nvPr/>
        </p:nvSpPr>
        <p:spPr bwMode="auto">
          <a:xfrm>
            <a:off x="2133600" y="3381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169" name="Rectangle 168"/>
          <p:cNvSpPr/>
          <p:nvPr/>
        </p:nvSpPr>
        <p:spPr bwMode="auto">
          <a:xfrm>
            <a:off x="2819400" y="3152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70" name="Rectangle 169"/>
          <p:cNvSpPr/>
          <p:nvPr/>
        </p:nvSpPr>
        <p:spPr bwMode="auto">
          <a:xfrm>
            <a:off x="2590800" y="3152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71" name="Rectangle 170"/>
          <p:cNvSpPr/>
          <p:nvPr/>
        </p:nvSpPr>
        <p:spPr bwMode="auto">
          <a:xfrm>
            <a:off x="2362200" y="3152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72" name="Rectangle 171"/>
          <p:cNvSpPr/>
          <p:nvPr/>
        </p:nvSpPr>
        <p:spPr bwMode="auto">
          <a:xfrm>
            <a:off x="2133600" y="3152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1268" name="TextBox 172"/>
          <p:cNvSpPr txBox="1">
            <a:spLocks noChangeArrowheads="1"/>
          </p:cNvSpPr>
          <p:nvPr/>
        </p:nvSpPr>
        <p:spPr bwMode="auto">
          <a:xfrm>
            <a:off x="2362200" y="3152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269" name="TextBox 173"/>
          <p:cNvSpPr txBox="1">
            <a:spLocks noChangeArrowheads="1"/>
          </p:cNvSpPr>
          <p:nvPr/>
        </p:nvSpPr>
        <p:spPr bwMode="auto">
          <a:xfrm>
            <a:off x="2590800" y="3152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270" name="TextBox 174"/>
          <p:cNvSpPr txBox="1">
            <a:spLocks noChangeArrowheads="1"/>
          </p:cNvSpPr>
          <p:nvPr/>
        </p:nvSpPr>
        <p:spPr bwMode="auto">
          <a:xfrm>
            <a:off x="2819400" y="3152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271" name="TextBox 175"/>
          <p:cNvSpPr txBox="1">
            <a:spLocks noChangeArrowheads="1"/>
          </p:cNvSpPr>
          <p:nvPr/>
        </p:nvSpPr>
        <p:spPr bwMode="auto">
          <a:xfrm>
            <a:off x="2133600" y="3152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179" name="Rectangle 178"/>
          <p:cNvSpPr/>
          <p:nvPr/>
        </p:nvSpPr>
        <p:spPr bwMode="auto">
          <a:xfrm>
            <a:off x="2819400" y="2924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80" name="Rectangle 179"/>
          <p:cNvSpPr/>
          <p:nvPr/>
        </p:nvSpPr>
        <p:spPr bwMode="auto">
          <a:xfrm>
            <a:off x="2590800" y="2924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81" name="Rectangle 180"/>
          <p:cNvSpPr/>
          <p:nvPr/>
        </p:nvSpPr>
        <p:spPr bwMode="auto">
          <a:xfrm>
            <a:off x="2362200" y="2924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82" name="Rectangle 181"/>
          <p:cNvSpPr/>
          <p:nvPr/>
        </p:nvSpPr>
        <p:spPr bwMode="auto">
          <a:xfrm>
            <a:off x="2133600" y="2924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1276" name="TextBox 182"/>
          <p:cNvSpPr txBox="1">
            <a:spLocks noChangeArrowheads="1"/>
          </p:cNvSpPr>
          <p:nvPr/>
        </p:nvSpPr>
        <p:spPr bwMode="auto">
          <a:xfrm>
            <a:off x="2362200" y="2924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277" name="TextBox 183"/>
          <p:cNvSpPr txBox="1">
            <a:spLocks noChangeArrowheads="1"/>
          </p:cNvSpPr>
          <p:nvPr/>
        </p:nvSpPr>
        <p:spPr bwMode="auto">
          <a:xfrm>
            <a:off x="2590800" y="2924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278" name="TextBox 184"/>
          <p:cNvSpPr txBox="1">
            <a:spLocks noChangeArrowheads="1"/>
          </p:cNvSpPr>
          <p:nvPr/>
        </p:nvSpPr>
        <p:spPr bwMode="auto">
          <a:xfrm>
            <a:off x="2819400" y="2924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1279" name="TextBox 185"/>
          <p:cNvSpPr txBox="1">
            <a:spLocks noChangeArrowheads="1"/>
          </p:cNvSpPr>
          <p:nvPr/>
        </p:nvSpPr>
        <p:spPr bwMode="auto">
          <a:xfrm>
            <a:off x="2133600" y="2924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187" name="Rectangle 186"/>
          <p:cNvSpPr/>
          <p:nvPr/>
        </p:nvSpPr>
        <p:spPr bwMode="auto">
          <a:xfrm>
            <a:off x="2819400" y="2695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88" name="Rectangle 187"/>
          <p:cNvSpPr/>
          <p:nvPr/>
        </p:nvSpPr>
        <p:spPr bwMode="auto">
          <a:xfrm>
            <a:off x="2590800" y="2695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89" name="Rectangle 188"/>
          <p:cNvSpPr/>
          <p:nvPr/>
        </p:nvSpPr>
        <p:spPr bwMode="auto">
          <a:xfrm>
            <a:off x="2362200" y="2695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90" name="Rectangle 189"/>
          <p:cNvSpPr/>
          <p:nvPr/>
        </p:nvSpPr>
        <p:spPr bwMode="auto">
          <a:xfrm>
            <a:off x="2133600" y="2695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1284" name="TextBox 190"/>
          <p:cNvSpPr txBox="1">
            <a:spLocks noChangeArrowheads="1"/>
          </p:cNvSpPr>
          <p:nvPr/>
        </p:nvSpPr>
        <p:spPr bwMode="auto">
          <a:xfrm>
            <a:off x="2362200" y="2695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285" name="TextBox 191"/>
          <p:cNvSpPr txBox="1">
            <a:spLocks noChangeArrowheads="1"/>
          </p:cNvSpPr>
          <p:nvPr/>
        </p:nvSpPr>
        <p:spPr bwMode="auto">
          <a:xfrm>
            <a:off x="2590800" y="2695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1286" name="TextBox 192"/>
          <p:cNvSpPr txBox="1">
            <a:spLocks noChangeArrowheads="1"/>
          </p:cNvSpPr>
          <p:nvPr/>
        </p:nvSpPr>
        <p:spPr bwMode="auto">
          <a:xfrm>
            <a:off x="2819400" y="2695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287" name="TextBox 193"/>
          <p:cNvSpPr txBox="1">
            <a:spLocks noChangeArrowheads="1"/>
          </p:cNvSpPr>
          <p:nvPr/>
        </p:nvSpPr>
        <p:spPr bwMode="auto">
          <a:xfrm>
            <a:off x="2133600" y="2695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195" name="Rectangle 194"/>
          <p:cNvSpPr/>
          <p:nvPr/>
        </p:nvSpPr>
        <p:spPr bwMode="auto">
          <a:xfrm>
            <a:off x="2819400" y="2466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96" name="Rectangle 195"/>
          <p:cNvSpPr/>
          <p:nvPr/>
        </p:nvSpPr>
        <p:spPr bwMode="auto">
          <a:xfrm>
            <a:off x="2590800" y="2466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97" name="Rectangle 196"/>
          <p:cNvSpPr/>
          <p:nvPr/>
        </p:nvSpPr>
        <p:spPr bwMode="auto">
          <a:xfrm>
            <a:off x="2362200" y="2466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98" name="Rectangle 197"/>
          <p:cNvSpPr/>
          <p:nvPr/>
        </p:nvSpPr>
        <p:spPr bwMode="auto">
          <a:xfrm>
            <a:off x="2133600" y="2466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1292" name="TextBox 198"/>
          <p:cNvSpPr txBox="1">
            <a:spLocks noChangeArrowheads="1"/>
          </p:cNvSpPr>
          <p:nvPr/>
        </p:nvSpPr>
        <p:spPr bwMode="auto">
          <a:xfrm>
            <a:off x="2362200" y="2466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293" name="TextBox 199"/>
          <p:cNvSpPr txBox="1">
            <a:spLocks noChangeArrowheads="1"/>
          </p:cNvSpPr>
          <p:nvPr/>
        </p:nvSpPr>
        <p:spPr bwMode="auto">
          <a:xfrm>
            <a:off x="2590800" y="2466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1294" name="TextBox 200"/>
          <p:cNvSpPr txBox="1">
            <a:spLocks noChangeArrowheads="1"/>
          </p:cNvSpPr>
          <p:nvPr/>
        </p:nvSpPr>
        <p:spPr bwMode="auto">
          <a:xfrm>
            <a:off x="2819400" y="2466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1295" name="TextBox 201"/>
          <p:cNvSpPr txBox="1">
            <a:spLocks noChangeArrowheads="1"/>
          </p:cNvSpPr>
          <p:nvPr/>
        </p:nvSpPr>
        <p:spPr bwMode="auto">
          <a:xfrm>
            <a:off x="2133600" y="2466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203" name="Rectangle 202"/>
          <p:cNvSpPr/>
          <p:nvPr/>
        </p:nvSpPr>
        <p:spPr bwMode="auto">
          <a:xfrm>
            <a:off x="2819400" y="2238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04" name="Rectangle 203"/>
          <p:cNvSpPr/>
          <p:nvPr/>
        </p:nvSpPr>
        <p:spPr bwMode="auto">
          <a:xfrm>
            <a:off x="2590800" y="2238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05" name="Rectangle 204"/>
          <p:cNvSpPr/>
          <p:nvPr/>
        </p:nvSpPr>
        <p:spPr bwMode="auto">
          <a:xfrm>
            <a:off x="2362200" y="2238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06" name="Rectangle 205"/>
          <p:cNvSpPr/>
          <p:nvPr/>
        </p:nvSpPr>
        <p:spPr bwMode="auto">
          <a:xfrm>
            <a:off x="2133600" y="2238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1300" name="TextBox 206"/>
          <p:cNvSpPr txBox="1">
            <a:spLocks noChangeArrowheads="1"/>
          </p:cNvSpPr>
          <p:nvPr/>
        </p:nvSpPr>
        <p:spPr bwMode="auto">
          <a:xfrm>
            <a:off x="2362200" y="2238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1301" name="TextBox 207"/>
          <p:cNvSpPr txBox="1">
            <a:spLocks noChangeArrowheads="1"/>
          </p:cNvSpPr>
          <p:nvPr/>
        </p:nvSpPr>
        <p:spPr bwMode="auto">
          <a:xfrm>
            <a:off x="2590800" y="2238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302" name="TextBox 208"/>
          <p:cNvSpPr txBox="1">
            <a:spLocks noChangeArrowheads="1"/>
          </p:cNvSpPr>
          <p:nvPr/>
        </p:nvSpPr>
        <p:spPr bwMode="auto">
          <a:xfrm>
            <a:off x="2819400" y="2238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303" name="TextBox 209"/>
          <p:cNvSpPr txBox="1">
            <a:spLocks noChangeArrowheads="1"/>
          </p:cNvSpPr>
          <p:nvPr/>
        </p:nvSpPr>
        <p:spPr bwMode="auto">
          <a:xfrm>
            <a:off x="2133600" y="2238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211" name="Rectangle 210"/>
          <p:cNvSpPr/>
          <p:nvPr/>
        </p:nvSpPr>
        <p:spPr bwMode="auto">
          <a:xfrm>
            <a:off x="2819400" y="2009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12" name="Rectangle 211"/>
          <p:cNvSpPr/>
          <p:nvPr/>
        </p:nvSpPr>
        <p:spPr bwMode="auto">
          <a:xfrm>
            <a:off x="2590800" y="2009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13" name="Rectangle 212"/>
          <p:cNvSpPr/>
          <p:nvPr/>
        </p:nvSpPr>
        <p:spPr bwMode="auto">
          <a:xfrm>
            <a:off x="2362200" y="2009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14" name="Rectangle 213"/>
          <p:cNvSpPr/>
          <p:nvPr/>
        </p:nvSpPr>
        <p:spPr bwMode="auto">
          <a:xfrm>
            <a:off x="2133600" y="2009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1308" name="TextBox 214"/>
          <p:cNvSpPr txBox="1">
            <a:spLocks noChangeArrowheads="1"/>
          </p:cNvSpPr>
          <p:nvPr/>
        </p:nvSpPr>
        <p:spPr bwMode="auto">
          <a:xfrm>
            <a:off x="2362200" y="2009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1309" name="TextBox 215"/>
          <p:cNvSpPr txBox="1">
            <a:spLocks noChangeArrowheads="1"/>
          </p:cNvSpPr>
          <p:nvPr/>
        </p:nvSpPr>
        <p:spPr bwMode="auto">
          <a:xfrm>
            <a:off x="2590800" y="2009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310" name="TextBox 216"/>
          <p:cNvSpPr txBox="1">
            <a:spLocks noChangeArrowheads="1"/>
          </p:cNvSpPr>
          <p:nvPr/>
        </p:nvSpPr>
        <p:spPr bwMode="auto">
          <a:xfrm>
            <a:off x="2819400" y="2009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1311" name="TextBox 217"/>
          <p:cNvSpPr txBox="1">
            <a:spLocks noChangeArrowheads="1"/>
          </p:cNvSpPr>
          <p:nvPr/>
        </p:nvSpPr>
        <p:spPr bwMode="auto">
          <a:xfrm>
            <a:off x="2133600" y="2009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231" name="Rectangle 230"/>
          <p:cNvSpPr/>
          <p:nvPr/>
        </p:nvSpPr>
        <p:spPr bwMode="auto">
          <a:xfrm>
            <a:off x="2819400" y="1552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32" name="Rectangle 231"/>
          <p:cNvSpPr/>
          <p:nvPr/>
        </p:nvSpPr>
        <p:spPr bwMode="auto">
          <a:xfrm>
            <a:off x="2590800" y="1552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33" name="Rectangle 232"/>
          <p:cNvSpPr/>
          <p:nvPr/>
        </p:nvSpPr>
        <p:spPr bwMode="auto">
          <a:xfrm>
            <a:off x="2362200" y="1552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34" name="Rectangle 233"/>
          <p:cNvSpPr/>
          <p:nvPr/>
        </p:nvSpPr>
        <p:spPr bwMode="auto">
          <a:xfrm>
            <a:off x="2133600" y="1552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1316" name="TextBox 234"/>
          <p:cNvSpPr txBox="1">
            <a:spLocks noChangeArrowheads="1"/>
          </p:cNvSpPr>
          <p:nvPr/>
        </p:nvSpPr>
        <p:spPr bwMode="auto">
          <a:xfrm>
            <a:off x="2362200" y="1552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1317" name="TextBox 235"/>
          <p:cNvSpPr txBox="1">
            <a:spLocks noChangeArrowheads="1"/>
          </p:cNvSpPr>
          <p:nvPr/>
        </p:nvSpPr>
        <p:spPr bwMode="auto">
          <a:xfrm>
            <a:off x="2590800" y="1552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1318" name="TextBox 236"/>
          <p:cNvSpPr txBox="1">
            <a:spLocks noChangeArrowheads="1"/>
          </p:cNvSpPr>
          <p:nvPr/>
        </p:nvSpPr>
        <p:spPr bwMode="auto">
          <a:xfrm>
            <a:off x="2819400" y="1552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1319" name="TextBox 237"/>
          <p:cNvSpPr txBox="1">
            <a:spLocks noChangeArrowheads="1"/>
          </p:cNvSpPr>
          <p:nvPr/>
        </p:nvSpPr>
        <p:spPr bwMode="auto">
          <a:xfrm>
            <a:off x="2133600" y="1552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239" name="Rectangle 238"/>
          <p:cNvSpPr/>
          <p:nvPr/>
        </p:nvSpPr>
        <p:spPr bwMode="auto">
          <a:xfrm>
            <a:off x="2819400" y="1781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40" name="Rectangle 239"/>
          <p:cNvSpPr/>
          <p:nvPr/>
        </p:nvSpPr>
        <p:spPr bwMode="auto">
          <a:xfrm>
            <a:off x="2590800" y="1781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41" name="Rectangle 240"/>
          <p:cNvSpPr/>
          <p:nvPr/>
        </p:nvSpPr>
        <p:spPr bwMode="auto">
          <a:xfrm>
            <a:off x="2362200" y="1781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42" name="Rectangle 241"/>
          <p:cNvSpPr/>
          <p:nvPr/>
        </p:nvSpPr>
        <p:spPr bwMode="auto">
          <a:xfrm>
            <a:off x="2133600" y="1781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1324" name="TextBox 242"/>
          <p:cNvSpPr txBox="1">
            <a:spLocks noChangeArrowheads="1"/>
          </p:cNvSpPr>
          <p:nvPr/>
        </p:nvSpPr>
        <p:spPr bwMode="auto">
          <a:xfrm>
            <a:off x="2362200" y="1781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1325" name="TextBox 243"/>
          <p:cNvSpPr txBox="1">
            <a:spLocks noChangeArrowheads="1"/>
          </p:cNvSpPr>
          <p:nvPr/>
        </p:nvSpPr>
        <p:spPr bwMode="auto">
          <a:xfrm>
            <a:off x="2590800" y="1781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1326" name="TextBox 244"/>
          <p:cNvSpPr txBox="1">
            <a:spLocks noChangeArrowheads="1"/>
          </p:cNvSpPr>
          <p:nvPr/>
        </p:nvSpPr>
        <p:spPr bwMode="auto">
          <a:xfrm>
            <a:off x="2819400" y="1781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327" name="TextBox 245"/>
          <p:cNvSpPr txBox="1">
            <a:spLocks noChangeArrowheads="1"/>
          </p:cNvSpPr>
          <p:nvPr/>
        </p:nvSpPr>
        <p:spPr bwMode="auto">
          <a:xfrm>
            <a:off x="2133600" y="1781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1328" name="TextBox 246"/>
          <p:cNvSpPr txBox="1">
            <a:spLocks noChangeArrowheads="1"/>
          </p:cNvSpPr>
          <p:nvPr/>
        </p:nvSpPr>
        <p:spPr bwMode="auto">
          <a:xfrm>
            <a:off x="2819400" y="4752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1329" name="TextBox 248"/>
          <p:cNvSpPr txBox="1">
            <a:spLocks noChangeArrowheads="1"/>
          </p:cNvSpPr>
          <p:nvPr/>
        </p:nvSpPr>
        <p:spPr bwMode="auto">
          <a:xfrm>
            <a:off x="2590800" y="4524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1330" name="TextBox 249"/>
          <p:cNvSpPr txBox="1">
            <a:spLocks noChangeArrowheads="1"/>
          </p:cNvSpPr>
          <p:nvPr/>
        </p:nvSpPr>
        <p:spPr bwMode="auto">
          <a:xfrm>
            <a:off x="2819400" y="4295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1331" name="TextBox 250"/>
          <p:cNvSpPr txBox="1">
            <a:spLocks noChangeArrowheads="1"/>
          </p:cNvSpPr>
          <p:nvPr/>
        </p:nvSpPr>
        <p:spPr bwMode="auto">
          <a:xfrm>
            <a:off x="2590800" y="4295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1332" name="TextBox 251"/>
          <p:cNvSpPr txBox="1">
            <a:spLocks noChangeArrowheads="1"/>
          </p:cNvSpPr>
          <p:nvPr/>
        </p:nvSpPr>
        <p:spPr bwMode="auto">
          <a:xfrm>
            <a:off x="2362200" y="4067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1333" name="TextBox 389"/>
          <p:cNvSpPr txBox="1">
            <a:spLocks noChangeArrowheads="1"/>
          </p:cNvSpPr>
          <p:nvPr/>
        </p:nvSpPr>
        <p:spPr bwMode="auto">
          <a:xfrm>
            <a:off x="5337175" y="1501775"/>
            <a:ext cx="3603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-Use </a:t>
            </a:r>
            <a:r>
              <a:rPr lang="en-US">
                <a:solidFill>
                  <a:srgbClr val="FF0000"/>
                </a:solidFill>
              </a:rPr>
              <a:t>8</a:t>
            </a:r>
            <a:r>
              <a:rPr lang="en-US"/>
              <a:t> additional tile types</a:t>
            </a:r>
          </a:p>
          <a:p>
            <a:r>
              <a:rPr lang="en-US"/>
              <a:t> capable of binary counting:</a:t>
            </a:r>
          </a:p>
        </p:txBody>
      </p:sp>
      <p:sp>
        <p:nvSpPr>
          <p:cNvPr id="51334" name="TextBox 393"/>
          <p:cNvSpPr txBox="1">
            <a:spLocks noChangeArrowheads="1"/>
          </p:cNvSpPr>
          <p:nvPr/>
        </p:nvSpPr>
        <p:spPr bwMode="auto">
          <a:xfrm>
            <a:off x="5286375" y="685800"/>
            <a:ext cx="3943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-Use </a:t>
            </a:r>
            <a:r>
              <a:rPr lang="en-US">
                <a:solidFill>
                  <a:srgbClr val="FF0000"/>
                </a:solidFill>
              </a:rPr>
              <a:t>log n</a:t>
            </a:r>
            <a:r>
              <a:rPr lang="en-US"/>
              <a:t> tile types capable of</a:t>
            </a:r>
          </a:p>
          <a:p>
            <a:r>
              <a:rPr lang="en-US"/>
              <a:t>Binary counting:</a:t>
            </a:r>
          </a:p>
        </p:txBody>
      </p:sp>
      <p:sp>
        <p:nvSpPr>
          <p:cNvPr id="51335" name="Text Box 4"/>
          <p:cNvSpPr txBox="1">
            <a:spLocks noChangeArrowheads="1"/>
          </p:cNvSpPr>
          <p:nvPr/>
        </p:nvSpPr>
        <p:spPr bwMode="auto">
          <a:xfrm>
            <a:off x="2133600" y="5419725"/>
            <a:ext cx="96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/>
              <a:t>log n</a:t>
            </a:r>
          </a:p>
        </p:txBody>
      </p:sp>
      <p:cxnSp>
        <p:nvCxnSpPr>
          <p:cNvPr id="51336" name="Straight Arrow Connector 393"/>
          <p:cNvCxnSpPr>
            <a:cxnSpLocks noChangeShapeType="1"/>
          </p:cNvCxnSpPr>
          <p:nvPr/>
        </p:nvCxnSpPr>
        <p:spPr bwMode="auto">
          <a:xfrm>
            <a:off x="2133600" y="5418138"/>
            <a:ext cx="9144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How efficiently can you build an n x n square?</a:t>
            </a:r>
          </a:p>
        </p:txBody>
      </p:sp>
      <p:sp>
        <p:nvSpPr>
          <p:cNvPr id="120" name="Rectangle 119"/>
          <p:cNvSpPr/>
          <p:nvPr/>
        </p:nvSpPr>
        <p:spPr bwMode="auto">
          <a:xfrm>
            <a:off x="2133600" y="4752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1" name="Rectangle 120"/>
          <p:cNvSpPr/>
          <p:nvPr/>
        </p:nvSpPr>
        <p:spPr bwMode="auto">
          <a:xfrm>
            <a:off x="2133600" y="4524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2" name="Rectangle 121"/>
          <p:cNvSpPr/>
          <p:nvPr/>
        </p:nvSpPr>
        <p:spPr bwMode="auto">
          <a:xfrm>
            <a:off x="2133600" y="4295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3" name="Rectangle 122"/>
          <p:cNvSpPr/>
          <p:nvPr/>
        </p:nvSpPr>
        <p:spPr bwMode="auto">
          <a:xfrm>
            <a:off x="2133600" y="4067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7" name="Rectangle 46"/>
          <p:cNvSpPr/>
          <p:nvPr/>
        </p:nvSpPr>
        <p:spPr bwMode="auto">
          <a:xfrm>
            <a:off x="30480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200" dirty="0"/>
          </a:p>
        </p:txBody>
      </p:sp>
      <p:sp>
        <p:nvSpPr>
          <p:cNvPr id="48" name="Rectangle 47"/>
          <p:cNvSpPr/>
          <p:nvPr/>
        </p:nvSpPr>
        <p:spPr bwMode="auto">
          <a:xfrm>
            <a:off x="28194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9" name="Rectangle 48"/>
          <p:cNvSpPr/>
          <p:nvPr/>
        </p:nvSpPr>
        <p:spPr bwMode="auto">
          <a:xfrm>
            <a:off x="25908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0" name="Rectangle 49"/>
          <p:cNvSpPr/>
          <p:nvPr/>
        </p:nvSpPr>
        <p:spPr bwMode="auto">
          <a:xfrm>
            <a:off x="23622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1" name="Rectangle 50"/>
          <p:cNvSpPr/>
          <p:nvPr/>
        </p:nvSpPr>
        <p:spPr bwMode="auto">
          <a:xfrm>
            <a:off x="21336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" name="Rectangle 51"/>
          <p:cNvSpPr/>
          <p:nvPr/>
        </p:nvSpPr>
        <p:spPr bwMode="auto">
          <a:xfrm>
            <a:off x="2362200" y="4752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" name="Rectangle 52"/>
          <p:cNvSpPr/>
          <p:nvPr/>
        </p:nvSpPr>
        <p:spPr bwMode="auto">
          <a:xfrm>
            <a:off x="2362200" y="4524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4" name="Rectangle 53"/>
          <p:cNvSpPr/>
          <p:nvPr/>
        </p:nvSpPr>
        <p:spPr bwMode="auto">
          <a:xfrm>
            <a:off x="2362200" y="4295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5" name="Rectangle 54"/>
          <p:cNvSpPr/>
          <p:nvPr/>
        </p:nvSpPr>
        <p:spPr bwMode="auto">
          <a:xfrm>
            <a:off x="2362200" y="4067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8" name="Rectangle 57"/>
          <p:cNvSpPr/>
          <p:nvPr/>
        </p:nvSpPr>
        <p:spPr bwMode="auto">
          <a:xfrm>
            <a:off x="2590800" y="4752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9" name="Rectangle 58"/>
          <p:cNvSpPr/>
          <p:nvPr/>
        </p:nvSpPr>
        <p:spPr bwMode="auto">
          <a:xfrm>
            <a:off x="2590800" y="4524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60" name="Rectangle 59"/>
          <p:cNvSpPr/>
          <p:nvPr/>
        </p:nvSpPr>
        <p:spPr bwMode="auto">
          <a:xfrm>
            <a:off x="2590800" y="4295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61" name="Rectangle 60"/>
          <p:cNvSpPr/>
          <p:nvPr/>
        </p:nvSpPr>
        <p:spPr bwMode="auto">
          <a:xfrm>
            <a:off x="2590800" y="4067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64" name="Rectangle 63"/>
          <p:cNvSpPr/>
          <p:nvPr/>
        </p:nvSpPr>
        <p:spPr bwMode="auto">
          <a:xfrm>
            <a:off x="2819400" y="4752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65" name="Rectangle 64"/>
          <p:cNvSpPr/>
          <p:nvPr/>
        </p:nvSpPr>
        <p:spPr bwMode="auto">
          <a:xfrm>
            <a:off x="2819400" y="4524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66" name="Rectangle 65"/>
          <p:cNvSpPr/>
          <p:nvPr/>
        </p:nvSpPr>
        <p:spPr bwMode="auto">
          <a:xfrm>
            <a:off x="2819400" y="4295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67" name="Rectangle 66"/>
          <p:cNvSpPr/>
          <p:nvPr/>
        </p:nvSpPr>
        <p:spPr bwMode="auto">
          <a:xfrm>
            <a:off x="2819400" y="4067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250" name="TextBox 93"/>
          <p:cNvSpPr txBox="1">
            <a:spLocks noChangeArrowheads="1"/>
          </p:cNvSpPr>
          <p:nvPr/>
        </p:nvSpPr>
        <p:spPr bwMode="auto">
          <a:xfrm>
            <a:off x="2362200" y="4981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251" name="TextBox 94"/>
          <p:cNvSpPr txBox="1">
            <a:spLocks noChangeArrowheads="1"/>
          </p:cNvSpPr>
          <p:nvPr/>
        </p:nvSpPr>
        <p:spPr bwMode="auto">
          <a:xfrm>
            <a:off x="2590800" y="4981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252" name="TextBox 95"/>
          <p:cNvSpPr txBox="1">
            <a:spLocks noChangeArrowheads="1"/>
          </p:cNvSpPr>
          <p:nvPr/>
        </p:nvSpPr>
        <p:spPr bwMode="auto">
          <a:xfrm>
            <a:off x="2819400" y="4981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253" name="TextBox 96"/>
          <p:cNvSpPr txBox="1">
            <a:spLocks noChangeArrowheads="1"/>
          </p:cNvSpPr>
          <p:nvPr/>
        </p:nvSpPr>
        <p:spPr bwMode="auto">
          <a:xfrm>
            <a:off x="2133600" y="4981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254" name="TextBox 97"/>
          <p:cNvSpPr txBox="1">
            <a:spLocks noChangeArrowheads="1"/>
          </p:cNvSpPr>
          <p:nvPr/>
        </p:nvSpPr>
        <p:spPr bwMode="auto">
          <a:xfrm>
            <a:off x="2590800" y="4752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255" name="TextBox 98"/>
          <p:cNvSpPr txBox="1">
            <a:spLocks noChangeArrowheads="1"/>
          </p:cNvSpPr>
          <p:nvPr/>
        </p:nvSpPr>
        <p:spPr bwMode="auto">
          <a:xfrm>
            <a:off x="2362200" y="4752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256" name="TextBox 99"/>
          <p:cNvSpPr txBox="1">
            <a:spLocks noChangeArrowheads="1"/>
          </p:cNvSpPr>
          <p:nvPr/>
        </p:nvSpPr>
        <p:spPr bwMode="auto">
          <a:xfrm>
            <a:off x="2133600" y="4752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257" name="TextBox 100"/>
          <p:cNvSpPr txBox="1">
            <a:spLocks noChangeArrowheads="1"/>
          </p:cNvSpPr>
          <p:nvPr/>
        </p:nvSpPr>
        <p:spPr bwMode="auto">
          <a:xfrm>
            <a:off x="2819400" y="4524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258" name="TextBox 101"/>
          <p:cNvSpPr txBox="1">
            <a:spLocks noChangeArrowheads="1"/>
          </p:cNvSpPr>
          <p:nvPr/>
        </p:nvSpPr>
        <p:spPr bwMode="auto">
          <a:xfrm>
            <a:off x="2362200" y="4524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259" name="TextBox 102"/>
          <p:cNvSpPr txBox="1">
            <a:spLocks noChangeArrowheads="1"/>
          </p:cNvSpPr>
          <p:nvPr/>
        </p:nvSpPr>
        <p:spPr bwMode="auto">
          <a:xfrm>
            <a:off x="2133600" y="4524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260" name="TextBox 103"/>
          <p:cNvSpPr txBox="1">
            <a:spLocks noChangeArrowheads="1"/>
          </p:cNvSpPr>
          <p:nvPr/>
        </p:nvSpPr>
        <p:spPr bwMode="auto">
          <a:xfrm>
            <a:off x="2362200" y="4295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261" name="TextBox 104"/>
          <p:cNvSpPr txBox="1">
            <a:spLocks noChangeArrowheads="1"/>
          </p:cNvSpPr>
          <p:nvPr/>
        </p:nvSpPr>
        <p:spPr bwMode="auto">
          <a:xfrm>
            <a:off x="2133600" y="4295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262" name="TextBox 105"/>
          <p:cNvSpPr txBox="1">
            <a:spLocks noChangeArrowheads="1"/>
          </p:cNvSpPr>
          <p:nvPr/>
        </p:nvSpPr>
        <p:spPr bwMode="auto">
          <a:xfrm>
            <a:off x="2590800" y="4067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263" name="TextBox 107"/>
          <p:cNvSpPr txBox="1">
            <a:spLocks noChangeArrowheads="1"/>
          </p:cNvSpPr>
          <p:nvPr/>
        </p:nvSpPr>
        <p:spPr bwMode="auto">
          <a:xfrm>
            <a:off x="2819400" y="4067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264" name="TextBox 140"/>
          <p:cNvSpPr txBox="1">
            <a:spLocks noChangeArrowheads="1"/>
          </p:cNvSpPr>
          <p:nvPr/>
        </p:nvSpPr>
        <p:spPr bwMode="auto">
          <a:xfrm>
            <a:off x="2133600" y="4067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145" name="Rectangle 144"/>
          <p:cNvSpPr/>
          <p:nvPr/>
        </p:nvSpPr>
        <p:spPr bwMode="auto">
          <a:xfrm>
            <a:off x="2819400" y="3838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6" name="Rectangle 145"/>
          <p:cNvSpPr/>
          <p:nvPr/>
        </p:nvSpPr>
        <p:spPr bwMode="auto">
          <a:xfrm>
            <a:off x="2590800" y="3838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7" name="Rectangle 146"/>
          <p:cNvSpPr/>
          <p:nvPr/>
        </p:nvSpPr>
        <p:spPr bwMode="auto">
          <a:xfrm>
            <a:off x="2362200" y="3838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8" name="Rectangle 147"/>
          <p:cNvSpPr/>
          <p:nvPr/>
        </p:nvSpPr>
        <p:spPr bwMode="auto">
          <a:xfrm>
            <a:off x="2133600" y="3838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269" name="TextBox 148"/>
          <p:cNvSpPr txBox="1">
            <a:spLocks noChangeArrowheads="1"/>
          </p:cNvSpPr>
          <p:nvPr/>
        </p:nvSpPr>
        <p:spPr bwMode="auto">
          <a:xfrm>
            <a:off x="2362200" y="3838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270" name="TextBox 149"/>
          <p:cNvSpPr txBox="1">
            <a:spLocks noChangeArrowheads="1"/>
          </p:cNvSpPr>
          <p:nvPr/>
        </p:nvSpPr>
        <p:spPr bwMode="auto">
          <a:xfrm>
            <a:off x="2590800" y="3838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271" name="TextBox 150"/>
          <p:cNvSpPr txBox="1">
            <a:spLocks noChangeArrowheads="1"/>
          </p:cNvSpPr>
          <p:nvPr/>
        </p:nvSpPr>
        <p:spPr bwMode="auto">
          <a:xfrm>
            <a:off x="2819400" y="3838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272" name="TextBox 151"/>
          <p:cNvSpPr txBox="1">
            <a:spLocks noChangeArrowheads="1"/>
          </p:cNvSpPr>
          <p:nvPr/>
        </p:nvSpPr>
        <p:spPr bwMode="auto">
          <a:xfrm>
            <a:off x="2133600" y="3838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153" name="Rectangle 152"/>
          <p:cNvSpPr/>
          <p:nvPr/>
        </p:nvSpPr>
        <p:spPr bwMode="auto">
          <a:xfrm>
            <a:off x="2819400" y="3609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54" name="Rectangle 153"/>
          <p:cNvSpPr/>
          <p:nvPr/>
        </p:nvSpPr>
        <p:spPr bwMode="auto">
          <a:xfrm>
            <a:off x="2590800" y="3609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55" name="Rectangle 154"/>
          <p:cNvSpPr/>
          <p:nvPr/>
        </p:nvSpPr>
        <p:spPr bwMode="auto">
          <a:xfrm>
            <a:off x="2362200" y="3609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56" name="Rectangle 155"/>
          <p:cNvSpPr/>
          <p:nvPr/>
        </p:nvSpPr>
        <p:spPr bwMode="auto">
          <a:xfrm>
            <a:off x="2133600" y="3609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277" name="TextBox 156"/>
          <p:cNvSpPr txBox="1">
            <a:spLocks noChangeArrowheads="1"/>
          </p:cNvSpPr>
          <p:nvPr/>
        </p:nvSpPr>
        <p:spPr bwMode="auto">
          <a:xfrm>
            <a:off x="2362200" y="3609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278" name="TextBox 157"/>
          <p:cNvSpPr txBox="1">
            <a:spLocks noChangeArrowheads="1"/>
          </p:cNvSpPr>
          <p:nvPr/>
        </p:nvSpPr>
        <p:spPr bwMode="auto">
          <a:xfrm>
            <a:off x="2590800" y="3609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279" name="TextBox 158"/>
          <p:cNvSpPr txBox="1">
            <a:spLocks noChangeArrowheads="1"/>
          </p:cNvSpPr>
          <p:nvPr/>
        </p:nvSpPr>
        <p:spPr bwMode="auto">
          <a:xfrm>
            <a:off x="2819400" y="3609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280" name="TextBox 159"/>
          <p:cNvSpPr txBox="1">
            <a:spLocks noChangeArrowheads="1"/>
          </p:cNvSpPr>
          <p:nvPr/>
        </p:nvSpPr>
        <p:spPr bwMode="auto">
          <a:xfrm>
            <a:off x="2133600" y="3609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161" name="Rectangle 160"/>
          <p:cNvSpPr/>
          <p:nvPr/>
        </p:nvSpPr>
        <p:spPr bwMode="auto">
          <a:xfrm>
            <a:off x="2819400" y="3381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62" name="Rectangle 161"/>
          <p:cNvSpPr/>
          <p:nvPr/>
        </p:nvSpPr>
        <p:spPr bwMode="auto">
          <a:xfrm>
            <a:off x="2590800" y="3381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63" name="Rectangle 162"/>
          <p:cNvSpPr/>
          <p:nvPr/>
        </p:nvSpPr>
        <p:spPr bwMode="auto">
          <a:xfrm>
            <a:off x="2362200" y="3381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64" name="Rectangle 163"/>
          <p:cNvSpPr/>
          <p:nvPr/>
        </p:nvSpPr>
        <p:spPr bwMode="auto">
          <a:xfrm>
            <a:off x="2133600" y="3381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285" name="TextBox 164"/>
          <p:cNvSpPr txBox="1">
            <a:spLocks noChangeArrowheads="1"/>
          </p:cNvSpPr>
          <p:nvPr/>
        </p:nvSpPr>
        <p:spPr bwMode="auto">
          <a:xfrm>
            <a:off x="2362200" y="3381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286" name="TextBox 165"/>
          <p:cNvSpPr txBox="1">
            <a:spLocks noChangeArrowheads="1"/>
          </p:cNvSpPr>
          <p:nvPr/>
        </p:nvSpPr>
        <p:spPr bwMode="auto">
          <a:xfrm>
            <a:off x="2590800" y="3381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287" name="TextBox 166"/>
          <p:cNvSpPr txBox="1">
            <a:spLocks noChangeArrowheads="1"/>
          </p:cNvSpPr>
          <p:nvPr/>
        </p:nvSpPr>
        <p:spPr bwMode="auto">
          <a:xfrm>
            <a:off x="2819400" y="3381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288" name="TextBox 167"/>
          <p:cNvSpPr txBox="1">
            <a:spLocks noChangeArrowheads="1"/>
          </p:cNvSpPr>
          <p:nvPr/>
        </p:nvSpPr>
        <p:spPr bwMode="auto">
          <a:xfrm>
            <a:off x="2133600" y="3381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169" name="Rectangle 168"/>
          <p:cNvSpPr/>
          <p:nvPr/>
        </p:nvSpPr>
        <p:spPr bwMode="auto">
          <a:xfrm>
            <a:off x="2819400" y="3152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70" name="Rectangle 169"/>
          <p:cNvSpPr/>
          <p:nvPr/>
        </p:nvSpPr>
        <p:spPr bwMode="auto">
          <a:xfrm>
            <a:off x="2590800" y="3152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71" name="Rectangle 170"/>
          <p:cNvSpPr/>
          <p:nvPr/>
        </p:nvSpPr>
        <p:spPr bwMode="auto">
          <a:xfrm>
            <a:off x="2362200" y="3152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72" name="Rectangle 171"/>
          <p:cNvSpPr/>
          <p:nvPr/>
        </p:nvSpPr>
        <p:spPr bwMode="auto">
          <a:xfrm>
            <a:off x="2133600" y="3152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293" name="TextBox 172"/>
          <p:cNvSpPr txBox="1">
            <a:spLocks noChangeArrowheads="1"/>
          </p:cNvSpPr>
          <p:nvPr/>
        </p:nvSpPr>
        <p:spPr bwMode="auto">
          <a:xfrm>
            <a:off x="2362200" y="3152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294" name="TextBox 173"/>
          <p:cNvSpPr txBox="1">
            <a:spLocks noChangeArrowheads="1"/>
          </p:cNvSpPr>
          <p:nvPr/>
        </p:nvSpPr>
        <p:spPr bwMode="auto">
          <a:xfrm>
            <a:off x="2590800" y="3152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295" name="TextBox 174"/>
          <p:cNvSpPr txBox="1">
            <a:spLocks noChangeArrowheads="1"/>
          </p:cNvSpPr>
          <p:nvPr/>
        </p:nvSpPr>
        <p:spPr bwMode="auto">
          <a:xfrm>
            <a:off x="2819400" y="3152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296" name="TextBox 175"/>
          <p:cNvSpPr txBox="1">
            <a:spLocks noChangeArrowheads="1"/>
          </p:cNvSpPr>
          <p:nvPr/>
        </p:nvSpPr>
        <p:spPr bwMode="auto">
          <a:xfrm>
            <a:off x="2133600" y="3152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179" name="Rectangle 178"/>
          <p:cNvSpPr/>
          <p:nvPr/>
        </p:nvSpPr>
        <p:spPr bwMode="auto">
          <a:xfrm>
            <a:off x="2819400" y="2924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80" name="Rectangle 179"/>
          <p:cNvSpPr/>
          <p:nvPr/>
        </p:nvSpPr>
        <p:spPr bwMode="auto">
          <a:xfrm>
            <a:off x="2590800" y="2924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81" name="Rectangle 180"/>
          <p:cNvSpPr/>
          <p:nvPr/>
        </p:nvSpPr>
        <p:spPr bwMode="auto">
          <a:xfrm>
            <a:off x="2362200" y="2924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82" name="Rectangle 181"/>
          <p:cNvSpPr/>
          <p:nvPr/>
        </p:nvSpPr>
        <p:spPr bwMode="auto">
          <a:xfrm>
            <a:off x="2133600" y="2924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301" name="TextBox 182"/>
          <p:cNvSpPr txBox="1">
            <a:spLocks noChangeArrowheads="1"/>
          </p:cNvSpPr>
          <p:nvPr/>
        </p:nvSpPr>
        <p:spPr bwMode="auto">
          <a:xfrm>
            <a:off x="2362200" y="2924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302" name="TextBox 183"/>
          <p:cNvSpPr txBox="1">
            <a:spLocks noChangeArrowheads="1"/>
          </p:cNvSpPr>
          <p:nvPr/>
        </p:nvSpPr>
        <p:spPr bwMode="auto">
          <a:xfrm>
            <a:off x="2590800" y="2924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303" name="TextBox 184"/>
          <p:cNvSpPr txBox="1">
            <a:spLocks noChangeArrowheads="1"/>
          </p:cNvSpPr>
          <p:nvPr/>
        </p:nvSpPr>
        <p:spPr bwMode="auto">
          <a:xfrm>
            <a:off x="2819400" y="2924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304" name="TextBox 185"/>
          <p:cNvSpPr txBox="1">
            <a:spLocks noChangeArrowheads="1"/>
          </p:cNvSpPr>
          <p:nvPr/>
        </p:nvSpPr>
        <p:spPr bwMode="auto">
          <a:xfrm>
            <a:off x="2133600" y="2924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187" name="Rectangle 186"/>
          <p:cNvSpPr/>
          <p:nvPr/>
        </p:nvSpPr>
        <p:spPr bwMode="auto">
          <a:xfrm>
            <a:off x="2819400" y="2695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88" name="Rectangle 187"/>
          <p:cNvSpPr/>
          <p:nvPr/>
        </p:nvSpPr>
        <p:spPr bwMode="auto">
          <a:xfrm>
            <a:off x="2590800" y="2695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89" name="Rectangle 188"/>
          <p:cNvSpPr/>
          <p:nvPr/>
        </p:nvSpPr>
        <p:spPr bwMode="auto">
          <a:xfrm>
            <a:off x="2362200" y="2695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90" name="Rectangle 189"/>
          <p:cNvSpPr/>
          <p:nvPr/>
        </p:nvSpPr>
        <p:spPr bwMode="auto">
          <a:xfrm>
            <a:off x="2133600" y="2695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309" name="TextBox 190"/>
          <p:cNvSpPr txBox="1">
            <a:spLocks noChangeArrowheads="1"/>
          </p:cNvSpPr>
          <p:nvPr/>
        </p:nvSpPr>
        <p:spPr bwMode="auto">
          <a:xfrm>
            <a:off x="2362200" y="2695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310" name="TextBox 191"/>
          <p:cNvSpPr txBox="1">
            <a:spLocks noChangeArrowheads="1"/>
          </p:cNvSpPr>
          <p:nvPr/>
        </p:nvSpPr>
        <p:spPr bwMode="auto">
          <a:xfrm>
            <a:off x="2590800" y="2695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311" name="TextBox 192"/>
          <p:cNvSpPr txBox="1">
            <a:spLocks noChangeArrowheads="1"/>
          </p:cNvSpPr>
          <p:nvPr/>
        </p:nvSpPr>
        <p:spPr bwMode="auto">
          <a:xfrm>
            <a:off x="2819400" y="2695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312" name="TextBox 193"/>
          <p:cNvSpPr txBox="1">
            <a:spLocks noChangeArrowheads="1"/>
          </p:cNvSpPr>
          <p:nvPr/>
        </p:nvSpPr>
        <p:spPr bwMode="auto">
          <a:xfrm>
            <a:off x="2133600" y="2695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195" name="Rectangle 194"/>
          <p:cNvSpPr/>
          <p:nvPr/>
        </p:nvSpPr>
        <p:spPr bwMode="auto">
          <a:xfrm>
            <a:off x="2819400" y="2466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96" name="Rectangle 195"/>
          <p:cNvSpPr/>
          <p:nvPr/>
        </p:nvSpPr>
        <p:spPr bwMode="auto">
          <a:xfrm>
            <a:off x="2590800" y="2466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97" name="Rectangle 196"/>
          <p:cNvSpPr/>
          <p:nvPr/>
        </p:nvSpPr>
        <p:spPr bwMode="auto">
          <a:xfrm>
            <a:off x="2362200" y="2466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98" name="Rectangle 197"/>
          <p:cNvSpPr/>
          <p:nvPr/>
        </p:nvSpPr>
        <p:spPr bwMode="auto">
          <a:xfrm>
            <a:off x="2133600" y="2466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317" name="TextBox 198"/>
          <p:cNvSpPr txBox="1">
            <a:spLocks noChangeArrowheads="1"/>
          </p:cNvSpPr>
          <p:nvPr/>
        </p:nvSpPr>
        <p:spPr bwMode="auto">
          <a:xfrm>
            <a:off x="2362200" y="2466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318" name="TextBox 199"/>
          <p:cNvSpPr txBox="1">
            <a:spLocks noChangeArrowheads="1"/>
          </p:cNvSpPr>
          <p:nvPr/>
        </p:nvSpPr>
        <p:spPr bwMode="auto">
          <a:xfrm>
            <a:off x="2590800" y="2466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319" name="TextBox 200"/>
          <p:cNvSpPr txBox="1">
            <a:spLocks noChangeArrowheads="1"/>
          </p:cNvSpPr>
          <p:nvPr/>
        </p:nvSpPr>
        <p:spPr bwMode="auto">
          <a:xfrm>
            <a:off x="2819400" y="2466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320" name="TextBox 201"/>
          <p:cNvSpPr txBox="1">
            <a:spLocks noChangeArrowheads="1"/>
          </p:cNvSpPr>
          <p:nvPr/>
        </p:nvSpPr>
        <p:spPr bwMode="auto">
          <a:xfrm>
            <a:off x="2133600" y="2466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203" name="Rectangle 202"/>
          <p:cNvSpPr/>
          <p:nvPr/>
        </p:nvSpPr>
        <p:spPr bwMode="auto">
          <a:xfrm>
            <a:off x="2819400" y="2238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04" name="Rectangle 203"/>
          <p:cNvSpPr/>
          <p:nvPr/>
        </p:nvSpPr>
        <p:spPr bwMode="auto">
          <a:xfrm>
            <a:off x="2590800" y="2238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05" name="Rectangle 204"/>
          <p:cNvSpPr/>
          <p:nvPr/>
        </p:nvSpPr>
        <p:spPr bwMode="auto">
          <a:xfrm>
            <a:off x="2362200" y="2238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06" name="Rectangle 205"/>
          <p:cNvSpPr/>
          <p:nvPr/>
        </p:nvSpPr>
        <p:spPr bwMode="auto">
          <a:xfrm>
            <a:off x="2133600" y="2238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325" name="TextBox 206"/>
          <p:cNvSpPr txBox="1">
            <a:spLocks noChangeArrowheads="1"/>
          </p:cNvSpPr>
          <p:nvPr/>
        </p:nvSpPr>
        <p:spPr bwMode="auto">
          <a:xfrm>
            <a:off x="2362200" y="2238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326" name="TextBox 207"/>
          <p:cNvSpPr txBox="1">
            <a:spLocks noChangeArrowheads="1"/>
          </p:cNvSpPr>
          <p:nvPr/>
        </p:nvSpPr>
        <p:spPr bwMode="auto">
          <a:xfrm>
            <a:off x="2590800" y="2238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327" name="TextBox 208"/>
          <p:cNvSpPr txBox="1">
            <a:spLocks noChangeArrowheads="1"/>
          </p:cNvSpPr>
          <p:nvPr/>
        </p:nvSpPr>
        <p:spPr bwMode="auto">
          <a:xfrm>
            <a:off x="2819400" y="2238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328" name="TextBox 209"/>
          <p:cNvSpPr txBox="1">
            <a:spLocks noChangeArrowheads="1"/>
          </p:cNvSpPr>
          <p:nvPr/>
        </p:nvSpPr>
        <p:spPr bwMode="auto">
          <a:xfrm>
            <a:off x="2133600" y="2238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211" name="Rectangle 210"/>
          <p:cNvSpPr/>
          <p:nvPr/>
        </p:nvSpPr>
        <p:spPr bwMode="auto">
          <a:xfrm>
            <a:off x="2819400" y="2009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12" name="Rectangle 211"/>
          <p:cNvSpPr/>
          <p:nvPr/>
        </p:nvSpPr>
        <p:spPr bwMode="auto">
          <a:xfrm>
            <a:off x="2590800" y="2009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13" name="Rectangle 212"/>
          <p:cNvSpPr/>
          <p:nvPr/>
        </p:nvSpPr>
        <p:spPr bwMode="auto">
          <a:xfrm>
            <a:off x="2362200" y="2009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14" name="Rectangle 213"/>
          <p:cNvSpPr/>
          <p:nvPr/>
        </p:nvSpPr>
        <p:spPr bwMode="auto">
          <a:xfrm>
            <a:off x="2133600" y="2009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333" name="TextBox 214"/>
          <p:cNvSpPr txBox="1">
            <a:spLocks noChangeArrowheads="1"/>
          </p:cNvSpPr>
          <p:nvPr/>
        </p:nvSpPr>
        <p:spPr bwMode="auto">
          <a:xfrm>
            <a:off x="2362200" y="2009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334" name="TextBox 215"/>
          <p:cNvSpPr txBox="1">
            <a:spLocks noChangeArrowheads="1"/>
          </p:cNvSpPr>
          <p:nvPr/>
        </p:nvSpPr>
        <p:spPr bwMode="auto">
          <a:xfrm>
            <a:off x="2590800" y="2009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335" name="TextBox 216"/>
          <p:cNvSpPr txBox="1">
            <a:spLocks noChangeArrowheads="1"/>
          </p:cNvSpPr>
          <p:nvPr/>
        </p:nvSpPr>
        <p:spPr bwMode="auto">
          <a:xfrm>
            <a:off x="2819400" y="2009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336" name="TextBox 217"/>
          <p:cNvSpPr txBox="1">
            <a:spLocks noChangeArrowheads="1"/>
          </p:cNvSpPr>
          <p:nvPr/>
        </p:nvSpPr>
        <p:spPr bwMode="auto">
          <a:xfrm>
            <a:off x="2133600" y="2009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231" name="Rectangle 230"/>
          <p:cNvSpPr/>
          <p:nvPr/>
        </p:nvSpPr>
        <p:spPr bwMode="auto">
          <a:xfrm>
            <a:off x="2819400" y="1552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32" name="Rectangle 231"/>
          <p:cNvSpPr/>
          <p:nvPr/>
        </p:nvSpPr>
        <p:spPr bwMode="auto">
          <a:xfrm>
            <a:off x="2590800" y="1552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33" name="Rectangle 232"/>
          <p:cNvSpPr/>
          <p:nvPr/>
        </p:nvSpPr>
        <p:spPr bwMode="auto">
          <a:xfrm>
            <a:off x="2362200" y="1552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34" name="Rectangle 233"/>
          <p:cNvSpPr/>
          <p:nvPr/>
        </p:nvSpPr>
        <p:spPr bwMode="auto">
          <a:xfrm>
            <a:off x="2133600" y="1552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341" name="TextBox 234"/>
          <p:cNvSpPr txBox="1">
            <a:spLocks noChangeArrowheads="1"/>
          </p:cNvSpPr>
          <p:nvPr/>
        </p:nvSpPr>
        <p:spPr bwMode="auto">
          <a:xfrm>
            <a:off x="2362200" y="1552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342" name="TextBox 235"/>
          <p:cNvSpPr txBox="1">
            <a:spLocks noChangeArrowheads="1"/>
          </p:cNvSpPr>
          <p:nvPr/>
        </p:nvSpPr>
        <p:spPr bwMode="auto">
          <a:xfrm>
            <a:off x="2590800" y="1552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343" name="TextBox 236"/>
          <p:cNvSpPr txBox="1">
            <a:spLocks noChangeArrowheads="1"/>
          </p:cNvSpPr>
          <p:nvPr/>
        </p:nvSpPr>
        <p:spPr bwMode="auto">
          <a:xfrm>
            <a:off x="2819400" y="1552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344" name="TextBox 237"/>
          <p:cNvSpPr txBox="1">
            <a:spLocks noChangeArrowheads="1"/>
          </p:cNvSpPr>
          <p:nvPr/>
        </p:nvSpPr>
        <p:spPr bwMode="auto">
          <a:xfrm>
            <a:off x="2133600" y="1552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239" name="Rectangle 238"/>
          <p:cNvSpPr/>
          <p:nvPr/>
        </p:nvSpPr>
        <p:spPr bwMode="auto">
          <a:xfrm>
            <a:off x="2819400" y="1781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40" name="Rectangle 239"/>
          <p:cNvSpPr/>
          <p:nvPr/>
        </p:nvSpPr>
        <p:spPr bwMode="auto">
          <a:xfrm>
            <a:off x="2590800" y="1781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41" name="Rectangle 240"/>
          <p:cNvSpPr/>
          <p:nvPr/>
        </p:nvSpPr>
        <p:spPr bwMode="auto">
          <a:xfrm>
            <a:off x="2362200" y="1781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42" name="Rectangle 241"/>
          <p:cNvSpPr/>
          <p:nvPr/>
        </p:nvSpPr>
        <p:spPr bwMode="auto">
          <a:xfrm>
            <a:off x="2133600" y="1781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349" name="TextBox 242"/>
          <p:cNvSpPr txBox="1">
            <a:spLocks noChangeArrowheads="1"/>
          </p:cNvSpPr>
          <p:nvPr/>
        </p:nvSpPr>
        <p:spPr bwMode="auto">
          <a:xfrm>
            <a:off x="2362200" y="1781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350" name="TextBox 243"/>
          <p:cNvSpPr txBox="1">
            <a:spLocks noChangeArrowheads="1"/>
          </p:cNvSpPr>
          <p:nvPr/>
        </p:nvSpPr>
        <p:spPr bwMode="auto">
          <a:xfrm>
            <a:off x="2590800" y="1781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351" name="TextBox 244"/>
          <p:cNvSpPr txBox="1">
            <a:spLocks noChangeArrowheads="1"/>
          </p:cNvSpPr>
          <p:nvPr/>
        </p:nvSpPr>
        <p:spPr bwMode="auto">
          <a:xfrm>
            <a:off x="2819400" y="1781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352" name="TextBox 245"/>
          <p:cNvSpPr txBox="1">
            <a:spLocks noChangeArrowheads="1"/>
          </p:cNvSpPr>
          <p:nvPr/>
        </p:nvSpPr>
        <p:spPr bwMode="auto">
          <a:xfrm>
            <a:off x="2133600" y="1781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353" name="TextBox 246"/>
          <p:cNvSpPr txBox="1">
            <a:spLocks noChangeArrowheads="1"/>
          </p:cNvSpPr>
          <p:nvPr/>
        </p:nvSpPr>
        <p:spPr bwMode="auto">
          <a:xfrm>
            <a:off x="2819400" y="4752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354" name="TextBox 248"/>
          <p:cNvSpPr txBox="1">
            <a:spLocks noChangeArrowheads="1"/>
          </p:cNvSpPr>
          <p:nvPr/>
        </p:nvSpPr>
        <p:spPr bwMode="auto">
          <a:xfrm>
            <a:off x="2590800" y="4524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355" name="TextBox 249"/>
          <p:cNvSpPr txBox="1">
            <a:spLocks noChangeArrowheads="1"/>
          </p:cNvSpPr>
          <p:nvPr/>
        </p:nvSpPr>
        <p:spPr bwMode="auto">
          <a:xfrm>
            <a:off x="2819400" y="4295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356" name="TextBox 250"/>
          <p:cNvSpPr txBox="1">
            <a:spLocks noChangeArrowheads="1"/>
          </p:cNvSpPr>
          <p:nvPr/>
        </p:nvSpPr>
        <p:spPr bwMode="auto">
          <a:xfrm>
            <a:off x="2590800" y="4295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357" name="TextBox 251"/>
          <p:cNvSpPr txBox="1">
            <a:spLocks noChangeArrowheads="1"/>
          </p:cNvSpPr>
          <p:nvPr/>
        </p:nvSpPr>
        <p:spPr bwMode="auto">
          <a:xfrm>
            <a:off x="2362200" y="4067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253" name="Rectangle 252"/>
          <p:cNvSpPr/>
          <p:nvPr/>
        </p:nvSpPr>
        <p:spPr bwMode="auto">
          <a:xfrm>
            <a:off x="30480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54" name="Rectangle 253"/>
          <p:cNvSpPr/>
          <p:nvPr/>
        </p:nvSpPr>
        <p:spPr bwMode="auto">
          <a:xfrm>
            <a:off x="30480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55" name="Rectangle 254"/>
          <p:cNvSpPr/>
          <p:nvPr/>
        </p:nvSpPr>
        <p:spPr bwMode="auto">
          <a:xfrm>
            <a:off x="30480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56" name="Rectangle 255"/>
          <p:cNvSpPr/>
          <p:nvPr/>
        </p:nvSpPr>
        <p:spPr bwMode="auto">
          <a:xfrm>
            <a:off x="30480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362" name="TextBox 256"/>
          <p:cNvSpPr txBox="1">
            <a:spLocks noChangeArrowheads="1"/>
          </p:cNvSpPr>
          <p:nvPr/>
        </p:nvSpPr>
        <p:spPr bwMode="auto">
          <a:xfrm>
            <a:off x="30480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363" name="TextBox 257"/>
          <p:cNvSpPr txBox="1">
            <a:spLocks noChangeArrowheads="1"/>
          </p:cNvSpPr>
          <p:nvPr/>
        </p:nvSpPr>
        <p:spPr bwMode="auto">
          <a:xfrm>
            <a:off x="30480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364" name="TextBox 258"/>
          <p:cNvSpPr txBox="1">
            <a:spLocks noChangeArrowheads="1"/>
          </p:cNvSpPr>
          <p:nvPr/>
        </p:nvSpPr>
        <p:spPr bwMode="auto">
          <a:xfrm>
            <a:off x="30480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365" name="TextBox 259"/>
          <p:cNvSpPr txBox="1">
            <a:spLocks noChangeArrowheads="1"/>
          </p:cNvSpPr>
          <p:nvPr/>
        </p:nvSpPr>
        <p:spPr bwMode="auto">
          <a:xfrm>
            <a:off x="30480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61" name="Rectangle 260"/>
          <p:cNvSpPr/>
          <p:nvPr/>
        </p:nvSpPr>
        <p:spPr bwMode="auto">
          <a:xfrm>
            <a:off x="32766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62" name="Rectangle 261"/>
          <p:cNvSpPr/>
          <p:nvPr/>
        </p:nvSpPr>
        <p:spPr bwMode="auto">
          <a:xfrm>
            <a:off x="32766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63" name="Rectangle 262"/>
          <p:cNvSpPr/>
          <p:nvPr/>
        </p:nvSpPr>
        <p:spPr bwMode="auto">
          <a:xfrm>
            <a:off x="32766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64" name="Rectangle 263"/>
          <p:cNvSpPr/>
          <p:nvPr/>
        </p:nvSpPr>
        <p:spPr bwMode="auto">
          <a:xfrm>
            <a:off x="32766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370" name="TextBox 264"/>
          <p:cNvSpPr txBox="1">
            <a:spLocks noChangeArrowheads="1"/>
          </p:cNvSpPr>
          <p:nvPr/>
        </p:nvSpPr>
        <p:spPr bwMode="auto">
          <a:xfrm>
            <a:off x="32766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371" name="TextBox 265"/>
          <p:cNvSpPr txBox="1">
            <a:spLocks noChangeArrowheads="1"/>
          </p:cNvSpPr>
          <p:nvPr/>
        </p:nvSpPr>
        <p:spPr bwMode="auto">
          <a:xfrm>
            <a:off x="32766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372" name="TextBox 266"/>
          <p:cNvSpPr txBox="1">
            <a:spLocks noChangeArrowheads="1"/>
          </p:cNvSpPr>
          <p:nvPr/>
        </p:nvSpPr>
        <p:spPr bwMode="auto">
          <a:xfrm>
            <a:off x="32766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373" name="TextBox 267"/>
          <p:cNvSpPr txBox="1">
            <a:spLocks noChangeArrowheads="1"/>
          </p:cNvSpPr>
          <p:nvPr/>
        </p:nvSpPr>
        <p:spPr bwMode="auto">
          <a:xfrm>
            <a:off x="32766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69" name="Rectangle 268"/>
          <p:cNvSpPr/>
          <p:nvPr/>
        </p:nvSpPr>
        <p:spPr bwMode="auto">
          <a:xfrm>
            <a:off x="35052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70" name="Rectangle 269"/>
          <p:cNvSpPr/>
          <p:nvPr/>
        </p:nvSpPr>
        <p:spPr bwMode="auto">
          <a:xfrm>
            <a:off x="35052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71" name="Rectangle 270"/>
          <p:cNvSpPr/>
          <p:nvPr/>
        </p:nvSpPr>
        <p:spPr bwMode="auto">
          <a:xfrm>
            <a:off x="35052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72" name="Rectangle 271"/>
          <p:cNvSpPr/>
          <p:nvPr/>
        </p:nvSpPr>
        <p:spPr bwMode="auto">
          <a:xfrm>
            <a:off x="35052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378" name="TextBox 272"/>
          <p:cNvSpPr txBox="1">
            <a:spLocks noChangeArrowheads="1"/>
          </p:cNvSpPr>
          <p:nvPr/>
        </p:nvSpPr>
        <p:spPr bwMode="auto">
          <a:xfrm>
            <a:off x="35052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379" name="TextBox 273"/>
          <p:cNvSpPr txBox="1">
            <a:spLocks noChangeArrowheads="1"/>
          </p:cNvSpPr>
          <p:nvPr/>
        </p:nvSpPr>
        <p:spPr bwMode="auto">
          <a:xfrm>
            <a:off x="35052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380" name="TextBox 274"/>
          <p:cNvSpPr txBox="1">
            <a:spLocks noChangeArrowheads="1"/>
          </p:cNvSpPr>
          <p:nvPr/>
        </p:nvSpPr>
        <p:spPr bwMode="auto">
          <a:xfrm>
            <a:off x="35052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381" name="TextBox 275"/>
          <p:cNvSpPr txBox="1">
            <a:spLocks noChangeArrowheads="1"/>
          </p:cNvSpPr>
          <p:nvPr/>
        </p:nvSpPr>
        <p:spPr bwMode="auto">
          <a:xfrm>
            <a:off x="35052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7" name="Rectangle 276"/>
          <p:cNvSpPr/>
          <p:nvPr/>
        </p:nvSpPr>
        <p:spPr bwMode="auto">
          <a:xfrm>
            <a:off x="37338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78" name="Rectangle 277"/>
          <p:cNvSpPr/>
          <p:nvPr/>
        </p:nvSpPr>
        <p:spPr bwMode="auto">
          <a:xfrm>
            <a:off x="37338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79" name="Rectangle 278"/>
          <p:cNvSpPr/>
          <p:nvPr/>
        </p:nvSpPr>
        <p:spPr bwMode="auto">
          <a:xfrm>
            <a:off x="37338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80" name="Rectangle 279"/>
          <p:cNvSpPr/>
          <p:nvPr/>
        </p:nvSpPr>
        <p:spPr bwMode="auto">
          <a:xfrm>
            <a:off x="37338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386" name="TextBox 280"/>
          <p:cNvSpPr txBox="1">
            <a:spLocks noChangeArrowheads="1"/>
          </p:cNvSpPr>
          <p:nvPr/>
        </p:nvSpPr>
        <p:spPr bwMode="auto">
          <a:xfrm>
            <a:off x="37338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387" name="TextBox 281"/>
          <p:cNvSpPr txBox="1">
            <a:spLocks noChangeArrowheads="1"/>
          </p:cNvSpPr>
          <p:nvPr/>
        </p:nvSpPr>
        <p:spPr bwMode="auto">
          <a:xfrm>
            <a:off x="37338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388" name="TextBox 282"/>
          <p:cNvSpPr txBox="1">
            <a:spLocks noChangeArrowheads="1"/>
          </p:cNvSpPr>
          <p:nvPr/>
        </p:nvSpPr>
        <p:spPr bwMode="auto">
          <a:xfrm>
            <a:off x="37338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389" name="TextBox 283"/>
          <p:cNvSpPr txBox="1">
            <a:spLocks noChangeArrowheads="1"/>
          </p:cNvSpPr>
          <p:nvPr/>
        </p:nvSpPr>
        <p:spPr bwMode="auto">
          <a:xfrm>
            <a:off x="37338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5" name="Rectangle 284"/>
          <p:cNvSpPr/>
          <p:nvPr/>
        </p:nvSpPr>
        <p:spPr bwMode="auto">
          <a:xfrm>
            <a:off x="39624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86" name="Rectangle 285"/>
          <p:cNvSpPr/>
          <p:nvPr/>
        </p:nvSpPr>
        <p:spPr bwMode="auto">
          <a:xfrm>
            <a:off x="39624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87" name="Rectangle 286"/>
          <p:cNvSpPr/>
          <p:nvPr/>
        </p:nvSpPr>
        <p:spPr bwMode="auto">
          <a:xfrm>
            <a:off x="39624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88" name="Rectangle 287"/>
          <p:cNvSpPr/>
          <p:nvPr/>
        </p:nvSpPr>
        <p:spPr bwMode="auto">
          <a:xfrm>
            <a:off x="39624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394" name="TextBox 288"/>
          <p:cNvSpPr txBox="1">
            <a:spLocks noChangeArrowheads="1"/>
          </p:cNvSpPr>
          <p:nvPr/>
        </p:nvSpPr>
        <p:spPr bwMode="auto">
          <a:xfrm>
            <a:off x="39624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395" name="TextBox 289"/>
          <p:cNvSpPr txBox="1">
            <a:spLocks noChangeArrowheads="1"/>
          </p:cNvSpPr>
          <p:nvPr/>
        </p:nvSpPr>
        <p:spPr bwMode="auto">
          <a:xfrm>
            <a:off x="39624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396" name="TextBox 290"/>
          <p:cNvSpPr txBox="1">
            <a:spLocks noChangeArrowheads="1"/>
          </p:cNvSpPr>
          <p:nvPr/>
        </p:nvSpPr>
        <p:spPr bwMode="auto">
          <a:xfrm>
            <a:off x="39624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397" name="TextBox 291"/>
          <p:cNvSpPr txBox="1">
            <a:spLocks noChangeArrowheads="1"/>
          </p:cNvSpPr>
          <p:nvPr/>
        </p:nvSpPr>
        <p:spPr bwMode="auto">
          <a:xfrm>
            <a:off x="39624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93" name="Rectangle 292"/>
          <p:cNvSpPr/>
          <p:nvPr/>
        </p:nvSpPr>
        <p:spPr bwMode="auto">
          <a:xfrm>
            <a:off x="41910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94" name="Rectangle 293"/>
          <p:cNvSpPr/>
          <p:nvPr/>
        </p:nvSpPr>
        <p:spPr bwMode="auto">
          <a:xfrm>
            <a:off x="41910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95" name="Rectangle 294"/>
          <p:cNvSpPr/>
          <p:nvPr/>
        </p:nvSpPr>
        <p:spPr bwMode="auto">
          <a:xfrm>
            <a:off x="41910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96" name="Rectangle 295"/>
          <p:cNvSpPr/>
          <p:nvPr/>
        </p:nvSpPr>
        <p:spPr bwMode="auto">
          <a:xfrm>
            <a:off x="41910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402" name="TextBox 296"/>
          <p:cNvSpPr txBox="1">
            <a:spLocks noChangeArrowheads="1"/>
          </p:cNvSpPr>
          <p:nvPr/>
        </p:nvSpPr>
        <p:spPr bwMode="auto">
          <a:xfrm>
            <a:off x="41910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403" name="TextBox 297"/>
          <p:cNvSpPr txBox="1">
            <a:spLocks noChangeArrowheads="1"/>
          </p:cNvSpPr>
          <p:nvPr/>
        </p:nvSpPr>
        <p:spPr bwMode="auto">
          <a:xfrm>
            <a:off x="41910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404" name="TextBox 298"/>
          <p:cNvSpPr txBox="1">
            <a:spLocks noChangeArrowheads="1"/>
          </p:cNvSpPr>
          <p:nvPr/>
        </p:nvSpPr>
        <p:spPr bwMode="auto">
          <a:xfrm>
            <a:off x="41910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405" name="TextBox 299"/>
          <p:cNvSpPr txBox="1">
            <a:spLocks noChangeArrowheads="1"/>
          </p:cNvSpPr>
          <p:nvPr/>
        </p:nvSpPr>
        <p:spPr bwMode="auto">
          <a:xfrm>
            <a:off x="41910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301" name="Rectangle 300"/>
          <p:cNvSpPr/>
          <p:nvPr/>
        </p:nvSpPr>
        <p:spPr bwMode="auto">
          <a:xfrm>
            <a:off x="44196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02" name="Rectangle 301"/>
          <p:cNvSpPr/>
          <p:nvPr/>
        </p:nvSpPr>
        <p:spPr bwMode="auto">
          <a:xfrm>
            <a:off x="44196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03" name="Rectangle 302"/>
          <p:cNvSpPr/>
          <p:nvPr/>
        </p:nvSpPr>
        <p:spPr bwMode="auto">
          <a:xfrm>
            <a:off x="44196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04" name="Rectangle 303"/>
          <p:cNvSpPr/>
          <p:nvPr/>
        </p:nvSpPr>
        <p:spPr bwMode="auto">
          <a:xfrm>
            <a:off x="44196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410" name="TextBox 304"/>
          <p:cNvSpPr txBox="1">
            <a:spLocks noChangeArrowheads="1"/>
          </p:cNvSpPr>
          <p:nvPr/>
        </p:nvSpPr>
        <p:spPr bwMode="auto">
          <a:xfrm>
            <a:off x="44196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411" name="TextBox 305"/>
          <p:cNvSpPr txBox="1">
            <a:spLocks noChangeArrowheads="1"/>
          </p:cNvSpPr>
          <p:nvPr/>
        </p:nvSpPr>
        <p:spPr bwMode="auto">
          <a:xfrm>
            <a:off x="44196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412" name="TextBox 306"/>
          <p:cNvSpPr txBox="1">
            <a:spLocks noChangeArrowheads="1"/>
          </p:cNvSpPr>
          <p:nvPr/>
        </p:nvSpPr>
        <p:spPr bwMode="auto">
          <a:xfrm>
            <a:off x="44196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413" name="TextBox 307"/>
          <p:cNvSpPr txBox="1">
            <a:spLocks noChangeArrowheads="1"/>
          </p:cNvSpPr>
          <p:nvPr/>
        </p:nvSpPr>
        <p:spPr bwMode="auto">
          <a:xfrm>
            <a:off x="44196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309" name="Rectangle 308"/>
          <p:cNvSpPr/>
          <p:nvPr/>
        </p:nvSpPr>
        <p:spPr bwMode="auto">
          <a:xfrm>
            <a:off x="46482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10" name="Rectangle 309"/>
          <p:cNvSpPr/>
          <p:nvPr/>
        </p:nvSpPr>
        <p:spPr bwMode="auto">
          <a:xfrm>
            <a:off x="46482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11" name="Rectangle 310"/>
          <p:cNvSpPr/>
          <p:nvPr/>
        </p:nvSpPr>
        <p:spPr bwMode="auto">
          <a:xfrm>
            <a:off x="46482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12" name="Rectangle 311"/>
          <p:cNvSpPr/>
          <p:nvPr/>
        </p:nvSpPr>
        <p:spPr bwMode="auto">
          <a:xfrm>
            <a:off x="46482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418" name="TextBox 312"/>
          <p:cNvSpPr txBox="1">
            <a:spLocks noChangeArrowheads="1"/>
          </p:cNvSpPr>
          <p:nvPr/>
        </p:nvSpPr>
        <p:spPr bwMode="auto">
          <a:xfrm>
            <a:off x="46482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419" name="TextBox 313"/>
          <p:cNvSpPr txBox="1">
            <a:spLocks noChangeArrowheads="1"/>
          </p:cNvSpPr>
          <p:nvPr/>
        </p:nvSpPr>
        <p:spPr bwMode="auto">
          <a:xfrm>
            <a:off x="46482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420" name="TextBox 314"/>
          <p:cNvSpPr txBox="1">
            <a:spLocks noChangeArrowheads="1"/>
          </p:cNvSpPr>
          <p:nvPr/>
        </p:nvSpPr>
        <p:spPr bwMode="auto">
          <a:xfrm>
            <a:off x="46482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421" name="TextBox 315"/>
          <p:cNvSpPr txBox="1">
            <a:spLocks noChangeArrowheads="1"/>
          </p:cNvSpPr>
          <p:nvPr/>
        </p:nvSpPr>
        <p:spPr bwMode="auto">
          <a:xfrm>
            <a:off x="46482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317" name="Rectangle 316"/>
          <p:cNvSpPr/>
          <p:nvPr/>
        </p:nvSpPr>
        <p:spPr bwMode="auto">
          <a:xfrm>
            <a:off x="48768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18" name="Rectangle 317"/>
          <p:cNvSpPr/>
          <p:nvPr/>
        </p:nvSpPr>
        <p:spPr bwMode="auto">
          <a:xfrm>
            <a:off x="48768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19" name="Rectangle 318"/>
          <p:cNvSpPr/>
          <p:nvPr/>
        </p:nvSpPr>
        <p:spPr bwMode="auto">
          <a:xfrm>
            <a:off x="48768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20" name="Rectangle 319"/>
          <p:cNvSpPr/>
          <p:nvPr/>
        </p:nvSpPr>
        <p:spPr bwMode="auto">
          <a:xfrm>
            <a:off x="48768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426" name="TextBox 320"/>
          <p:cNvSpPr txBox="1">
            <a:spLocks noChangeArrowheads="1"/>
          </p:cNvSpPr>
          <p:nvPr/>
        </p:nvSpPr>
        <p:spPr bwMode="auto">
          <a:xfrm>
            <a:off x="48768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427" name="TextBox 321"/>
          <p:cNvSpPr txBox="1">
            <a:spLocks noChangeArrowheads="1"/>
          </p:cNvSpPr>
          <p:nvPr/>
        </p:nvSpPr>
        <p:spPr bwMode="auto">
          <a:xfrm>
            <a:off x="48768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428" name="TextBox 322"/>
          <p:cNvSpPr txBox="1">
            <a:spLocks noChangeArrowheads="1"/>
          </p:cNvSpPr>
          <p:nvPr/>
        </p:nvSpPr>
        <p:spPr bwMode="auto">
          <a:xfrm>
            <a:off x="48768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429" name="TextBox 323"/>
          <p:cNvSpPr txBox="1">
            <a:spLocks noChangeArrowheads="1"/>
          </p:cNvSpPr>
          <p:nvPr/>
        </p:nvSpPr>
        <p:spPr bwMode="auto">
          <a:xfrm>
            <a:off x="48768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325" name="Rectangle 324"/>
          <p:cNvSpPr/>
          <p:nvPr/>
        </p:nvSpPr>
        <p:spPr bwMode="auto">
          <a:xfrm>
            <a:off x="51054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26" name="Rectangle 325"/>
          <p:cNvSpPr/>
          <p:nvPr/>
        </p:nvSpPr>
        <p:spPr bwMode="auto">
          <a:xfrm>
            <a:off x="51054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27" name="Rectangle 326"/>
          <p:cNvSpPr/>
          <p:nvPr/>
        </p:nvSpPr>
        <p:spPr bwMode="auto">
          <a:xfrm>
            <a:off x="51054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28" name="Rectangle 327"/>
          <p:cNvSpPr/>
          <p:nvPr/>
        </p:nvSpPr>
        <p:spPr bwMode="auto">
          <a:xfrm>
            <a:off x="51054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434" name="TextBox 328"/>
          <p:cNvSpPr txBox="1">
            <a:spLocks noChangeArrowheads="1"/>
          </p:cNvSpPr>
          <p:nvPr/>
        </p:nvSpPr>
        <p:spPr bwMode="auto">
          <a:xfrm>
            <a:off x="51054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435" name="TextBox 329"/>
          <p:cNvSpPr txBox="1">
            <a:spLocks noChangeArrowheads="1"/>
          </p:cNvSpPr>
          <p:nvPr/>
        </p:nvSpPr>
        <p:spPr bwMode="auto">
          <a:xfrm>
            <a:off x="51054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436" name="TextBox 330"/>
          <p:cNvSpPr txBox="1">
            <a:spLocks noChangeArrowheads="1"/>
          </p:cNvSpPr>
          <p:nvPr/>
        </p:nvSpPr>
        <p:spPr bwMode="auto">
          <a:xfrm>
            <a:off x="51054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437" name="TextBox 331"/>
          <p:cNvSpPr txBox="1">
            <a:spLocks noChangeArrowheads="1"/>
          </p:cNvSpPr>
          <p:nvPr/>
        </p:nvSpPr>
        <p:spPr bwMode="auto">
          <a:xfrm>
            <a:off x="51054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333" name="Rectangle 332"/>
          <p:cNvSpPr/>
          <p:nvPr/>
        </p:nvSpPr>
        <p:spPr bwMode="auto">
          <a:xfrm>
            <a:off x="53340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34" name="Rectangle 333"/>
          <p:cNvSpPr/>
          <p:nvPr/>
        </p:nvSpPr>
        <p:spPr bwMode="auto">
          <a:xfrm>
            <a:off x="53340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35" name="Rectangle 334"/>
          <p:cNvSpPr/>
          <p:nvPr/>
        </p:nvSpPr>
        <p:spPr bwMode="auto">
          <a:xfrm>
            <a:off x="53340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36" name="Rectangle 335"/>
          <p:cNvSpPr/>
          <p:nvPr/>
        </p:nvSpPr>
        <p:spPr bwMode="auto">
          <a:xfrm>
            <a:off x="53340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442" name="TextBox 336"/>
          <p:cNvSpPr txBox="1">
            <a:spLocks noChangeArrowheads="1"/>
          </p:cNvSpPr>
          <p:nvPr/>
        </p:nvSpPr>
        <p:spPr bwMode="auto">
          <a:xfrm>
            <a:off x="53340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443" name="TextBox 337"/>
          <p:cNvSpPr txBox="1">
            <a:spLocks noChangeArrowheads="1"/>
          </p:cNvSpPr>
          <p:nvPr/>
        </p:nvSpPr>
        <p:spPr bwMode="auto">
          <a:xfrm>
            <a:off x="53340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444" name="TextBox 338"/>
          <p:cNvSpPr txBox="1">
            <a:spLocks noChangeArrowheads="1"/>
          </p:cNvSpPr>
          <p:nvPr/>
        </p:nvSpPr>
        <p:spPr bwMode="auto">
          <a:xfrm>
            <a:off x="53340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445" name="TextBox 339"/>
          <p:cNvSpPr txBox="1">
            <a:spLocks noChangeArrowheads="1"/>
          </p:cNvSpPr>
          <p:nvPr/>
        </p:nvSpPr>
        <p:spPr bwMode="auto">
          <a:xfrm>
            <a:off x="53340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341" name="Rectangle 340"/>
          <p:cNvSpPr/>
          <p:nvPr/>
        </p:nvSpPr>
        <p:spPr bwMode="auto">
          <a:xfrm>
            <a:off x="55626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42" name="Rectangle 341"/>
          <p:cNvSpPr/>
          <p:nvPr/>
        </p:nvSpPr>
        <p:spPr bwMode="auto">
          <a:xfrm>
            <a:off x="55626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43" name="Rectangle 342"/>
          <p:cNvSpPr/>
          <p:nvPr/>
        </p:nvSpPr>
        <p:spPr bwMode="auto">
          <a:xfrm>
            <a:off x="55626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44" name="Rectangle 343"/>
          <p:cNvSpPr/>
          <p:nvPr/>
        </p:nvSpPr>
        <p:spPr bwMode="auto">
          <a:xfrm>
            <a:off x="55626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450" name="TextBox 344"/>
          <p:cNvSpPr txBox="1">
            <a:spLocks noChangeArrowheads="1"/>
          </p:cNvSpPr>
          <p:nvPr/>
        </p:nvSpPr>
        <p:spPr bwMode="auto">
          <a:xfrm>
            <a:off x="55626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451" name="TextBox 345"/>
          <p:cNvSpPr txBox="1">
            <a:spLocks noChangeArrowheads="1"/>
          </p:cNvSpPr>
          <p:nvPr/>
        </p:nvSpPr>
        <p:spPr bwMode="auto">
          <a:xfrm>
            <a:off x="55626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452" name="TextBox 346"/>
          <p:cNvSpPr txBox="1">
            <a:spLocks noChangeArrowheads="1"/>
          </p:cNvSpPr>
          <p:nvPr/>
        </p:nvSpPr>
        <p:spPr bwMode="auto">
          <a:xfrm>
            <a:off x="55626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453" name="TextBox 347"/>
          <p:cNvSpPr txBox="1">
            <a:spLocks noChangeArrowheads="1"/>
          </p:cNvSpPr>
          <p:nvPr/>
        </p:nvSpPr>
        <p:spPr bwMode="auto">
          <a:xfrm>
            <a:off x="55626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349" name="Rectangle 348"/>
          <p:cNvSpPr/>
          <p:nvPr/>
        </p:nvSpPr>
        <p:spPr bwMode="auto">
          <a:xfrm>
            <a:off x="57912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50" name="Rectangle 349"/>
          <p:cNvSpPr/>
          <p:nvPr/>
        </p:nvSpPr>
        <p:spPr bwMode="auto">
          <a:xfrm>
            <a:off x="57912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51" name="Rectangle 350"/>
          <p:cNvSpPr/>
          <p:nvPr/>
        </p:nvSpPr>
        <p:spPr bwMode="auto">
          <a:xfrm>
            <a:off x="57912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52" name="Rectangle 351"/>
          <p:cNvSpPr/>
          <p:nvPr/>
        </p:nvSpPr>
        <p:spPr bwMode="auto">
          <a:xfrm>
            <a:off x="57912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458" name="TextBox 352"/>
          <p:cNvSpPr txBox="1">
            <a:spLocks noChangeArrowheads="1"/>
          </p:cNvSpPr>
          <p:nvPr/>
        </p:nvSpPr>
        <p:spPr bwMode="auto">
          <a:xfrm>
            <a:off x="57912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459" name="TextBox 353"/>
          <p:cNvSpPr txBox="1">
            <a:spLocks noChangeArrowheads="1"/>
          </p:cNvSpPr>
          <p:nvPr/>
        </p:nvSpPr>
        <p:spPr bwMode="auto">
          <a:xfrm>
            <a:off x="57912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460" name="TextBox 354"/>
          <p:cNvSpPr txBox="1">
            <a:spLocks noChangeArrowheads="1"/>
          </p:cNvSpPr>
          <p:nvPr/>
        </p:nvSpPr>
        <p:spPr bwMode="auto">
          <a:xfrm>
            <a:off x="57912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461" name="TextBox 355"/>
          <p:cNvSpPr txBox="1">
            <a:spLocks noChangeArrowheads="1"/>
          </p:cNvSpPr>
          <p:nvPr/>
        </p:nvSpPr>
        <p:spPr bwMode="auto">
          <a:xfrm>
            <a:off x="57912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357" name="Rectangle 356"/>
          <p:cNvSpPr/>
          <p:nvPr/>
        </p:nvSpPr>
        <p:spPr bwMode="auto">
          <a:xfrm>
            <a:off x="60198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58" name="Rectangle 357"/>
          <p:cNvSpPr/>
          <p:nvPr/>
        </p:nvSpPr>
        <p:spPr bwMode="auto">
          <a:xfrm>
            <a:off x="60198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59" name="Rectangle 358"/>
          <p:cNvSpPr/>
          <p:nvPr/>
        </p:nvSpPr>
        <p:spPr bwMode="auto">
          <a:xfrm>
            <a:off x="60198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60" name="Rectangle 359"/>
          <p:cNvSpPr/>
          <p:nvPr/>
        </p:nvSpPr>
        <p:spPr bwMode="auto">
          <a:xfrm>
            <a:off x="60198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466" name="TextBox 360"/>
          <p:cNvSpPr txBox="1">
            <a:spLocks noChangeArrowheads="1"/>
          </p:cNvSpPr>
          <p:nvPr/>
        </p:nvSpPr>
        <p:spPr bwMode="auto">
          <a:xfrm>
            <a:off x="60198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467" name="TextBox 361"/>
          <p:cNvSpPr txBox="1">
            <a:spLocks noChangeArrowheads="1"/>
          </p:cNvSpPr>
          <p:nvPr/>
        </p:nvSpPr>
        <p:spPr bwMode="auto">
          <a:xfrm>
            <a:off x="60198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468" name="TextBox 362"/>
          <p:cNvSpPr txBox="1">
            <a:spLocks noChangeArrowheads="1"/>
          </p:cNvSpPr>
          <p:nvPr/>
        </p:nvSpPr>
        <p:spPr bwMode="auto">
          <a:xfrm>
            <a:off x="60198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469" name="TextBox 363"/>
          <p:cNvSpPr txBox="1">
            <a:spLocks noChangeArrowheads="1"/>
          </p:cNvSpPr>
          <p:nvPr/>
        </p:nvSpPr>
        <p:spPr bwMode="auto">
          <a:xfrm>
            <a:off x="60198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365" name="Rectangle 364"/>
          <p:cNvSpPr/>
          <p:nvPr/>
        </p:nvSpPr>
        <p:spPr bwMode="auto">
          <a:xfrm>
            <a:off x="62484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66" name="Rectangle 365"/>
          <p:cNvSpPr/>
          <p:nvPr/>
        </p:nvSpPr>
        <p:spPr bwMode="auto">
          <a:xfrm>
            <a:off x="62484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67" name="Rectangle 366"/>
          <p:cNvSpPr/>
          <p:nvPr/>
        </p:nvSpPr>
        <p:spPr bwMode="auto">
          <a:xfrm>
            <a:off x="62484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68" name="Rectangle 367"/>
          <p:cNvSpPr/>
          <p:nvPr/>
        </p:nvSpPr>
        <p:spPr bwMode="auto">
          <a:xfrm>
            <a:off x="62484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474" name="TextBox 368"/>
          <p:cNvSpPr txBox="1">
            <a:spLocks noChangeArrowheads="1"/>
          </p:cNvSpPr>
          <p:nvPr/>
        </p:nvSpPr>
        <p:spPr bwMode="auto">
          <a:xfrm>
            <a:off x="62484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475" name="TextBox 369"/>
          <p:cNvSpPr txBox="1">
            <a:spLocks noChangeArrowheads="1"/>
          </p:cNvSpPr>
          <p:nvPr/>
        </p:nvSpPr>
        <p:spPr bwMode="auto">
          <a:xfrm>
            <a:off x="62484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476" name="TextBox 370"/>
          <p:cNvSpPr txBox="1">
            <a:spLocks noChangeArrowheads="1"/>
          </p:cNvSpPr>
          <p:nvPr/>
        </p:nvSpPr>
        <p:spPr bwMode="auto">
          <a:xfrm>
            <a:off x="62484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477" name="TextBox 371"/>
          <p:cNvSpPr txBox="1">
            <a:spLocks noChangeArrowheads="1"/>
          </p:cNvSpPr>
          <p:nvPr/>
        </p:nvSpPr>
        <p:spPr bwMode="auto">
          <a:xfrm>
            <a:off x="62484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373" name="Rectangle 372"/>
          <p:cNvSpPr/>
          <p:nvPr/>
        </p:nvSpPr>
        <p:spPr bwMode="auto">
          <a:xfrm>
            <a:off x="64770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74" name="Rectangle 373"/>
          <p:cNvSpPr/>
          <p:nvPr/>
        </p:nvSpPr>
        <p:spPr bwMode="auto">
          <a:xfrm>
            <a:off x="64770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75" name="Rectangle 374"/>
          <p:cNvSpPr/>
          <p:nvPr/>
        </p:nvSpPr>
        <p:spPr bwMode="auto">
          <a:xfrm>
            <a:off x="64770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76" name="Rectangle 375"/>
          <p:cNvSpPr/>
          <p:nvPr/>
        </p:nvSpPr>
        <p:spPr bwMode="auto">
          <a:xfrm>
            <a:off x="64770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482" name="TextBox 376"/>
          <p:cNvSpPr txBox="1">
            <a:spLocks noChangeArrowheads="1"/>
          </p:cNvSpPr>
          <p:nvPr/>
        </p:nvSpPr>
        <p:spPr bwMode="auto">
          <a:xfrm>
            <a:off x="64770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483" name="TextBox 377"/>
          <p:cNvSpPr txBox="1">
            <a:spLocks noChangeArrowheads="1"/>
          </p:cNvSpPr>
          <p:nvPr/>
        </p:nvSpPr>
        <p:spPr bwMode="auto">
          <a:xfrm>
            <a:off x="64770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484" name="TextBox 378"/>
          <p:cNvSpPr txBox="1">
            <a:spLocks noChangeArrowheads="1"/>
          </p:cNvSpPr>
          <p:nvPr/>
        </p:nvSpPr>
        <p:spPr bwMode="auto">
          <a:xfrm>
            <a:off x="64770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485" name="TextBox 379"/>
          <p:cNvSpPr txBox="1">
            <a:spLocks noChangeArrowheads="1"/>
          </p:cNvSpPr>
          <p:nvPr/>
        </p:nvSpPr>
        <p:spPr bwMode="auto">
          <a:xfrm>
            <a:off x="64770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486" name="TextBox 389"/>
          <p:cNvSpPr txBox="1">
            <a:spLocks noChangeArrowheads="1"/>
          </p:cNvSpPr>
          <p:nvPr/>
        </p:nvSpPr>
        <p:spPr bwMode="auto">
          <a:xfrm>
            <a:off x="5337175" y="1501775"/>
            <a:ext cx="3603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-Use </a:t>
            </a:r>
            <a:r>
              <a:rPr lang="en-US">
                <a:solidFill>
                  <a:srgbClr val="FF0000"/>
                </a:solidFill>
              </a:rPr>
              <a:t>8</a:t>
            </a:r>
            <a:r>
              <a:rPr lang="en-US"/>
              <a:t> additional tile types</a:t>
            </a:r>
          </a:p>
          <a:p>
            <a:r>
              <a:rPr lang="en-US"/>
              <a:t> capable of binary counting:</a:t>
            </a:r>
          </a:p>
        </p:txBody>
      </p:sp>
      <p:sp>
        <p:nvSpPr>
          <p:cNvPr id="52487" name="TextBox 393"/>
          <p:cNvSpPr txBox="1">
            <a:spLocks noChangeArrowheads="1"/>
          </p:cNvSpPr>
          <p:nvPr/>
        </p:nvSpPr>
        <p:spPr bwMode="auto">
          <a:xfrm>
            <a:off x="5286375" y="685800"/>
            <a:ext cx="3943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-Use </a:t>
            </a:r>
            <a:r>
              <a:rPr lang="en-US">
                <a:solidFill>
                  <a:srgbClr val="FF0000"/>
                </a:solidFill>
              </a:rPr>
              <a:t>log n</a:t>
            </a:r>
            <a:r>
              <a:rPr lang="en-US"/>
              <a:t> tile types capable of</a:t>
            </a:r>
          </a:p>
          <a:p>
            <a:r>
              <a:rPr lang="en-US"/>
              <a:t>Binary counting: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tangle 383"/>
          <p:cNvSpPr/>
          <p:nvPr/>
        </p:nvSpPr>
        <p:spPr bwMode="auto">
          <a:xfrm>
            <a:off x="2133600" y="1524000"/>
            <a:ext cx="4572000" cy="457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How efficiently can you build an n x n square?</a:t>
            </a:r>
          </a:p>
        </p:txBody>
      </p:sp>
      <p:sp>
        <p:nvSpPr>
          <p:cNvPr id="120" name="Rectangle 119"/>
          <p:cNvSpPr/>
          <p:nvPr/>
        </p:nvSpPr>
        <p:spPr bwMode="auto">
          <a:xfrm>
            <a:off x="2133600" y="4752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1" name="Rectangle 120"/>
          <p:cNvSpPr/>
          <p:nvPr/>
        </p:nvSpPr>
        <p:spPr bwMode="auto">
          <a:xfrm>
            <a:off x="2133600" y="4524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2" name="Rectangle 121"/>
          <p:cNvSpPr/>
          <p:nvPr/>
        </p:nvSpPr>
        <p:spPr bwMode="auto">
          <a:xfrm>
            <a:off x="2133600" y="4295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3" name="Rectangle 122"/>
          <p:cNvSpPr/>
          <p:nvPr/>
        </p:nvSpPr>
        <p:spPr bwMode="auto">
          <a:xfrm>
            <a:off x="2133600" y="4067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cxnSp>
        <p:nvCxnSpPr>
          <p:cNvPr id="53258" name="Straight Arrow Connector 176"/>
          <p:cNvCxnSpPr>
            <a:cxnSpLocks noChangeShapeType="1"/>
          </p:cNvCxnSpPr>
          <p:nvPr/>
        </p:nvCxnSpPr>
        <p:spPr bwMode="auto">
          <a:xfrm rot="5400000" flipH="1" flipV="1">
            <a:off x="3429000" y="4343400"/>
            <a:ext cx="533400" cy="5334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7" name="Rectangle 46"/>
          <p:cNvSpPr/>
          <p:nvPr/>
        </p:nvSpPr>
        <p:spPr bwMode="auto">
          <a:xfrm>
            <a:off x="30480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200" dirty="0"/>
          </a:p>
        </p:txBody>
      </p:sp>
      <p:sp>
        <p:nvSpPr>
          <p:cNvPr id="48" name="Rectangle 47"/>
          <p:cNvSpPr/>
          <p:nvPr/>
        </p:nvSpPr>
        <p:spPr bwMode="auto">
          <a:xfrm>
            <a:off x="28194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9" name="Rectangle 48"/>
          <p:cNvSpPr/>
          <p:nvPr/>
        </p:nvSpPr>
        <p:spPr bwMode="auto">
          <a:xfrm>
            <a:off x="25908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0" name="Rectangle 49"/>
          <p:cNvSpPr/>
          <p:nvPr/>
        </p:nvSpPr>
        <p:spPr bwMode="auto">
          <a:xfrm>
            <a:off x="23622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1" name="Rectangle 50"/>
          <p:cNvSpPr/>
          <p:nvPr/>
        </p:nvSpPr>
        <p:spPr bwMode="auto">
          <a:xfrm>
            <a:off x="21336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" name="Rectangle 51"/>
          <p:cNvSpPr/>
          <p:nvPr/>
        </p:nvSpPr>
        <p:spPr bwMode="auto">
          <a:xfrm>
            <a:off x="2362200" y="4752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" name="Rectangle 52"/>
          <p:cNvSpPr/>
          <p:nvPr/>
        </p:nvSpPr>
        <p:spPr bwMode="auto">
          <a:xfrm>
            <a:off x="2362200" y="4524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4" name="Rectangle 53"/>
          <p:cNvSpPr/>
          <p:nvPr/>
        </p:nvSpPr>
        <p:spPr bwMode="auto">
          <a:xfrm>
            <a:off x="2362200" y="4295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5" name="Rectangle 54"/>
          <p:cNvSpPr/>
          <p:nvPr/>
        </p:nvSpPr>
        <p:spPr bwMode="auto">
          <a:xfrm>
            <a:off x="2362200" y="4067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8" name="Rectangle 57"/>
          <p:cNvSpPr/>
          <p:nvPr/>
        </p:nvSpPr>
        <p:spPr bwMode="auto">
          <a:xfrm>
            <a:off x="2590800" y="4752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9" name="Rectangle 58"/>
          <p:cNvSpPr/>
          <p:nvPr/>
        </p:nvSpPr>
        <p:spPr bwMode="auto">
          <a:xfrm>
            <a:off x="2590800" y="4524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60" name="Rectangle 59"/>
          <p:cNvSpPr/>
          <p:nvPr/>
        </p:nvSpPr>
        <p:spPr bwMode="auto">
          <a:xfrm>
            <a:off x="2590800" y="4295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61" name="Rectangle 60"/>
          <p:cNvSpPr/>
          <p:nvPr/>
        </p:nvSpPr>
        <p:spPr bwMode="auto">
          <a:xfrm>
            <a:off x="2590800" y="4067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64" name="Rectangle 63"/>
          <p:cNvSpPr/>
          <p:nvPr/>
        </p:nvSpPr>
        <p:spPr bwMode="auto">
          <a:xfrm>
            <a:off x="2819400" y="4752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65" name="Rectangle 64"/>
          <p:cNvSpPr/>
          <p:nvPr/>
        </p:nvSpPr>
        <p:spPr bwMode="auto">
          <a:xfrm>
            <a:off x="2819400" y="4524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66" name="Rectangle 65"/>
          <p:cNvSpPr/>
          <p:nvPr/>
        </p:nvSpPr>
        <p:spPr bwMode="auto">
          <a:xfrm>
            <a:off x="2819400" y="4295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67" name="Rectangle 66"/>
          <p:cNvSpPr/>
          <p:nvPr/>
        </p:nvSpPr>
        <p:spPr bwMode="auto">
          <a:xfrm>
            <a:off x="2819400" y="4067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276" name="TextBox 93"/>
          <p:cNvSpPr txBox="1">
            <a:spLocks noChangeArrowheads="1"/>
          </p:cNvSpPr>
          <p:nvPr/>
        </p:nvSpPr>
        <p:spPr bwMode="auto">
          <a:xfrm>
            <a:off x="2362200" y="4981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277" name="TextBox 94"/>
          <p:cNvSpPr txBox="1">
            <a:spLocks noChangeArrowheads="1"/>
          </p:cNvSpPr>
          <p:nvPr/>
        </p:nvSpPr>
        <p:spPr bwMode="auto">
          <a:xfrm>
            <a:off x="2590800" y="4981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278" name="TextBox 95"/>
          <p:cNvSpPr txBox="1">
            <a:spLocks noChangeArrowheads="1"/>
          </p:cNvSpPr>
          <p:nvPr/>
        </p:nvSpPr>
        <p:spPr bwMode="auto">
          <a:xfrm>
            <a:off x="2819400" y="4981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279" name="TextBox 96"/>
          <p:cNvSpPr txBox="1">
            <a:spLocks noChangeArrowheads="1"/>
          </p:cNvSpPr>
          <p:nvPr/>
        </p:nvSpPr>
        <p:spPr bwMode="auto">
          <a:xfrm>
            <a:off x="2133600" y="4981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280" name="TextBox 97"/>
          <p:cNvSpPr txBox="1">
            <a:spLocks noChangeArrowheads="1"/>
          </p:cNvSpPr>
          <p:nvPr/>
        </p:nvSpPr>
        <p:spPr bwMode="auto">
          <a:xfrm>
            <a:off x="2590800" y="4752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281" name="TextBox 98"/>
          <p:cNvSpPr txBox="1">
            <a:spLocks noChangeArrowheads="1"/>
          </p:cNvSpPr>
          <p:nvPr/>
        </p:nvSpPr>
        <p:spPr bwMode="auto">
          <a:xfrm>
            <a:off x="2362200" y="4752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282" name="TextBox 99"/>
          <p:cNvSpPr txBox="1">
            <a:spLocks noChangeArrowheads="1"/>
          </p:cNvSpPr>
          <p:nvPr/>
        </p:nvSpPr>
        <p:spPr bwMode="auto">
          <a:xfrm>
            <a:off x="2133600" y="4752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283" name="TextBox 100"/>
          <p:cNvSpPr txBox="1">
            <a:spLocks noChangeArrowheads="1"/>
          </p:cNvSpPr>
          <p:nvPr/>
        </p:nvSpPr>
        <p:spPr bwMode="auto">
          <a:xfrm>
            <a:off x="2819400" y="4524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284" name="TextBox 101"/>
          <p:cNvSpPr txBox="1">
            <a:spLocks noChangeArrowheads="1"/>
          </p:cNvSpPr>
          <p:nvPr/>
        </p:nvSpPr>
        <p:spPr bwMode="auto">
          <a:xfrm>
            <a:off x="2362200" y="4524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285" name="TextBox 102"/>
          <p:cNvSpPr txBox="1">
            <a:spLocks noChangeArrowheads="1"/>
          </p:cNvSpPr>
          <p:nvPr/>
        </p:nvSpPr>
        <p:spPr bwMode="auto">
          <a:xfrm>
            <a:off x="2133600" y="4524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286" name="TextBox 103"/>
          <p:cNvSpPr txBox="1">
            <a:spLocks noChangeArrowheads="1"/>
          </p:cNvSpPr>
          <p:nvPr/>
        </p:nvSpPr>
        <p:spPr bwMode="auto">
          <a:xfrm>
            <a:off x="2362200" y="4295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287" name="TextBox 104"/>
          <p:cNvSpPr txBox="1">
            <a:spLocks noChangeArrowheads="1"/>
          </p:cNvSpPr>
          <p:nvPr/>
        </p:nvSpPr>
        <p:spPr bwMode="auto">
          <a:xfrm>
            <a:off x="2133600" y="4295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288" name="TextBox 105"/>
          <p:cNvSpPr txBox="1">
            <a:spLocks noChangeArrowheads="1"/>
          </p:cNvSpPr>
          <p:nvPr/>
        </p:nvSpPr>
        <p:spPr bwMode="auto">
          <a:xfrm>
            <a:off x="2590800" y="4067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289" name="TextBox 107"/>
          <p:cNvSpPr txBox="1">
            <a:spLocks noChangeArrowheads="1"/>
          </p:cNvSpPr>
          <p:nvPr/>
        </p:nvSpPr>
        <p:spPr bwMode="auto">
          <a:xfrm>
            <a:off x="2819400" y="4067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290" name="TextBox 140"/>
          <p:cNvSpPr txBox="1">
            <a:spLocks noChangeArrowheads="1"/>
          </p:cNvSpPr>
          <p:nvPr/>
        </p:nvSpPr>
        <p:spPr bwMode="auto">
          <a:xfrm>
            <a:off x="2133600" y="4067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145" name="Rectangle 144"/>
          <p:cNvSpPr/>
          <p:nvPr/>
        </p:nvSpPr>
        <p:spPr bwMode="auto">
          <a:xfrm>
            <a:off x="2819400" y="3838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6" name="Rectangle 145"/>
          <p:cNvSpPr/>
          <p:nvPr/>
        </p:nvSpPr>
        <p:spPr bwMode="auto">
          <a:xfrm>
            <a:off x="2590800" y="3838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7" name="Rectangle 146"/>
          <p:cNvSpPr/>
          <p:nvPr/>
        </p:nvSpPr>
        <p:spPr bwMode="auto">
          <a:xfrm>
            <a:off x="2362200" y="3838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8" name="Rectangle 147"/>
          <p:cNvSpPr/>
          <p:nvPr/>
        </p:nvSpPr>
        <p:spPr bwMode="auto">
          <a:xfrm>
            <a:off x="2133600" y="3838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295" name="TextBox 148"/>
          <p:cNvSpPr txBox="1">
            <a:spLocks noChangeArrowheads="1"/>
          </p:cNvSpPr>
          <p:nvPr/>
        </p:nvSpPr>
        <p:spPr bwMode="auto">
          <a:xfrm>
            <a:off x="2362200" y="3838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296" name="TextBox 149"/>
          <p:cNvSpPr txBox="1">
            <a:spLocks noChangeArrowheads="1"/>
          </p:cNvSpPr>
          <p:nvPr/>
        </p:nvSpPr>
        <p:spPr bwMode="auto">
          <a:xfrm>
            <a:off x="2590800" y="3838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297" name="TextBox 150"/>
          <p:cNvSpPr txBox="1">
            <a:spLocks noChangeArrowheads="1"/>
          </p:cNvSpPr>
          <p:nvPr/>
        </p:nvSpPr>
        <p:spPr bwMode="auto">
          <a:xfrm>
            <a:off x="2819400" y="3838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298" name="TextBox 151"/>
          <p:cNvSpPr txBox="1">
            <a:spLocks noChangeArrowheads="1"/>
          </p:cNvSpPr>
          <p:nvPr/>
        </p:nvSpPr>
        <p:spPr bwMode="auto">
          <a:xfrm>
            <a:off x="2133600" y="3838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153" name="Rectangle 152"/>
          <p:cNvSpPr/>
          <p:nvPr/>
        </p:nvSpPr>
        <p:spPr bwMode="auto">
          <a:xfrm>
            <a:off x="2819400" y="3609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54" name="Rectangle 153"/>
          <p:cNvSpPr/>
          <p:nvPr/>
        </p:nvSpPr>
        <p:spPr bwMode="auto">
          <a:xfrm>
            <a:off x="2590800" y="3609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55" name="Rectangle 154"/>
          <p:cNvSpPr/>
          <p:nvPr/>
        </p:nvSpPr>
        <p:spPr bwMode="auto">
          <a:xfrm>
            <a:off x="2362200" y="3609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56" name="Rectangle 155"/>
          <p:cNvSpPr/>
          <p:nvPr/>
        </p:nvSpPr>
        <p:spPr bwMode="auto">
          <a:xfrm>
            <a:off x="2133600" y="3609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303" name="TextBox 156"/>
          <p:cNvSpPr txBox="1">
            <a:spLocks noChangeArrowheads="1"/>
          </p:cNvSpPr>
          <p:nvPr/>
        </p:nvSpPr>
        <p:spPr bwMode="auto">
          <a:xfrm>
            <a:off x="2362200" y="3609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304" name="TextBox 157"/>
          <p:cNvSpPr txBox="1">
            <a:spLocks noChangeArrowheads="1"/>
          </p:cNvSpPr>
          <p:nvPr/>
        </p:nvSpPr>
        <p:spPr bwMode="auto">
          <a:xfrm>
            <a:off x="2590800" y="3609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305" name="TextBox 158"/>
          <p:cNvSpPr txBox="1">
            <a:spLocks noChangeArrowheads="1"/>
          </p:cNvSpPr>
          <p:nvPr/>
        </p:nvSpPr>
        <p:spPr bwMode="auto">
          <a:xfrm>
            <a:off x="2819400" y="3609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306" name="TextBox 159"/>
          <p:cNvSpPr txBox="1">
            <a:spLocks noChangeArrowheads="1"/>
          </p:cNvSpPr>
          <p:nvPr/>
        </p:nvSpPr>
        <p:spPr bwMode="auto">
          <a:xfrm>
            <a:off x="2133600" y="3609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161" name="Rectangle 160"/>
          <p:cNvSpPr/>
          <p:nvPr/>
        </p:nvSpPr>
        <p:spPr bwMode="auto">
          <a:xfrm>
            <a:off x="2819400" y="3381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62" name="Rectangle 161"/>
          <p:cNvSpPr/>
          <p:nvPr/>
        </p:nvSpPr>
        <p:spPr bwMode="auto">
          <a:xfrm>
            <a:off x="2590800" y="3381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63" name="Rectangle 162"/>
          <p:cNvSpPr/>
          <p:nvPr/>
        </p:nvSpPr>
        <p:spPr bwMode="auto">
          <a:xfrm>
            <a:off x="2362200" y="3381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64" name="Rectangle 163"/>
          <p:cNvSpPr/>
          <p:nvPr/>
        </p:nvSpPr>
        <p:spPr bwMode="auto">
          <a:xfrm>
            <a:off x="2133600" y="3381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311" name="TextBox 164"/>
          <p:cNvSpPr txBox="1">
            <a:spLocks noChangeArrowheads="1"/>
          </p:cNvSpPr>
          <p:nvPr/>
        </p:nvSpPr>
        <p:spPr bwMode="auto">
          <a:xfrm>
            <a:off x="2362200" y="3381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312" name="TextBox 165"/>
          <p:cNvSpPr txBox="1">
            <a:spLocks noChangeArrowheads="1"/>
          </p:cNvSpPr>
          <p:nvPr/>
        </p:nvSpPr>
        <p:spPr bwMode="auto">
          <a:xfrm>
            <a:off x="2590800" y="3381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313" name="TextBox 166"/>
          <p:cNvSpPr txBox="1">
            <a:spLocks noChangeArrowheads="1"/>
          </p:cNvSpPr>
          <p:nvPr/>
        </p:nvSpPr>
        <p:spPr bwMode="auto">
          <a:xfrm>
            <a:off x="2819400" y="3381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314" name="TextBox 167"/>
          <p:cNvSpPr txBox="1">
            <a:spLocks noChangeArrowheads="1"/>
          </p:cNvSpPr>
          <p:nvPr/>
        </p:nvSpPr>
        <p:spPr bwMode="auto">
          <a:xfrm>
            <a:off x="2133600" y="3381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169" name="Rectangle 168"/>
          <p:cNvSpPr/>
          <p:nvPr/>
        </p:nvSpPr>
        <p:spPr bwMode="auto">
          <a:xfrm>
            <a:off x="2819400" y="3152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70" name="Rectangle 169"/>
          <p:cNvSpPr/>
          <p:nvPr/>
        </p:nvSpPr>
        <p:spPr bwMode="auto">
          <a:xfrm>
            <a:off x="2590800" y="3152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71" name="Rectangle 170"/>
          <p:cNvSpPr/>
          <p:nvPr/>
        </p:nvSpPr>
        <p:spPr bwMode="auto">
          <a:xfrm>
            <a:off x="2362200" y="3152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72" name="Rectangle 171"/>
          <p:cNvSpPr/>
          <p:nvPr/>
        </p:nvSpPr>
        <p:spPr bwMode="auto">
          <a:xfrm>
            <a:off x="2133600" y="3152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319" name="TextBox 172"/>
          <p:cNvSpPr txBox="1">
            <a:spLocks noChangeArrowheads="1"/>
          </p:cNvSpPr>
          <p:nvPr/>
        </p:nvSpPr>
        <p:spPr bwMode="auto">
          <a:xfrm>
            <a:off x="2362200" y="3152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320" name="TextBox 173"/>
          <p:cNvSpPr txBox="1">
            <a:spLocks noChangeArrowheads="1"/>
          </p:cNvSpPr>
          <p:nvPr/>
        </p:nvSpPr>
        <p:spPr bwMode="auto">
          <a:xfrm>
            <a:off x="2590800" y="3152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321" name="TextBox 174"/>
          <p:cNvSpPr txBox="1">
            <a:spLocks noChangeArrowheads="1"/>
          </p:cNvSpPr>
          <p:nvPr/>
        </p:nvSpPr>
        <p:spPr bwMode="auto">
          <a:xfrm>
            <a:off x="2819400" y="3152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322" name="TextBox 175"/>
          <p:cNvSpPr txBox="1">
            <a:spLocks noChangeArrowheads="1"/>
          </p:cNvSpPr>
          <p:nvPr/>
        </p:nvSpPr>
        <p:spPr bwMode="auto">
          <a:xfrm>
            <a:off x="2133600" y="3152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179" name="Rectangle 178"/>
          <p:cNvSpPr/>
          <p:nvPr/>
        </p:nvSpPr>
        <p:spPr bwMode="auto">
          <a:xfrm>
            <a:off x="2819400" y="2924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80" name="Rectangle 179"/>
          <p:cNvSpPr/>
          <p:nvPr/>
        </p:nvSpPr>
        <p:spPr bwMode="auto">
          <a:xfrm>
            <a:off x="2590800" y="2924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81" name="Rectangle 180"/>
          <p:cNvSpPr/>
          <p:nvPr/>
        </p:nvSpPr>
        <p:spPr bwMode="auto">
          <a:xfrm>
            <a:off x="2362200" y="2924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82" name="Rectangle 181"/>
          <p:cNvSpPr/>
          <p:nvPr/>
        </p:nvSpPr>
        <p:spPr bwMode="auto">
          <a:xfrm>
            <a:off x="2133600" y="2924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327" name="TextBox 182"/>
          <p:cNvSpPr txBox="1">
            <a:spLocks noChangeArrowheads="1"/>
          </p:cNvSpPr>
          <p:nvPr/>
        </p:nvSpPr>
        <p:spPr bwMode="auto">
          <a:xfrm>
            <a:off x="2362200" y="2924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328" name="TextBox 183"/>
          <p:cNvSpPr txBox="1">
            <a:spLocks noChangeArrowheads="1"/>
          </p:cNvSpPr>
          <p:nvPr/>
        </p:nvSpPr>
        <p:spPr bwMode="auto">
          <a:xfrm>
            <a:off x="2590800" y="2924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329" name="TextBox 184"/>
          <p:cNvSpPr txBox="1">
            <a:spLocks noChangeArrowheads="1"/>
          </p:cNvSpPr>
          <p:nvPr/>
        </p:nvSpPr>
        <p:spPr bwMode="auto">
          <a:xfrm>
            <a:off x="2819400" y="2924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330" name="TextBox 185"/>
          <p:cNvSpPr txBox="1">
            <a:spLocks noChangeArrowheads="1"/>
          </p:cNvSpPr>
          <p:nvPr/>
        </p:nvSpPr>
        <p:spPr bwMode="auto">
          <a:xfrm>
            <a:off x="2133600" y="2924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187" name="Rectangle 186"/>
          <p:cNvSpPr/>
          <p:nvPr/>
        </p:nvSpPr>
        <p:spPr bwMode="auto">
          <a:xfrm>
            <a:off x="2819400" y="2695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88" name="Rectangle 187"/>
          <p:cNvSpPr/>
          <p:nvPr/>
        </p:nvSpPr>
        <p:spPr bwMode="auto">
          <a:xfrm>
            <a:off x="2590800" y="2695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89" name="Rectangle 188"/>
          <p:cNvSpPr/>
          <p:nvPr/>
        </p:nvSpPr>
        <p:spPr bwMode="auto">
          <a:xfrm>
            <a:off x="2362200" y="2695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90" name="Rectangle 189"/>
          <p:cNvSpPr/>
          <p:nvPr/>
        </p:nvSpPr>
        <p:spPr bwMode="auto">
          <a:xfrm>
            <a:off x="2133600" y="2695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335" name="TextBox 190"/>
          <p:cNvSpPr txBox="1">
            <a:spLocks noChangeArrowheads="1"/>
          </p:cNvSpPr>
          <p:nvPr/>
        </p:nvSpPr>
        <p:spPr bwMode="auto">
          <a:xfrm>
            <a:off x="2362200" y="2695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336" name="TextBox 191"/>
          <p:cNvSpPr txBox="1">
            <a:spLocks noChangeArrowheads="1"/>
          </p:cNvSpPr>
          <p:nvPr/>
        </p:nvSpPr>
        <p:spPr bwMode="auto">
          <a:xfrm>
            <a:off x="2590800" y="2695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337" name="TextBox 192"/>
          <p:cNvSpPr txBox="1">
            <a:spLocks noChangeArrowheads="1"/>
          </p:cNvSpPr>
          <p:nvPr/>
        </p:nvSpPr>
        <p:spPr bwMode="auto">
          <a:xfrm>
            <a:off x="2819400" y="2695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338" name="TextBox 193"/>
          <p:cNvSpPr txBox="1">
            <a:spLocks noChangeArrowheads="1"/>
          </p:cNvSpPr>
          <p:nvPr/>
        </p:nvSpPr>
        <p:spPr bwMode="auto">
          <a:xfrm>
            <a:off x="2133600" y="2695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195" name="Rectangle 194"/>
          <p:cNvSpPr/>
          <p:nvPr/>
        </p:nvSpPr>
        <p:spPr bwMode="auto">
          <a:xfrm>
            <a:off x="2819400" y="2466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96" name="Rectangle 195"/>
          <p:cNvSpPr/>
          <p:nvPr/>
        </p:nvSpPr>
        <p:spPr bwMode="auto">
          <a:xfrm>
            <a:off x="2590800" y="2466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97" name="Rectangle 196"/>
          <p:cNvSpPr/>
          <p:nvPr/>
        </p:nvSpPr>
        <p:spPr bwMode="auto">
          <a:xfrm>
            <a:off x="2362200" y="2466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98" name="Rectangle 197"/>
          <p:cNvSpPr/>
          <p:nvPr/>
        </p:nvSpPr>
        <p:spPr bwMode="auto">
          <a:xfrm>
            <a:off x="2133600" y="2466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343" name="TextBox 198"/>
          <p:cNvSpPr txBox="1">
            <a:spLocks noChangeArrowheads="1"/>
          </p:cNvSpPr>
          <p:nvPr/>
        </p:nvSpPr>
        <p:spPr bwMode="auto">
          <a:xfrm>
            <a:off x="2362200" y="2466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344" name="TextBox 199"/>
          <p:cNvSpPr txBox="1">
            <a:spLocks noChangeArrowheads="1"/>
          </p:cNvSpPr>
          <p:nvPr/>
        </p:nvSpPr>
        <p:spPr bwMode="auto">
          <a:xfrm>
            <a:off x="2590800" y="2466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345" name="TextBox 200"/>
          <p:cNvSpPr txBox="1">
            <a:spLocks noChangeArrowheads="1"/>
          </p:cNvSpPr>
          <p:nvPr/>
        </p:nvSpPr>
        <p:spPr bwMode="auto">
          <a:xfrm>
            <a:off x="2819400" y="2466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346" name="TextBox 201"/>
          <p:cNvSpPr txBox="1">
            <a:spLocks noChangeArrowheads="1"/>
          </p:cNvSpPr>
          <p:nvPr/>
        </p:nvSpPr>
        <p:spPr bwMode="auto">
          <a:xfrm>
            <a:off x="2133600" y="2466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203" name="Rectangle 202"/>
          <p:cNvSpPr/>
          <p:nvPr/>
        </p:nvSpPr>
        <p:spPr bwMode="auto">
          <a:xfrm>
            <a:off x="2819400" y="2238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04" name="Rectangle 203"/>
          <p:cNvSpPr/>
          <p:nvPr/>
        </p:nvSpPr>
        <p:spPr bwMode="auto">
          <a:xfrm>
            <a:off x="2590800" y="2238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05" name="Rectangle 204"/>
          <p:cNvSpPr/>
          <p:nvPr/>
        </p:nvSpPr>
        <p:spPr bwMode="auto">
          <a:xfrm>
            <a:off x="2362200" y="2238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06" name="Rectangle 205"/>
          <p:cNvSpPr/>
          <p:nvPr/>
        </p:nvSpPr>
        <p:spPr bwMode="auto">
          <a:xfrm>
            <a:off x="2133600" y="2238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351" name="TextBox 206"/>
          <p:cNvSpPr txBox="1">
            <a:spLocks noChangeArrowheads="1"/>
          </p:cNvSpPr>
          <p:nvPr/>
        </p:nvSpPr>
        <p:spPr bwMode="auto">
          <a:xfrm>
            <a:off x="2362200" y="2238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352" name="TextBox 207"/>
          <p:cNvSpPr txBox="1">
            <a:spLocks noChangeArrowheads="1"/>
          </p:cNvSpPr>
          <p:nvPr/>
        </p:nvSpPr>
        <p:spPr bwMode="auto">
          <a:xfrm>
            <a:off x="2590800" y="2238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353" name="TextBox 208"/>
          <p:cNvSpPr txBox="1">
            <a:spLocks noChangeArrowheads="1"/>
          </p:cNvSpPr>
          <p:nvPr/>
        </p:nvSpPr>
        <p:spPr bwMode="auto">
          <a:xfrm>
            <a:off x="2819400" y="2238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354" name="TextBox 209"/>
          <p:cNvSpPr txBox="1">
            <a:spLocks noChangeArrowheads="1"/>
          </p:cNvSpPr>
          <p:nvPr/>
        </p:nvSpPr>
        <p:spPr bwMode="auto">
          <a:xfrm>
            <a:off x="2133600" y="2238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211" name="Rectangle 210"/>
          <p:cNvSpPr/>
          <p:nvPr/>
        </p:nvSpPr>
        <p:spPr bwMode="auto">
          <a:xfrm>
            <a:off x="2819400" y="2009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12" name="Rectangle 211"/>
          <p:cNvSpPr/>
          <p:nvPr/>
        </p:nvSpPr>
        <p:spPr bwMode="auto">
          <a:xfrm>
            <a:off x="2590800" y="2009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13" name="Rectangle 212"/>
          <p:cNvSpPr/>
          <p:nvPr/>
        </p:nvSpPr>
        <p:spPr bwMode="auto">
          <a:xfrm>
            <a:off x="2362200" y="2009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14" name="Rectangle 213"/>
          <p:cNvSpPr/>
          <p:nvPr/>
        </p:nvSpPr>
        <p:spPr bwMode="auto">
          <a:xfrm>
            <a:off x="2133600" y="2009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359" name="TextBox 214"/>
          <p:cNvSpPr txBox="1">
            <a:spLocks noChangeArrowheads="1"/>
          </p:cNvSpPr>
          <p:nvPr/>
        </p:nvSpPr>
        <p:spPr bwMode="auto">
          <a:xfrm>
            <a:off x="2362200" y="2009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360" name="TextBox 215"/>
          <p:cNvSpPr txBox="1">
            <a:spLocks noChangeArrowheads="1"/>
          </p:cNvSpPr>
          <p:nvPr/>
        </p:nvSpPr>
        <p:spPr bwMode="auto">
          <a:xfrm>
            <a:off x="2590800" y="2009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361" name="TextBox 216"/>
          <p:cNvSpPr txBox="1">
            <a:spLocks noChangeArrowheads="1"/>
          </p:cNvSpPr>
          <p:nvPr/>
        </p:nvSpPr>
        <p:spPr bwMode="auto">
          <a:xfrm>
            <a:off x="2819400" y="2009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362" name="TextBox 217"/>
          <p:cNvSpPr txBox="1">
            <a:spLocks noChangeArrowheads="1"/>
          </p:cNvSpPr>
          <p:nvPr/>
        </p:nvSpPr>
        <p:spPr bwMode="auto">
          <a:xfrm>
            <a:off x="2133600" y="2009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231" name="Rectangle 230"/>
          <p:cNvSpPr/>
          <p:nvPr/>
        </p:nvSpPr>
        <p:spPr bwMode="auto">
          <a:xfrm>
            <a:off x="2819400" y="1552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32" name="Rectangle 231"/>
          <p:cNvSpPr/>
          <p:nvPr/>
        </p:nvSpPr>
        <p:spPr bwMode="auto">
          <a:xfrm>
            <a:off x="2590800" y="1552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33" name="Rectangle 232"/>
          <p:cNvSpPr/>
          <p:nvPr/>
        </p:nvSpPr>
        <p:spPr bwMode="auto">
          <a:xfrm>
            <a:off x="2362200" y="1552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34" name="Rectangle 233"/>
          <p:cNvSpPr/>
          <p:nvPr/>
        </p:nvSpPr>
        <p:spPr bwMode="auto">
          <a:xfrm>
            <a:off x="2133600" y="1552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367" name="TextBox 234"/>
          <p:cNvSpPr txBox="1">
            <a:spLocks noChangeArrowheads="1"/>
          </p:cNvSpPr>
          <p:nvPr/>
        </p:nvSpPr>
        <p:spPr bwMode="auto">
          <a:xfrm>
            <a:off x="2362200" y="1552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368" name="TextBox 235"/>
          <p:cNvSpPr txBox="1">
            <a:spLocks noChangeArrowheads="1"/>
          </p:cNvSpPr>
          <p:nvPr/>
        </p:nvSpPr>
        <p:spPr bwMode="auto">
          <a:xfrm>
            <a:off x="2590800" y="1552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369" name="TextBox 236"/>
          <p:cNvSpPr txBox="1">
            <a:spLocks noChangeArrowheads="1"/>
          </p:cNvSpPr>
          <p:nvPr/>
        </p:nvSpPr>
        <p:spPr bwMode="auto">
          <a:xfrm>
            <a:off x="2819400" y="1552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370" name="TextBox 237"/>
          <p:cNvSpPr txBox="1">
            <a:spLocks noChangeArrowheads="1"/>
          </p:cNvSpPr>
          <p:nvPr/>
        </p:nvSpPr>
        <p:spPr bwMode="auto">
          <a:xfrm>
            <a:off x="2133600" y="1552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239" name="Rectangle 238"/>
          <p:cNvSpPr/>
          <p:nvPr/>
        </p:nvSpPr>
        <p:spPr bwMode="auto">
          <a:xfrm>
            <a:off x="2819400" y="1781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40" name="Rectangle 239"/>
          <p:cNvSpPr/>
          <p:nvPr/>
        </p:nvSpPr>
        <p:spPr bwMode="auto">
          <a:xfrm>
            <a:off x="2590800" y="1781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41" name="Rectangle 240"/>
          <p:cNvSpPr/>
          <p:nvPr/>
        </p:nvSpPr>
        <p:spPr bwMode="auto">
          <a:xfrm>
            <a:off x="2362200" y="1781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42" name="Rectangle 241"/>
          <p:cNvSpPr/>
          <p:nvPr/>
        </p:nvSpPr>
        <p:spPr bwMode="auto">
          <a:xfrm>
            <a:off x="2133600" y="1781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375" name="TextBox 242"/>
          <p:cNvSpPr txBox="1">
            <a:spLocks noChangeArrowheads="1"/>
          </p:cNvSpPr>
          <p:nvPr/>
        </p:nvSpPr>
        <p:spPr bwMode="auto">
          <a:xfrm>
            <a:off x="2362200" y="1781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376" name="TextBox 243"/>
          <p:cNvSpPr txBox="1">
            <a:spLocks noChangeArrowheads="1"/>
          </p:cNvSpPr>
          <p:nvPr/>
        </p:nvSpPr>
        <p:spPr bwMode="auto">
          <a:xfrm>
            <a:off x="2590800" y="1781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377" name="TextBox 244"/>
          <p:cNvSpPr txBox="1">
            <a:spLocks noChangeArrowheads="1"/>
          </p:cNvSpPr>
          <p:nvPr/>
        </p:nvSpPr>
        <p:spPr bwMode="auto">
          <a:xfrm>
            <a:off x="2819400" y="1781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378" name="TextBox 245"/>
          <p:cNvSpPr txBox="1">
            <a:spLocks noChangeArrowheads="1"/>
          </p:cNvSpPr>
          <p:nvPr/>
        </p:nvSpPr>
        <p:spPr bwMode="auto">
          <a:xfrm>
            <a:off x="2133600" y="1781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379" name="TextBox 246"/>
          <p:cNvSpPr txBox="1">
            <a:spLocks noChangeArrowheads="1"/>
          </p:cNvSpPr>
          <p:nvPr/>
        </p:nvSpPr>
        <p:spPr bwMode="auto">
          <a:xfrm>
            <a:off x="2819400" y="4752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380" name="TextBox 248"/>
          <p:cNvSpPr txBox="1">
            <a:spLocks noChangeArrowheads="1"/>
          </p:cNvSpPr>
          <p:nvPr/>
        </p:nvSpPr>
        <p:spPr bwMode="auto">
          <a:xfrm>
            <a:off x="2590800" y="4524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381" name="TextBox 249"/>
          <p:cNvSpPr txBox="1">
            <a:spLocks noChangeArrowheads="1"/>
          </p:cNvSpPr>
          <p:nvPr/>
        </p:nvSpPr>
        <p:spPr bwMode="auto">
          <a:xfrm>
            <a:off x="2819400" y="4295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382" name="TextBox 250"/>
          <p:cNvSpPr txBox="1">
            <a:spLocks noChangeArrowheads="1"/>
          </p:cNvSpPr>
          <p:nvPr/>
        </p:nvSpPr>
        <p:spPr bwMode="auto">
          <a:xfrm>
            <a:off x="2590800" y="4295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383" name="TextBox 251"/>
          <p:cNvSpPr txBox="1">
            <a:spLocks noChangeArrowheads="1"/>
          </p:cNvSpPr>
          <p:nvPr/>
        </p:nvSpPr>
        <p:spPr bwMode="auto">
          <a:xfrm>
            <a:off x="2362200" y="4067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253" name="Rectangle 252"/>
          <p:cNvSpPr/>
          <p:nvPr/>
        </p:nvSpPr>
        <p:spPr bwMode="auto">
          <a:xfrm>
            <a:off x="30480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54" name="Rectangle 253"/>
          <p:cNvSpPr/>
          <p:nvPr/>
        </p:nvSpPr>
        <p:spPr bwMode="auto">
          <a:xfrm>
            <a:off x="30480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55" name="Rectangle 254"/>
          <p:cNvSpPr/>
          <p:nvPr/>
        </p:nvSpPr>
        <p:spPr bwMode="auto">
          <a:xfrm>
            <a:off x="30480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56" name="Rectangle 255"/>
          <p:cNvSpPr/>
          <p:nvPr/>
        </p:nvSpPr>
        <p:spPr bwMode="auto">
          <a:xfrm>
            <a:off x="30480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388" name="TextBox 256"/>
          <p:cNvSpPr txBox="1">
            <a:spLocks noChangeArrowheads="1"/>
          </p:cNvSpPr>
          <p:nvPr/>
        </p:nvSpPr>
        <p:spPr bwMode="auto">
          <a:xfrm>
            <a:off x="30480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389" name="TextBox 257"/>
          <p:cNvSpPr txBox="1">
            <a:spLocks noChangeArrowheads="1"/>
          </p:cNvSpPr>
          <p:nvPr/>
        </p:nvSpPr>
        <p:spPr bwMode="auto">
          <a:xfrm>
            <a:off x="30480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390" name="TextBox 258"/>
          <p:cNvSpPr txBox="1">
            <a:spLocks noChangeArrowheads="1"/>
          </p:cNvSpPr>
          <p:nvPr/>
        </p:nvSpPr>
        <p:spPr bwMode="auto">
          <a:xfrm>
            <a:off x="30480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391" name="TextBox 259"/>
          <p:cNvSpPr txBox="1">
            <a:spLocks noChangeArrowheads="1"/>
          </p:cNvSpPr>
          <p:nvPr/>
        </p:nvSpPr>
        <p:spPr bwMode="auto">
          <a:xfrm>
            <a:off x="30480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61" name="Rectangle 260"/>
          <p:cNvSpPr/>
          <p:nvPr/>
        </p:nvSpPr>
        <p:spPr bwMode="auto">
          <a:xfrm>
            <a:off x="32766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62" name="Rectangle 261"/>
          <p:cNvSpPr/>
          <p:nvPr/>
        </p:nvSpPr>
        <p:spPr bwMode="auto">
          <a:xfrm>
            <a:off x="32766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63" name="Rectangle 262"/>
          <p:cNvSpPr/>
          <p:nvPr/>
        </p:nvSpPr>
        <p:spPr bwMode="auto">
          <a:xfrm>
            <a:off x="32766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64" name="Rectangle 263"/>
          <p:cNvSpPr/>
          <p:nvPr/>
        </p:nvSpPr>
        <p:spPr bwMode="auto">
          <a:xfrm>
            <a:off x="32766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396" name="TextBox 264"/>
          <p:cNvSpPr txBox="1">
            <a:spLocks noChangeArrowheads="1"/>
          </p:cNvSpPr>
          <p:nvPr/>
        </p:nvSpPr>
        <p:spPr bwMode="auto">
          <a:xfrm>
            <a:off x="32766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397" name="TextBox 265"/>
          <p:cNvSpPr txBox="1">
            <a:spLocks noChangeArrowheads="1"/>
          </p:cNvSpPr>
          <p:nvPr/>
        </p:nvSpPr>
        <p:spPr bwMode="auto">
          <a:xfrm>
            <a:off x="32766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398" name="TextBox 266"/>
          <p:cNvSpPr txBox="1">
            <a:spLocks noChangeArrowheads="1"/>
          </p:cNvSpPr>
          <p:nvPr/>
        </p:nvSpPr>
        <p:spPr bwMode="auto">
          <a:xfrm>
            <a:off x="32766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399" name="TextBox 267"/>
          <p:cNvSpPr txBox="1">
            <a:spLocks noChangeArrowheads="1"/>
          </p:cNvSpPr>
          <p:nvPr/>
        </p:nvSpPr>
        <p:spPr bwMode="auto">
          <a:xfrm>
            <a:off x="32766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69" name="Rectangle 268"/>
          <p:cNvSpPr/>
          <p:nvPr/>
        </p:nvSpPr>
        <p:spPr bwMode="auto">
          <a:xfrm>
            <a:off x="35052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70" name="Rectangle 269"/>
          <p:cNvSpPr/>
          <p:nvPr/>
        </p:nvSpPr>
        <p:spPr bwMode="auto">
          <a:xfrm>
            <a:off x="35052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71" name="Rectangle 270"/>
          <p:cNvSpPr/>
          <p:nvPr/>
        </p:nvSpPr>
        <p:spPr bwMode="auto">
          <a:xfrm>
            <a:off x="35052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72" name="Rectangle 271"/>
          <p:cNvSpPr/>
          <p:nvPr/>
        </p:nvSpPr>
        <p:spPr bwMode="auto">
          <a:xfrm>
            <a:off x="35052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404" name="TextBox 272"/>
          <p:cNvSpPr txBox="1">
            <a:spLocks noChangeArrowheads="1"/>
          </p:cNvSpPr>
          <p:nvPr/>
        </p:nvSpPr>
        <p:spPr bwMode="auto">
          <a:xfrm>
            <a:off x="35052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405" name="TextBox 273"/>
          <p:cNvSpPr txBox="1">
            <a:spLocks noChangeArrowheads="1"/>
          </p:cNvSpPr>
          <p:nvPr/>
        </p:nvSpPr>
        <p:spPr bwMode="auto">
          <a:xfrm>
            <a:off x="35052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406" name="TextBox 274"/>
          <p:cNvSpPr txBox="1">
            <a:spLocks noChangeArrowheads="1"/>
          </p:cNvSpPr>
          <p:nvPr/>
        </p:nvSpPr>
        <p:spPr bwMode="auto">
          <a:xfrm>
            <a:off x="35052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407" name="TextBox 275"/>
          <p:cNvSpPr txBox="1">
            <a:spLocks noChangeArrowheads="1"/>
          </p:cNvSpPr>
          <p:nvPr/>
        </p:nvSpPr>
        <p:spPr bwMode="auto">
          <a:xfrm>
            <a:off x="35052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7" name="Rectangle 276"/>
          <p:cNvSpPr/>
          <p:nvPr/>
        </p:nvSpPr>
        <p:spPr bwMode="auto">
          <a:xfrm>
            <a:off x="37338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78" name="Rectangle 277"/>
          <p:cNvSpPr/>
          <p:nvPr/>
        </p:nvSpPr>
        <p:spPr bwMode="auto">
          <a:xfrm>
            <a:off x="37338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79" name="Rectangle 278"/>
          <p:cNvSpPr/>
          <p:nvPr/>
        </p:nvSpPr>
        <p:spPr bwMode="auto">
          <a:xfrm>
            <a:off x="37338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80" name="Rectangle 279"/>
          <p:cNvSpPr/>
          <p:nvPr/>
        </p:nvSpPr>
        <p:spPr bwMode="auto">
          <a:xfrm>
            <a:off x="37338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412" name="TextBox 280"/>
          <p:cNvSpPr txBox="1">
            <a:spLocks noChangeArrowheads="1"/>
          </p:cNvSpPr>
          <p:nvPr/>
        </p:nvSpPr>
        <p:spPr bwMode="auto">
          <a:xfrm>
            <a:off x="37338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413" name="TextBox 281"/>
          <p:cNvSpPr txBox="1">
            <a:spLocks noChangeArrowheads="1"/>
          </p:cNvSpPr>
          <p:nvPr/>
        </p:nvSpPr>
        <p:spPr bwMode="auto">
          <a:xfrm>
            <a:off x="37338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414" name="TextBox 282"/>
          <p:cNvSpPr txBox="1">
            <a:spLocks noChangeArrowheads="1"/>
          </p:cNvSpPr>
          <p:nvPr/>
        </p:nvSpPr>
        <p:spPr bwMode="auto">
          <a:xfrm>
            <a:off x="37338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415" name="TextBox 283"/>
          <p:cNvSpPr txBox="1">
            <a:spLocks noChangeArrowheads="1"/>
          </p:cNvSpPr>
          <p:nvPr/>
        </p:nvSpPr>
        <p:spPr bwMode="auto">
          <a:xfrm>
            <a:off x="37338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5" name="Rectangle 284"/>
          <p:cNvSpPr/>
          <p:nvPr/>
        </p:nvSpPr>
        <p:spPr bwMode="auto">
          <a:xfrm>
            <a:off x="39624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86" name="Rectangle 285"/>
          <p:cNvSpPr/>
          <p:nvPr/>
        </p:nvSpPr>
        <p:spPr bwMode="auto">
          <a:xfrm>
            <a:off x="39624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87" name="Rectangle 286"/>
          <p:cNvSpPr/>
          <p:nvPr/>
        </p:nvSpPr>
        <p:spPr bwMode="auto">
          <a:xfrm>
            <a:off x="39624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88" name="Rectangle 287"/>
          <p:cNvSpPr/>
          <p:nvPr/>
        </p:nvSpPr>
        <p:spPr bwMode="auto">
          <a:xfrm>
            <a:off x="39624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420" name="TextBox 288"/>
          <p:cNvSpPr txBox="1">
            <a:spLocks noChangeArrowheads="1"/>
          </p:cNvSpPr>
          <p:nvPr/>
        </p:nvSpPr>
        <p:spPr bwMode="auto">
          <a:xfrm>
            <a:off x="39624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421" name="TextBox 289"/>
          <p:cNvSpPr txBox="1">
            <a:spLocks noChangeArrowheads="1"/>
          </p:cNvSpPr>
          <p:nvPr/>
        </p:nvSpPr>
        <p:spPr bwMode="auto">
          <a:xfrm>
            <a:off x="39624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422" name="TextBox 290"/>
          <p:cNvSpPr txBox="1">
            <a:spLocks noChangeArrowheads="1"/>
          </p:cNvSpPr>
          <p:nvPr/>
        </p:nvSpPr>
        <p:spPr bwMode="auto">
          <a:xfrm>
            <a:off x="39624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423" name="TextBox 291"/>
          <p:cNvSpPr txBox="1">
            <a:spLocks noChangeArrowheads="1"/>
          </p:cNvSpPr>
          <p:nvPr/>
        </p:nvSpPr>
        <p:spPr bwMode="auto">
          <a:xfrm>
            <a:off x="39624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93" name="Rectangle 292"/>
          <p:cNvSpPr/>
          <p:nvPr/>
        </p:nvSpPr>
        <p:spPr bwMode="auto">
          <a:xfrm>
            <a:off x="41910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94" name="Rectangle 293"/>
          <p:cNvSpPr/>
          <p:nvPr/>
        </p:nvSpPr>
        <p:spPr bwMode="auto">
          <a:xfrm>
            <a:off x="41910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95" name="Rectangle 294"/>
          <p:cNvSpPr/>
          <p:nvPr/>
        </p:nvSpPr>
        <p:spPr bwMode="auto">
          <a:xfrm>
            <a:off x="41910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96" name="Rectangle 295"/>
          <p:cNvSpPr/>
          <p:nvPr/>
        </p:nvSpPr>
        <p:spPr bwMode="auto">
          <a:xfrm>
            <a:off x="41910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428" name="TextBox 296"/>
          <p:cNvSpPr txBox="1">
            <a:spLocks noChangeArrowheads="1"/>
          </p:cNvSpPr>
          <p:nvPr/>
        </p:nvSpPr>
        <p:spPr bwMode="auto">
          <a:xfrm>
            <a:off x="41910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429" name="TextBox 297"/>
          <p:cNvSpPr txBox="1">
            <a:spLocks noChangeArrowheads="1"/>
          </p:cNvSpPr>
          <p:nvPr/>
        </p:nvSpPr>
        <p:spPr bwMode="auto">
          <a:xfrm>
            <a:off x="41910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430" name="TextBox 298"/>
          <p:cNvSpPr txBox="1">
            <a:spLocks noChangeArrowheads="1"/>
          </p:cNvSpPr>
          <p:nvPr/>
        </p:nvSpPr>
        <p:spPr bwMode="auto">
          <a:xfrm>
            <a:off x="41910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431" name="TextBox 299"/>
          <p:cNvSpPr txBox="1">
            <a:spLocks noChangeArrowheads="1"/>
          </p:cNvSpPr>
          <p:nvPr/>
        </p:nvSpPr>
        <p:spPr bwMode="auto">
          <a:xfrm>
            <a:off x="41910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301" name="Rectangle 300"/>
          <p:cNvSpPr/>
          <p:nvPr/>
        </p:nvSpPr>
        <p:spPr bwMode="auto">
          <a:xfrm>
            <a:off x="44196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02" name="Rectangle 301"/>
          <p:cNvSpPr/>
          <p:nvPr/>
        </p:nvSpPr>
        <p:spPr bwMode="auto">
          <a:xfrm>
            <a:off x="44196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03" name="Rectangle 302"/>
          <p:cNvSpPr/>
          <p:nvPr/>
        </p:nvSpPr>
        <p:spPr bwMode="auto">
          <a:xfrm>
            <a:off x="44196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04" name="Rectangle 303"/>
          <p:cNvSpPr/>
          <p:nvPr/>
        </p:nvSpPr>
        <p:spPr bwMode="auto">
          <a:xfrm>
            <a:off x="44196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436" name="TextBox 304"/>
          <p:cNvSpPr txBox="1">
            <a:spLocks noChangeArrowheads="1"/>
          </p:cNvSpPr>
          <p:nvPr/>
        </p:nvSpPr>
        <p:spPr bwMode="auto">
          <a:xfrm>
            <a:off x="44196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437" name="TextBox 305"/>
          <p:cNvSpPr txBox="1">
            <a:spLocks noChangeArrowheads="1"/>
          </p:cNvSpPr>
          <p:nvPr/>
        </p:nvSpPr>
        <p:spPr bwMode="auto">
          <a:xfrm>
            <a:off x="44196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438" name="TextBox 306"/>
          <p:cNvSpPr txBox="1">
            <a:spLocks noChangeArrowheads="1"/>
          </p:cNvSpPr>
          <p:nvPr/>
        </p:nvSpPr>
        <p:spPr bwMode="auto">
          <a:xfrm>
            <a:off x="44196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439" name="TextBox 307"/>
          <p:cNvSpPr txBox="1">
            <a:spLocks noChangeArrowheads="1"/>
          </p:cNvSpPr>
          <p:nvPr/>
        </p:nvSpPr>
        <p:spPr bwMode="auto">
          <a:xfrm>
            <a:off x="44196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309" name="Rectangle 308"/>
          <p:cNvSpPr/>
          <p:nvPr/>
        </p:nvSpPr>
        <p:spPr bwMode="auto">
          <a:xfrm>
            <a:off x="46482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10" name="Rectangle 309"/>
          <p:cNvSpPr/>
          <p:nvPr/>
        </p:nvSpPr>
        <p:spPr bwMode="auto">
          <a:xfrm>
            <a:off x="46482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11" name="Rectangle 310"/>
          <p:cNvSpPr/>
          <p:nvPr/>
        </p:nvSpPr>
        <p:spPr bwMode="auto">
          <a:xfrm>
            <a:off x="46482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12" name="Rectangle 311"/>
          <p:cNvSpPr/>
          <p:nvPr/>
        </p:nvSpPr>
        <p:spPr bwMode="auto">
          <a:xfrm>
            <a:off x="46482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444" name="TextBox 312"/>
          <p:cNvSpPr txBox="1">
            <a:spLocks noChangeArrowheads="1"/>
          </p:cNvSpPr>
          <p:nvPr/>
        </p:nvSpPr>
        <p:spPr bwMode="auto">
          <a:xfrm>
            <a:off x="46482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445" name="TextBox 313"/>
          <p:cNvSpPr txBox="1">
            <a:spLocks noChangeArrowheads="1"/>
          </p:cNvSpPr>
          <p:nvPr/>
        </p:nvSpPr>
        <p:spPr bwMode="auto">
          <a:xfrm>
            <a:off x="46482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446" name="TextBox 314"/>
          <p:cNvSpPr txBox="1">
            <a:spLocks noChangeArrowheads="1"/>
          </p:cNvSpPr>
          <p:nvPr/>
        </p:nvSpPr>
        <p:spPr bwMode="auto">
          <a:xfrm>
            <a:off x="46482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447" name="TextBox 315"/>
          <p:cNvSpPr txBox="1">
            <a:spLocks noChangeArrowheads="1"/>
          </p:cNvSpPr>
          <p:nvPr/>
        </p:nvSpPr>
        <p:spPr bwMode="auto">
          <a:xfrm>
            <a:off x="46482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317" name="Rectangle 316"/>
          <p:cNvSpPr/>
          <p:nvPr/>
        </p:nvSpPr>
        <p:spPr bwMode="auto">
          <a:xfrm>
            <a:off x="48768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18" name="Rectangle 317"/>
          <p:cNvSpPr/>
          <p:nvPr/>
        </p:nvSpPr>
        <p:spPr bwMode="auto">
          <a:xfrm>
            <a:off x="48768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19" name="Rectangle 318"/>
          <p:cNvSpPr/>
          <p:nvPr/>
        </p:nvSpPr>
        <p:spPr bwMode="auto">
          <a:xfrm>
            <a:off x="48768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20" name="Rectangle 319"/>
          <p:cNvSpPr/>
          <p:nvPr/>
        </p:nvSpPr>
        <p:spPr bwMode="auto">
          <a:xfrm>
            <a:off x="48768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452" name="TextBox 320"/>
          <p:cNvSpPr txBox="1">
            <a:spLocks noChangeArrowheads="1"/>
          </p:cNvSpPr>
          <p:nvPr/>
        </p:nvSpPr>
        <p:spPr bwMode="auto">
          <a:xfrm>
            <a:off x="48768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453" name="TextBox 321"/>
          <p:cNvSpPr txBox="1">
            <a:spLocks noChangeArrowheads="1"/>
          </p:cNvSpPr>
          <p:nvPr/>
        </p:nvSpPr>
        <p:spPr bwMode="auto">
          <a:xfrm>
            <a:off x="48768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454" name="TextBox 322"/>
          <p:cNvSpPr txBox="1">
            <a:spLocks noChangeArrowheads="1"/>
          </p:cNvSpPr>
          <p:nvPr/>
        </p:nvSpPr>
        <p:spPr bwMode="auto">
          <a:xfrm>
            <a:off x="48768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455" name="TextBox 323"/>
          <p:cNvSpPr txBox="1">
            <a:spLocks noChangeArrowheads="1"/>
          </p:cNvSpPr>
          <p:nvPr/>
        </p:nvSpPr>
        <p:spPr bwMode="auto">
          <a:xfrm>
            <a:off x="48768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325" name="Rectangle 324"/>
          <p:cNvSpPr/>
          <p:nvPr/>
        </p:nvSpPr>
        <p:spPr bwMode="auto">
          <a:xfrm>
            <a:off x="51054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26" name="Rectangle 325"/>
          <p:cNvSpPr/>
          <p:nvPr/>
        </p:nvSpPr>
        <p:spPr bwMode="auto">
          <a:xfrm>
            <a:off x="51054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27" name="Rectangle 326"/>
          <p:cNvSpPr/>
          <p:nvPr/>
        </p:nvSpPr>
        <p:spPr bwMode="auto">
          <a:xfrm>
            <a:off x="51054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28" name="Rectangle 327"/>
          <p:cNvSpPr/>
          <p:nvPr/>
        </p:nvSpPr>
        <p:spPr bwMode="auto">
          <a:xfrm>
            <a:off x="51054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460" name="TextBox 328"/>
          <p:cNvSpPr txBox="1">
            <a:spLocks noChangeArrowheads="1"/>
          </p:cNvSpPr>
          <p:nvPr/>
        </p:nvSpPr>
        <p:spPr bwMode="auto">
          <a:xfrm>
            <a:off x="51054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461" name="TextBox 329"/>
          <p:cNvSpPr txBox="1">
            <a:spLocks noChangeArrowheads="1"/>
          </p:cNvSpPr>
          <p:nvPr/>
        </p:nvSpPr>
        <p:spPr bwMode="auto">
          <a:xfrm>
            <a:off x="51054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462" name="TextBox 330"/>
          <p:cNvSpPr txBox="1">
            <a:spLocks noChangeArrowheads="1"/>
          </p:cNvSpPr>
          <p:nvPr/>
        </p:nvSpPr>
        <p:spPr bwMode="auto">
          <a:xfrm>
            <a:off x="51054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463" name="TextBox 331"/>
          <p:cNvSpPr txBox="1">
            <a:spLocks noChangeArrowheads="1"/>
          </p:cNvSpPr>
          <p:nvPr/>
        </p:nvSpPr>
        <p:spPr bwMode="auto">
          <a:xfrm>
            <a:off x="51054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333" name="Rectangle 332"/>
          <p:cNvSpPr/>
          <p:nvPr/>
        </p:nvSpPr>
        <p:spPr bwMode="auto">
          <a:xfrm>
            <a:off x="53340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34" name="Rectangle 333"/>
          <p:cNvSpPr/>
          <p:nvPr/>
        </p:nvSpPr>
        <p:spPr bwMode="auto">
          <a:xfrm>
            <a:off x="53340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35" name="Rectangle 334"/>
          <p:cNvSpPr/>
          <p:nvPr/>
        </p:nvSpPr>
        <p:spPr bwMode="auto">
          <a:xfrm>
            <a:off x="53340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36" name="Rectangle 335"/>
          <p:cNvSpPr/>
          <p:nvPr/>
        </p:nvSpPr>
        <p:spPr bwMode="auto">
          <a:xfrm>
            <a:off x="53340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468" name="TextBox 336"/>
          <p:cNvSpPr txBox="1">
            <a:spLocks noChangeArrowheads="1"/>
          </p:cNvSpPr>
          <p:nvPr/>
        </p:nvSpPr>
        <p:spPr bwMode="auto">
          <a:xfrm>
            <a:off x="53340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469" name="TextBox 337"/>
          <p:cNvSpPr txBox="1">
            <a:spLocks noChangeArrowheads="1"/>
          </p:cNvSpPr>
          <p:nvPr/>
        </p:nvSpPr>
        <p:spPr bwMode="auto">
          <a:xfrm>
            <a:off x="53340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470" name="TextBox 338"/>
          <p:cNvSpPr txBox="1">
            <a:spLocks noChangeArrowheads="1"/>
          </p:cNvSpPr>
          <p:nvPr/>
        </p:nvSpPr>
        <p:spPr bwMode="auto">
          <a:xfrm>
            <a:off x="53340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471" name="TextBox 339"/>
          <p:cNvSpPr txBox="1">
            <a:spLocks noChangeArrowheads="1"/>
          </p:cNvSpPr>
          <p:nvPr/>
        </p:nvSpPr>
        <p:spPr bwMode="auto">
          <a:xfrm>
            <a:off x="53340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341" name="Rectangle 340"/>
          <p:cNvSpPr/>
          <p:nvPr/>
        </p:nvSpPr>
        <p:spPr bwMode="auto">
          <a:xfrm>
            <a:off x="55626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42" name="Rectangle 341"/>
          <p:cNvSpPr/>
          <p:nvPr/>
        </p:nvSpPr>
        <p:spPr bwMode="auto">
          <a:xfrm>
            <a:off x="55626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43" name="Rectangle 342"/>
          <p:cNvSpPr/>
          <p:nvPr/>
        </p:nvSpPr>
        <p:spPr bwMode="auto">
          <a:xfrm>
            <a:off x="55626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44" name="Rectangle 343"/>
          <p:cNvSpPr/>
          <p:nvPr/>
        </p:nvSpPr>
        <p:spPr bwMode="auto">
          <a:xfrm>
            <a:off x="55626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476" name="TextBox 344"/>
          <p:cNvSpPr txBox="1">
            <a:spLocks noChangeArrowheads="1"/>
          </p:cNvSpPr>
          <p:nvPr/>
        </p:nvSpPr>
        <p:spPr bwMode="auto">
          <a:xfrm>
            <a:off x="55626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477" name="TextBox 345"/>
          <p:cNvSpPr txBox="1">
            <a:spLocks noChangeArrowheads="1"/>
          </p:cNvSpPr>
          <p:nvPr/>
        </p:nvSpPr>
        <p:spPr bwMode="auto">
          <a:xfrm>
            <a:off x="55626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478" name="TextBox 346"/>
          <p:cNvSpPr txBox="1">
            <a:spLocks noChangeArrowheads="1"/>
          </p:cNvSpPr>
          <p:nvPr/>
        </p:nvSpPr>
        <p:spPr bwMode="auto">
          <a:xfrm>
            <a:off x="55626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479" name="TextBox 347"/>
          <p:cNvSpPr txBox="1">
            <a:spLocks noChangeArrowheads="1"/>
          </p:cNvSpPr>
          <p:nvPr/>
        </p:nvSpPr>
        <p:spPr bwMode="auto">
          <a:xfrm>
            <a:off x="55626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349" name="Rectangle 348"/>
          <p:cNvSpPr/>
          <p:nvPr/>
        </p:nvSpPr>
        <p:spPr bwMode="auto">
          <a:xfrm>
            <a:off x="57912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50" name="Rectangle 349"/>
          <p:cNvSpPr/>
          <p:nvPr/>
        </p:nvSpPr>
        <p:spPr bwMode="auto">
          <a:xfrm>
            <a:off x="57912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51" name="Rectangle 350"/>
          <p:cNvSpPr/>
          <p:nvPr/>
        </p:nvSpPr>
        <p:spPr bwMode="auto">
          <a:xfrm>
            <a:off x="57912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52" name="Rectangle 351"/>
          <p:cNvSpPr/>
          <p:nvPr/>
        </p:nvSpPr>
        <p:spPr bwMode="auto">
          <a:xfrm>
            <a:off x="57912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484" name="TextBox 352"/>
          <p:cNvSpPr txBox="1">
            <a:spLocks noChangeArrowheads="1"/>
          </p:cNvSpPr>
          <p:nvPr/>
        </p:nvSpPr>
        <p:spPr bwMode="auto">
          <a:xfrm>
            <a:off x="57912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485" name="TextBox 353"/>
          <p:cNvSpPr txBox="1">
            <a:spLocks noChangeArrowheads="1"/>
          </p:cNvSpPr>
          <p:nvPr/>
        </p:nvSpPr>
        <p:spPr bwMode="auto">
          <a:xfrm>
            <a:off x="57912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486" name="TextBox 354"/>
          <p:cNvSpPr txBox="1">
            <a:spLocks noChangeArrowheads="1"/>
          </p:cNvSpPr>
          <p:nvPr/>
        </p:nvSpPr>
        <p:spPr bwMode="auto">
          <a:xfrm>
            <a:off x="57912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487" name="TextBox 355"/>
          <p:cNvSpPr txBox="1">
            <a:spLocks noChangeArrowheads="1"/>
          </p:cNvSpPr>
          <p:nvPr/>
        </p:nvSpPr>
        <p:spPr bwMode="auto">
          <a:xfrm>
            <a:off x="57912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357" name="Rectangle 356"/>
          <p:cNvSpPr/>
          <p:nvPr/>
        </p:nvSpPr>
        <p:spPr bwMode="auto">
          <a:xfrm>
            <a:off x="60198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58" name="Rectangle 357"/>
          <p:cNvSpPr/>
          <p:nvPr/>
        </p:nvSpPr>
        <p:spPr bwMode="auto">
          <a:xfrm>
            <a:off x="60198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59" name="Rectangle 358"/>
          <p:cNvSpPr/>
          <p:nvPr/>
        </p:nvSpPr>
        <p:spPr bwMode="auto">
          <a:xfrm>
            <a:off x="60198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60" name="Rectangle 359"/>
          <p:cNvSpPr/>
          <p:nvPr/>
        </p:nvSpPr>
        <p:spPr bwMode="auto">
          <a:xfrm>
            <a:off x="60198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492" name="TextBox 360"/>
          <p:cNvSpPr txBox="1">
            <a:spLocks noChangeArrowheads="1"/>
          </p:cNvSpPr>
          <p:nvPr/>
        </p:nvSpPr>
        <p:spPr bwMode="auto">
          <a:xfrm>
            <a:off x="60198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493" name="TextBox 361"/>
          <p:cNvSpPr txBox="1">
            <a:spLocks noChangeArrowheads="1"/>
          </p:cNvSpPr>
          <p:nvPr/>
        </p:nvSpPr>
        <p:spPr bwMode="auto">
          <a:xfrm>
            <a:off x="60198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494" name="TextBox 362"/>
          <p:cNvSpPr txBox="1">
            <a:spLocks noChangeArrowheads="1"/>
          </p:cNvSpPr>
          <p:nvPr/>
        </p:nvSpPr>
        <p:spPr bwMode="auto">
          <a:xfrm>
            <a:off x="60198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495" name="TextBox 363"/>
          <p:cNvSpPr txBox="1">
            <a:spLocks noChangeArrowheads="1"/>
          </p:cNvSpPr>
          <p:nvPr/>
        </p:nvSpPr>
        <p:spPr bwMode="auto">
          <a:xfrm>
            <a:off x="60198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365" name="Rectangle 364"/>
          <p:cNvSpPr/>
          <p:nvPr/>
        </p:nvSpPr>
        <p:spPr bwMode="auto">
          <a:xfrm>
            <a:off x="62484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66" name="Rectangle 365"/>
          <p:cNvSpPr/>
          <p:nvPr/>
        </p:nvSpPr>
        <p:spPr bwMode="auto">
          <a:xfrm>
            <a:off x="62484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67" name="Rectangle 366"/>
          <p:cNvSpPr/>
          <p:nvPr/>
        </p:nvSpPr>
        <p:spPr bwMode="auto">
          <a:xfrm>
            <a:off x="62484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68" name="Rectangle 367"/>
          <p:cNvSpPr/>
          <p:nvPr/>
        </p:nvSpPr>
        <p:spPr bwMode="auto">
          <a:xfrm>
            <a:off x="62484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500" name="TextBox 368"/>
          <p:cNvSpPr txBox="1">
            <a:spLocks noChangeArrowheads="1"/>
          </p:cNvSpPr>
          <p:nvPr/>
        </p:nvSpPr>
        <p:spPr bwMode="auto">
          <a:xfrm>
            <a:off x="62484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501" name="TextBox 369"/>
          <p:cNvSpPr txBox="1">
            <a:spLocks noChangeArrowheads="1"/>
          </p:cNvSpPr>
          <p:nvPr/>
        </p:nvSpPr>
        <p:spPr bwMode="auto">
          <a:xfrm>
            <a:off x="62484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502" name="TextBox 370"/>
          <p:cNvSpPr txBox="1">
            <a:spLocks noChangeArrowheads="1"/>
          </p:cNvSpPr>
          <p:nvPr/>
        </p:nvSpPr>
        <p:spPr bwMode="auto">
          <a:xfrm>
            <a:off x="62484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503" name="TextBox 371"/>
          <p:cNvSpPr txBox="1">
            <a:spLocks noChangeArrowheads="1"/>
          </p:cNvSpPr>
          <p:nvPr/>
        </p:nvSpPr>
        <p:spPr bwMode="auto">
          <a:xfrm>
            <a:off x="62484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373" name="Rectangle 372"/>
          <p:cNvSpPr/>
          <p:nvPr/>
        </p:nvSpPr>
        <p:spPr bwMode="auto">
          <a:xfrm>
            <a:off x="64770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74" name="Rectangle 373"/>
          <p:cNvSpPr/>
          <p:nvPr/>
        </p:nvSpPr>
        <p:spPr bwMode="auto">
          <a:xfrm>
            <a:off x="64770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75" name="Rectangle 374"/>
          <p:cNvSpPr/>
          <p:nvPr/>
        </p:nvSpPr>
        <p:spPr bwMode="auto">
          <a:xfrm>
            <a:off x="64770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76" name="Rectangle 375"/>
          <p:cNvSpPr/>
          <p:nvPr/>
        </p:nvSpPr>
        <p:spPr bwMode="auto">
          <a:xfrm>
            <a:off x="64770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508" name="TextBox 376"/>
          <p:cNvSpPr txBox="1">
            <a:spLocks noChangeArrowheads="1"/>
          </p:cNvSpPr>
          <p:nvPr/>
        </p:nvSpPr>
        <p:spPr bwMode="auto">
          <a:xfrm>
            <a:off x="64770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509" name="TextBox 377"/>
          <p:cNvSpPr txBox="1">
            <a:spLocks noChangeArrowheads="1"/>
          </p:cNvSpPr>
          <p:nvPr/>
        </p:nvSpPr>
        <p:spPr bwMode="auto">
          <a:xfrm>
            <a:off x="64770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510" name="TextBox 378"/>
          <p:cNvSpPr txBox="1">
            <a:spLocks noChangeArrowheads="1"/>
          </p:cNvSpPr>
          <p:nvPr/>
        </p:nvSpPr>
        <p:spPr bwMode="auto">
          <a:xfrm>
            <a:off x="64770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511" name="TextBox 379"/>
          <p:cNvSpPr txBox="1">
            <a:spLocks noChangeArrowheads="1"/>
          </p:cNvSpPr>
          <p:nvPr/>
        </p:nvSpPr>
        <p:spPr bwMode="auto">
          <a:xfrm>
            <a:off x="64770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512" name="Text Box 4"/>
          <p:cNvSpPr txBox="1">
            <a:spLocks noChangeArrowheads="1"/>
          </p:cNvSpPr>
          <p:nvPr/>
        </p:nvSpPr>
        <p:spPr bwMode="auto">
          <a:xfrm>
            <a:off x="304800" y="2743200"/>
            <a:ext cx="1550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/>
              <a:t>n – log n</a:t>
            </a:r>
          </a:p>
        </p:txBody>
      </p:sp>
      <p:sp>
        <p:nvSpPr>
          <p:cNvPr id="53513" name="Line 6"/>
          <p:cNvSpPr>
            <a:spLocks noChangeShapeType="1"/>
          </p:cNvSpPr>
          <p:nvPr/>
        </p:nvSpPr>
        <p:spPr bwMode="auto">
          <a:xfrm>
            <a:off x="1981200" y="2362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514" name="Text Box 4"/>
          <p:cNvSpPr txBox="1">
            <a:spLocks noChangeArrowheads="1"/>
          </p:cNvSpPr>
          <p:nvPr/>
        </p:nvSpPr>
        <p:spPr bwMode="auto">
          <a:xfrm>
            <a:off x="863600" y="5410200"/>
            <a:ext cx="96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/>
              <a:t>log n</a:t>
            </a:r>
          </a:p>
        </p:txBody>
      </p:sp>
      <p:sp>
        <p:nvSpPr>
          <p:cNvPr id="53515" name="Rectangle 54"/>
          <p:cNvSpPr>
            <a:spLocks noChangeArrowheads="1"/>
          </p:cNvSpPr>
          <p:nvPr/>
        </p:nvSpPr>
        <p:spPr bwMode="auto">
          <a:xfrm>
            <a:off x="4086225" y="3886200"/>
            <a:ext cx="333375" cy="304800"/>
          </a:xfrm>
          <a:prstGeom prst="rect">
            <a:avLst/>
          </a:prstGeom>
          <a:solidFill>
            <a:srgbClr val="000000"/>
          </a:solidFill>
          <a:ln w="1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53516" name="Straight Arrow Connector 387"/>
          <p:cNvCxnSpPr>
            <a:cxnSpLocks noChangeShapeType="1"/>
          </p:cNvCxnSpPr>
          <p:nvPr/>
        </p:nvCxnSpPr>
        <p:spPr bwMode="auto">
          <a:xfrm rot="5400000">
            <a:off x="1600201" y="5638800"/>
            <a:ext cx="7620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53517" name="Rectangle 59"/>
          <p:cNvSpPr>
            <a:spLocks noChangeArrowheads="1"/>
          </p:cNvSpPr>
          <p:nvPr/>
        </p:nvSpPr>
        <p:spPr bwMode="auto">
          <a:xfrm>
            <a:off x="4191000" y="3886200"/>
            <a:ext cx="20796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x</a:t>
            </a:r>
            <a:endParaRPr lang="en-US"/>
          </a:p>
        </p:txBody>
      </p:sp>
      <p:sp>
        <p:nvSpPr>
          <p:cNvPr id="53518" name="Rectangle 54"/>
          <p:cNvSpPr>
            <a:spLocks noChangeArrowheads="1"/>
          </p:cNvSpPr>
          <p:nvPr/>
        </p:nvSpPr>
        <p:spPr bwMode="auto">
          <a:xfrm>
            <a:off x="2409825" y="5486400"/>
            <a:ext cx="333375" cy="304800"/>
          </a:xfrm>
          <a:prstGeom prst="rect">
            <a:avLst/>
          </a:prstGeom>
          <a:solidFill>
            <a:srgbClr val="000000"/>
          </a:solidFill>
          <a:ln w="1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519" name="Rectangle 59"/>
          <p:cNvSpPr>
            <a:spLocks noChangeArrowheads="1"/>
          </p:cNvSpPr>
          <p:nvPr/>
        </p:nvSpPr>
        <p:spPr bwMode="auto">
          <a:xfrm>
            <a:off x="2514600" y="5486400"/>
            <a:ext cx="128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y</a:t>
            </a:r>
            <a:endParaRPr lang="en-US"/>
          </a:p>
        </p:txBody>
      </p:sp>
      <p:cxnSp>
        <p:nvCxnSpPr>
          <p:cNvPr id="53520" name="Straight Arrow Connector 392"/>
          <p:cNvCxnSpPr>
            <a:cxnSpLocks noChangeShapeType="1"/>
          </p:cNvCxnSpPr>
          <p:nvPr/>
        </p:nvCxnSpPr>
        <p:spPr bwMode="auto">
          <a:xfrm rot="5400000">
            <a:off x="2819400" y="5334000"/>
            <a:ext cx="152400" cy="1524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3521" name="TextBox 382"/>
          <p:cNvSpPr txBox="1">
            <a:spLocks noChangeArrowheads="1"/>
          </p:cNvSpPr>
          <p:nvPr/>
        </p:nvSpPr>
        <p:spPr bwMode="auto">
          <a:xfrm>
            <a:off x="6781800" y="1600200"/>
            <a:ext cx="2157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Tile Complexity:</a:t>
            </a:r>
          </a:p>
          <a:p>
            <a:r>
              <a:rPr lang="en-US"/>
              <a:t>	</a:t>
            </a:r>
            <a:r>
              <a:rPr lang="en-US">
                <a:solidFill>
                  <a:srgbClr val="FF0000"/>
                </a:solidFill>
              </a:rPr>
              <a:t>O(log n)</a:t>
            </a:r>
          </a:p>
        </p:txBody>
      </p:sp>
      <p:sp>
        <p:nvSpPr>
          <p:cNvPr id="53522" name="TextBox 389"/>
          <p:cNvSpPr txBox="1">
            <a:spLocks noChangeArrowheads="1"/>
          </p:cNvSpPr>
          <p:nvPr/>
        </p:nvSpPr>
        <p:spPr bwMode="auto">
          <a:xfrm>
            <a:off x="6705600" y="2209800"/>
            <a:ext cx="23923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/>
              <a:t>(Rothemund, Winfree 2000)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tangle 383"/>
          <p:cNvSpPr/>
          <p:nvPr/>
        </p:nvSpPr>
        <p:spPr bwMode="auto">
          <a:xfrm>
            <a:off x="2133600" y="1524000"/>
            <a:ext cx="4572000" cy="457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How efficiently can you build an n x n square?</a:t>
            </a:r>
          </a:p>
        </p:txBody>
      </p:sp>
      <p:sp>
        <p:nvSpPr>
          <p:cNvPr id="120" name="Rectangle 119"/>
          <p:cNvSpPr/>
          <p:nvPr/>
        </p:nvSpPr>
        <p:spPr bwMode="auto">
          <a:xfrm>
            <a:off x="2133600" y="4752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1" name="Rectangle 120"/>
          <p:cNvSpPr/>
          <p:nvPr/>
        </p:nvSpPr>
        <p:spPr bwMode="auto">
          <a:xfrm>
            <a:off x="2133600" y="4524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2" name="Rectangle 121"/>
          <p:cNvSpPr/>
          <p:nvPr/>
        </p:nvSpPr>
        <p:spPr bwMode="auto">
          <a:xfrm>
            <a:off x="2133600" y="4295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3" name="Rectangle 122"/>
          <p:cNvSpPr/>
          <p:nvPr/>
        </p:nvSpPr>
        <p:spPr bwMode="auto">
          <a:xfrm>
            <a:off x="2133600" y="4067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cxnSp>
        <p:nvCxnSpPr>
          <p:cNvPr id="55306" name="Straight Arrow Connector 176"/>
          <p:cNvCxnSpPr>
            <a:cxnSpLocks noChangeShapeType="1"/>
          </p:cNvCxnSpPr>
          <p:nvPr/>
        </p:nvCxnSpPr>
        <p:spPr bwMode="auto">
          <a:xfrm rot="5400000" flipH="1" flipV="1">
            <a:off x="3429000" y="4343400"/>
            <a:ext cx="533400" cy="5334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7" name="Rectangle 46"/>
          <p:cNvSpPr/>
          <p:nvPr/>
        </p:nvSpPr>
        <p:spPr bwMode="auto">
          <a:xfrm>
            <a:off x="30480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200" dirty="0"/>
          </a:p>
        </p:txBody>
      </p:sp>
      <p:sp>
        <p:nvSpPr>
          <p:cNvPr id="48" name="Rectangle 47"/>
          <p:cNvSpPr/>
          <p:nvPr/>
        </p:nvSpPr>
        <p:spPr bwMode="auto">
          <a:xfrm>
            <a:off x="28194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9" name="Rectangle 48"/>
          <p:cNvSpPr/>
          <p:nvPr/>
        </p:nvSpPr>
        <p:spPr bwMode="auto">
          <a:xfrm>
            <a:off x="25908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0" name="Rectangle 49"/>
          <p:cNvSpPr/>
          <p:nvPr/>
        </p:nvSpPr>
        <p:spPr bwMode="auto">
          <a:xfrm>
            <a:off x="23622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1" name="Rectangle 50"/>
          <p:cNvSpPr/>
          <p:nvPr/>
        </p:nvSpPr>
        <p:spPr bwMode="auto">
          <a:xfrm>
            <a:off x="21336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" name="Rectangle 51"/>
          <p:cNvSpPr/>
          <p:nvPr/>
        </p:nvSpPr>
        <p:spPr bwMode="auto">
          <a:xfrm>
            <a:off x="2362200" y="4752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" name="Rectangle 52"/>
          <p:cNvSpPr/>
          <p:nvPr/>
        </p:nvSpPr>
        <p:spPr bwMode="auto">
          <a:xfrm>
            <a:off x="2362200" y="4524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4" name="Rectangle 53"/>
          <p:cNvSpPr/>
          <p:nvPr/>
        </p:nvSpPr>
        <p:spPr bwMode="auto">
          <a:xfrm>
            <a:off x="2362200" y="4295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5" name="Rectangle 54"/>
          <p:cNvSpPr/>
          <p:nvPr/>
        </p:nvSpPr>
        <p:spPr bwMode="auto">
          <a:xfrm>
            <a:off x="2362200" y="4067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8" name="Rectangle 57"/>
          <p:cNvSpPr/>
          <p:nvPr/>
        </p:nvSpPr>
        <p:spPr bwMode="auto">
          <a:xfrm>
            <a:off x="2590800" y="4752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9" name="Rectangle 58"/>
          <p:cNvSpPr/>
          <p:nvPr/>
        </p:nvSpPr>
        <p:spPr bwMode="auto">
          <a:xfrm>
            <a:off x="2590800" y="4524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60" name="Rectangle 59"/>
          <p:cNvSpPr/>
          <p:nvPr/>
        </p:nvSpPr>
        <p:spPr bwMode="auto">
          <a:xfrm>
            <a:off x="2590800" y="4295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61" name="Rectangle 60"/>
          <p:cNvSpPr/>
          <p:nvPr/>
        </p:nvSpPr>
        <p:spPr bwMode="auto">
          <a:xfrm>
            <a:off x="2590800" y="4067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64" name="Rectangle 63"/>
          <p:cNvSpPr/>
          <p:nvPr/>
        </p:nvSpPr>
        <p:spPr bwMode="auto">
          <a:xfrm>
            <a:off x="2819400" y="4752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65" name="Rectangle 64"/>
          <p:cNvSpPr/>
          <p:nvPr/>
        </p:nvSpPr>
        <p:spPr bwMode="auto">
          <a:xfrm>
            <a:off x="2819400" y="4524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66" name="Rectangle 65"/>
          <p:cNvSpPr/>
          <p:nvPr/>
        </p:nvSpPr>
        <p:spPr bwMode="auto">
          <a:xfrm>
            <a:off x="2819400" y="4295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67" name="Rectangle 66"/>
          <p:cNvSpPr/>
          <p:nvPr/>
        </p:nvSpPr>
        <p:spPr bwMode="auto">
          <a:xfrm>
            <a:off x="2819400" y="4067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5324" name="TextBox 93"/>
          <p:cNvSpPr txBox="1">
            <a:spLocks noChangeArrowheads="1"/>
          </p:cNvSpPr>
          <p:nvPr/>
        </p:nvSpPr>
        <p:spPr bwMode="auto">
          <a:xfrm>
            <a:off x="2362200" y="4981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5325" name="TextBox 94"/>
          <p:cNvSpPr txBox="1">
            <a:spLocks noChangeArrowheads="1"/>
          </p:cNvSpPr>
          <p:nvPr/>
        </p:nvSpPr>
        <p:spPr bwMode="auto">
          <a:xfrm>
            <a:off x="2590800" y="4981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5326" name="TextBox 95"/>
          <p:cNvSpPr txBox="1">
            <a:spLocks noChangeArrowheads="1"/>
          </p:cNvSpPr>
          <p:nvPr/>
        </p:nvSpPr>
        <p:spPr bwMode="auto">
          <a:xfrm>
            <a:off x="2819400" y="4981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5327" name="TextBox 96"/>
          <p:cNvSpPr txBox="1">
            <a:spLocks noChangeArrowheads="1"/>
          </p:cNvSpPr>
          <p:nvPr/>
        </p:nvSpPr>
        <p:spPr bwMode="auto">
          <a:xfrm>
            <a:off x="2133600" y="4981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5328" name="TextBox 97"/>
          <p:cNvSpPr txBox="1">
            <a:spLocks noChangeArrowheads="1"/>
          </p:cNvSpPr>
          <p:nvPr/>
        </p:nvSpPr>
        <p:spPr bwMode="auto">
          <a:xfrm>
            <a:off x="2590800" y="4752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5329" name="TextBox 98"/>
          <p:cNvSpPr txBox="1">
            <a:spLocks noChangeArrowheads="1"/>
          </p:cNvSpPr>
          <p:nvPr/>
        </p:nvSpPr>
        <p:spPr bwMode="auto">
          <a:xfrm>
            <a:off x="2362200" y="4752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5330" name="TextBox 99"/>
          <p:cNvSpPr txBox="1">
            <a:spLocks noChangeArrowheads="1"/>
          </p:cNvSpPr>
          <p:nvPr/>
        </p:nvSpPr>
        <p:spPr bwMode="auto">
          <a:xfrm>
            <a:off x="2133600" y="4752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5331" name="TextBox 100"/>
          <p:cNvSpPr txBox="1">
            <a:spLocks noChangeArrowheads="1"/>
          </p:cNvSpPr>
          <p:nvPr/>
        </p:nvSpPr>
        <p:spPr bwMode="auto">
          <a:xfrm>
            <a:off x="2819400" y="4524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5332" name="TextBox 101"/>
          <p:cNvSpPr txBox="1">
            <a:spLocks noChangeArrowheads="1"/>
          </p:cNvSpPr>
          <p:nvPr/>
        </p:nvSpPr>
        <p:spPr bwMode="auto">
          <a:xfrm>
            <a:off x="2362200" y="4524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5333" name="TextBox 102"/>
          <p:cNvSpPr txBox="1">
            <a:spLocks noChangeArrowheads="1"/>
          </p:cNvSpPr>
          <p:nvPr/>
        </p:nvSpPr>
        <p:spPr bwMode="auto">
          <a:xfrm>
            <a:off x="2133600" y="4524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5334" name="TextBox 103"/>
          <p:cNvSpPr txBox="1">
            <a:spLocks noChangeArrowheads="1"/>
          </p:cNvSpPr>
          <p:nvPr/>
        </p:nvSpPr>
        <p:spPr bwMode="auto">
          <a:xfrm>
            <a:off x="2362200" y="4295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5335" name="TextBox 104"/>
          <p:cNvSpPr txBox="1">
            <a:spLocks noChangeArrowheads="1"/>
          </p:cNvSpPr>
          <p:nvPr/>
        </p:nvSpPr>
        <p:spPr bwMode="auto">
          <a:xfrm>
            <a:off x="2133600" y="4295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5336" name="TextBox 105"/>
          <p:cNvSpPr txBox="1">
            <a:spLocks noChangeArrowheads="1"/>
          </p:cNvSpPr>
          <p:nvPr/>
        </p:nvSpPr>
        <p:spPr bwMode="auto">
          <a:xfrm>
            <a:off x="2590800" y="4067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5337" name="TextBox 107"/>
          <p:cNvSpPr txBox="1">
            <a:spLocks noChangeArrowheads="1"/>
          </p:cNvSpPr>
          <p:nvPr/>
        </p:nvSpPr>
        <p:spPr bwMode="auto">
          <a:xfrm>
            <a:off x="2819400" y="4067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5338" name="TextBox 140"/>
          <p:cNvSpPr txBox="1">
            <a:spLocks noChangeArrowheads="1"/>
          </p:cNvSpPr>
          <p:nvPr/>
        </p:nvSpPr>
        <p:spPr bwMode="auto">
          <a:xfrm>
            <a:off x="2133600" y="4067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145" name="Rectangle 144"/>
          <p:cNvSpPr/>
          <p:nvPr/>
        </p:nvSpPr>
        <p:spPr bwMode="auto">
          <a:xfrm>
            <a:off x="2819400" y="3838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6" name="Rectangle 145"/>
          <p:cNvSpPr/>
          <p:nvPr/>
        </p:nvSpPr>
        <p:spPr bwMode="auto">
          <a:xfrm>
            <a:off x="2590800" y="3838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7" name="Rectangle 146"/>
          <p:cNvSpPr/>
          <p:nvPr/>
        </p:nvSpPr>
        <p:spPr bwMode="auto">
          <a:xfrm>
            <a:off x="2362200" y="3838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8" name="Rectangle 147"/>
          <p:cNvSpPr/>
          <p:nvPr/>
        </p:nvSpPr>
        <p:spPr bwMode="auto">
          <a:xfrm>
            <a:off x="2133600" y="3838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5343" name="TextBox 148"/>
          <p:cNvSpPr txBox="1">
            <a:spLocks noChangeArrowheads="1"/>
          </p:cNvSpPr>
          <p:nvPr/>
        </p:nvSpPr>
        <p:spPr bwMode="auto">
          <a:xfrm>
            <a:off x="2362200" y="3838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5344" name="TextBox 149"/>
          <p:cNvSpPr txBox="1">
            <a:spLocks noChangeArrowheads="1"/>
          </p:cNvSpPr>
          <p:nvPr/>
        </p:nvSpPr>
        <p:spPr bwMode="auto">
          <a:xfrm>
            <a:off x="2590800" y="3838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5345" name="TextBox 150"/>
          <p:cNvSpPr txBox="1">
            <a:spLocks noChangeArrowheads="1"/>
          </p:cNvSpPr>
          <p:nvPr/>
        </p:nvSpPr>
        <p:spPr bwMode="auto">
          <a:xfrm>
            <a:off x="2819400" y="3838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5346" name="TextBox 151"/>
          <p:cNvSpPr txBox="1">
            <a:spLocks noChangeArrowheads="1"/>
          </p:cNvSpPr>
          <p:nvPr/>
        </p:nvSpPr>
        <p:spPr bwMode="auto">
          <a:xfrm>
            <a:off x="2133600" y="3838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153" name="Rectangle 152"/>
          <p:cNvSpPr/>
          <p:nvPr/>
        </p:nvSpPr>
        <p:spPr bwMode="auto">
          <a:xfrm>
            <a:off x="2819400" y="3609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54" name="Rectangle 153"/>
          <p:cNvSpPr/>
          <p:nvPr/>
        </p:nvSpPr>
        <p:spPr bwMode="auto">
          <a:xfrm>
            <a:off x="2590800" y="3609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55" name="Rectangle 154"/>
          <p:cNvSpPr/>
          <p:nvPr/>
        </p:nvSpPr>
        <p:spPr bwMode="auto">
          <a:xfrm>
            <a:off x="2362200" y="3609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56" name="Rectangle 155"/>
          <p:cNvSpPr/>
          <p:nvPr/>
        </p:nvSpPr>
        <p:spPr bwMode="auto">
          <a:xfrm>
            <a:off x="2133600" y="3609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5351" name="TextBox 156"/>
          <p:cNvSpPr txBox="1">
            <a:spLocks noChangeArrowheads="1"/>
          </p:cNvSpPr>
          <p:nvPr/>
        </p:nvSpPr>
        <p:spPr bwMode="auto">
          <a:xfrm>
            <a:off x="2362200" y="3609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5352" name="TextBox 157"/>
          <p:cNvSpPr txBox="1">
            <a:spLocks noChangeArrowheads="1"/>
          </p:cNvSpPr>
          <p:nvPr/>
        </p:nvSpPr>
        <p:spPr bwMode="auto">
          <a:xfrm>
            <a:off x="2590800" y="3609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5353" name="TextBox 158"/>
          <p:cNvSpPr txBox="1">
            <a:spLocks noChangeArrowheads="1"/>
          </p:cNvSpPr>
          <p:nvPr/>
        </p:nvSpPr>
        <p:spPr bwMode="auto">
          <a:xfrm>
            <a:off x="2819400" y="3609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5354" name="TextBox 159"/>
          <p:cNvSpPr txBox="1">
            <a:spLocks noChangeArrowheads="1"/>
          </p:cNvSpPr>
          <p:nvPr/>
        </p:nvSpPr>
        <p:spPr bwMode="auto">
          <a:xfrm>
            <a:off x="2133600" y="3609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161" name="Rectangle 160"/>
          <p:cNvSpPr/>
          <p:nvPr/>
        </p:nvSpPr>
        <p:spPr bwMode="auto">
          <a:xfrm>
            <a:off x="2819400" y="3381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62" name="Rectangle 161"/>
          <p:cNvSpPr/>
          <p:nvPr/>
        </p:nvSpPr>
        <p:spPr bwMode="auto">
          <a:xfrm>
            <a:off x="2590800" y="3381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63" name="Rectangle 162"/>
          <p:cNvSpPr/>
          <p:nvPr/>
        </p:nvSpPr>
        <p:spPr bwMode="auto">
          <a:xfrm>
            <a:off x="2362200" y="3381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64" name="Rectangle 163"/>
          <p:cNvSpPr/>
          <p:nvPr/>
        </p:nvSpPr>
        <p:spPr bwMode="auto">
          <a:xfrm>
            <a:off x="2133600" y="3381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5359" name="TextBox 164"/>
          <p:cNvSpPr txBox="1">
            <a:spLocks noChangeArrowheads="1"/>
          </p:cNvSpPr>
          <p:nvPr/>
        </p:nvSpPr>
        <p:spPr bwMode="auto">
          <a:xfrm>
            <a:off x="2362200" y="3381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5360" name="TextBox 165"/>
          <p:cNvSpPr txBox="1">
            <a:spLocks noChangeArrowheads="1"/>
          </p:cNvSpPr>
          <p:nvPr/>
        </p:nvSpPr>
        <p:spPr bwMode="auto">
          <a:xfrm>
            <a:off x="2590800" y="3381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5361" name="TextBox 166"/>
          <p:cNvSpPr txBox="1">
            <a:spLocks noChangeArrowheads="1"/>
          </p:cNvSpPr>
          <p:nvPr/>
        </p:nvSpPr>
        <p:spPr bwMode="auto">
          <a:xfrm>
            <a:off x="2819400" y="3381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5362" name="TextBox 167"/>
          <p:cNvSpPr txBox="1">
            <a:spLocks noChangeArrowheads="1"/>
          </p:cNvSpPr>
          <p:nvPr/>
        </p:nvSpPr>
        <p:spPr bwMode="auto">
          <a:xfrm>
            <a:off x="2133600" y="3381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169" name="Rectangle 168"/>
          <p:cNvSpPr/>
          <p:nvPr/>
        </p:nvSpPr>
        <p:spPr bwMode="auto">
          <a:xfrm>
            <a:off x="2819400" y="3152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70" name="Rectangle 169"/>
          <p:cNvSpPr/>
          <p:nvPr/>
        </p:nvSpPr>
        <p:spPr bwMode="auto">
          <a:xfrm>
            <a:off x="2590800" y="3152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71" name="Rectangle 170"/>
          <p:cNvSpPr/>
          <p:nvPr/>
        </p:nvSpPr>
        <p:spPr bwMode="auto">
          <a:xfrm>
            <a:off x="2362200" y="3152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72" name="Rectangle 171"/>
          <p:cNvSpPr/>
          <p:nvPr/>
        </p:nvSpPr>
        <p:spPr bwMode="auto">
          <a:xfrm>
            <a:off x="2133600" y="3152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5367" name="TextBox 172"/>
          <p:cNvSpPr txBox="1">
            <a:spLocks noChangeArrowheads="1"/>
          </p:cNvSpPr>
          <p:nvPr/>
        </p:nvSpPr>
        <p:spPr bwMode="auto">
          <a:xfrm>
            <a:off x="2362200" y="3152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5368" name="TextBox 173"/>
          <p:cNvSpPr txBox="1">
            <a:spLocks noChangeArrowheads="1"/>
          </p:cNvSpPr>
          <p:nvPr/>
        </p:nvSpPr>
        <p:spPr bwMode="auto">
          <a:xfrm>
            <a:off x="2590800" y="3152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5369" name="TextBox 174"/>
          <p:cNvSpPr txBox="1">
            <a:spLocks noChangeArrowheads="1"/>
          </p:cNvSpPr>
          <p:nvPr/>
        </p:nvSpPr>
        <p:spPr bwMode="auto">
          <a:xfrm>
            <a:off x="2819400" y="3152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5370" name="TextBox 175"/>
          <p:cNvSpPr txBox="1">
            <a:spLocks noChangeArrowheads="1"/>
          </p:cNvSpPr>
          <p:nvPr/>
        </p:nvSpPr>
        <p:spPr bwMode="auto">
          <a:xfrm>
            <a:off x="2133600" y="3152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179" name="Rectangle 178"/>
          <p:cNvSpPr/>
          <p:nvPr/>
        </p:nvSpPr>
        <p:spPr bwMode="auto">
          <a:xfrm>
            <a:off x="2819400" y="2924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80" name="Rectangle 179"/>
          <p:cNvSpPr/>
          <p:nvPr/>
        </p:nvSpPr>
        <p:spPr bwMode="auto">
          <a:xfrm>
            <a:off x="2590800" y="2924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81" name="Rectangle 180"/>
          <p:cNvSpPr/>
          <p:nvPr/>
        </p:nvSpPr>
        <p:spPr bwMode="auto">
          <a:xfrm>
            <a:off x="2362200" y="2924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82" name="Rectangle 181"/>
          <p:cNvSpPr/>
          <p:nvPr/>
        </p:nvSpPr>
        <p:spPr bwMode="auto">
          <a:xfrm>
            <a:off x="2133600" y="2924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5375" name="TextBox 182"/>
          <p:cNvSpPr txBox="1">
            <a:spLocks noChangeArrowheads="1"/>
          </p:cNvSpPr>
          <p:nvPr/>
        </p:nvSpPr>
        <p:spPr bwMode="auto">
          <a:xfrm>
            <a:off x="2362200" y="2924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5376" name="TextBox 183"/>
          <p:cNvSpPr txBox="1">
            <a:spLocks noChangeArrowheads="1"/>
          </p:cNvSpPr>
          <p:nvPr/>
        </p:nvSpPr>
        <p:spPr bwMode="auto">
          <a:xfrm>
            <a:off x="2590800" y="2924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5377" name="TextBox 184"/>
          <p:cNvSpPr txBox="1">
            <a:spLocks noChangeArrowheads="1"/>
          </p:cNvSpPr>
          <p:nvPr/>
        </p:nvSpPr>
        <p:spPr bwMode="auto">
          <a:xfrm>
            <a:off x="2819400" y="2924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5378" name="TextBox 185"/>
          <p:cNvSpPr txBox="1">
            <a:spLocks noChangeArrowheads="1"/>
          </p:cNvSpPr>
          <p:nvPr/>
        </p:nvSpPr>
        <p:spPr bwMode="auto">
          <a:xfrm>
            <a:off x="2133600" y="2924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187" name="Rectangle 186"/>
          <p:cNvSpPr/>
          <p:nvPr/>
        </p:nvSpPr>
        <p:spPr bwMode="auto">
          <a:xfrm>
            <a:off x="2819400" y="2695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88" name="Rectangle 187"/>
          <p:cNvSpPr/>
          <p:nvPr/>
        </p:nvSpPr>
        <p:spPr bwMode="auto">
          <a:xfrm>
            <a:off x="2590800" y="2695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89" name="Rectangle 188"/>
          <p:cNvSpPr/>
          <p:nvPr/>
        </p:nvSpPr>
        <p:spPr bwMode="auto">
          <a:xfrm>
            <a:off x="2362200" y="2695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90" name="Rectangle 189"/>
          <p:cNvSpPr/>
          <p:nvPr/>
        </p:nvSpPr>
        <p:spPr bwMode="auto">
          <a:xfrm>
            <a:off x="2133600" y="2695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5383" name="TextBox 190"/>
          <p:cNvSpPr txBox="1">
            <a:spLocks noChangeArrowheads="1"/>
          </p:cNvSpPr>
          <p:nvPr/>
        </p:nvSpPr>
        <p:spPr bwMode="auto">
          <a:xfrm>
            <a:off x="2362200" y="2695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5384" name="TextBox 191"/>
          <p:cNvSpPr txBox="1">
            <a:spLocks noChangeArrowheads="1"/>
          </p:cNvSpPr>
          <p:nvPr/>
        </p:nvSpPr>
        <p:spPr bwMode="auto">
          <a:xfrm>
            <a:off x="2590800" y="2695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5385" name="TextBox 192"/>
          <p:cNvSpPr txBox="1">
            <a:spLocks noChangeArrowheads="1"/>
          </p:cNvSpPr>
          <p:nvPr/>
        </p:nvSpPr>
        <p:spPr bwMode="auto">
          <a:xfrm>
            <a:off x="2819400" y="2695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5386" name="TextBox 193"/>
          <p:cNvSpPr txBox="1">
            <a:spLocks noChangeArrowheads="1"/>
          </p:cNvSpPr>
          <p:nvPr/>
        </p:nvSpPr>
        <p:spPr bwMode="auto">
          <a:xfrm>
            <a:off x="2133600" y="2695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195" name="Rectangle 194"/>
          <p:cNvSpPr/>
          <p:nvPr/>
        </p:nvSpPr>
        <p:spPr bwMode="auto">
          <a:xfrm>
            <a:off x="2819400" y="2466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96" name="Rectangle 195"/>
          <p:cNvSpPr/>
          <p:nvPr/>
        </p:nvSpPr>
        <p:spPr bwMode="auto">
          <a:xfrm>
            <a:off x="2590800" y="2466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97" name="Rectangle 196"/>
          <p:cNvSpPr/>
          <p:nvPr/>
        </p:nvSpPr>
        <p:spPr bwMode="auto">
          <a:xfrm>
            <a:off x="2362200" y="2466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98" name="Rectangle 197"/>
          <p:cNvSpPr/>
          <p:nvPr/>
        </p:nvSpPr>
        <p:spPr bwMode="auto">
          <a:xfrm>
            <a:off x="2133600" y="2466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5391" name="TextBox 198"/>
          <p:cNvSpPr txBox="1">
            <a:spLocks noChangeArrowheads="1"/>
          </p:cNvSpPr>
          <p:nvPr/>
        </p:nvSpPr>
        <p:spPr bwMode="auto">
          <a:xfrm>
            <a:off x="2362200" y="2466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5392" name="TextBox 199"/>
          <p:cNvSpPr txBox="1">
            <a:spLocks noChangeArrowheads="1"/>
          </p:cNvSpPr>
          <p:nvPr/>
        </p:nvSpPr>
        <p:spPr bwMode="auto">
          <a:xfrm>
            <a:off x="2590800" y="2466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5393" name="TextBox 200"/>
          <p:cNvSpPr txBox="1">
            <a:spLocks noChangeArrowheads="1"/>
          </p:cNvSpPr>
          <p:nvPr/>
        </p:nvSpPr>
        <p:spPr bwMode="auto">
          <a:xfrm>
            <a:off x="2819400" y="2466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5394" name="TextBox 201"/>
          <p:cNvSpPr txBox="1">
            <a:spLocks noChangeArrowheads="1"/>
          </p:cNvSpPr>
          <p:nvPr/>
        </p:nvSpPr>
        <p:spPr bwMode="auto">
          <a:xfrm>
            <a:off x="2133600" y="2466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203" name="Rectangle 202"/>
          <p:cNvSpPr/>
          <p:nvPr/>
        </p:nvSpPr>
        <p:spPr bwMode="auto">
          <a:xfrm>
            <a:off x="2819400" y="2238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04" name="Rectangle 203"/>
          <p:cNvSpPr/>
          <p:nvPr/>
        </p:nvSpPr>
        <p:spPr bwMode="auto">
          <a:xfrm>
            <a:off x="2590800" y="2238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05" name="Rectangle 204"/>
          <p:cNvSpPr/>
          <p:nvPr/>
        </p:nvSpPr>
        <p:spPr bwMode="auto">
          <a:xfrm>
            <a:off x="2362200" y="2238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06" name="Rectangle 205"/>
          <p:cNvSpPr/>
          <p:nvPr/>
        </p:nvSpPr>
        <p:spPr bwMode="auto">
          <a:xfrm>
            <a:off x="2133600" y="2238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5399" name="TextBox 206"/>
          <p:cNvSpPr txBox="1">
            <a:spLocks noChangeArrowheads="1"/>
          </p:cNvSpPr>
          <p:nvPr/>
        </p:nvSpPr>
        <p:spPr bwMode="auto">
          <a:xfrm>
            <a:off x="2362200" y="2238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5400" name="TextBox 207"/>
          <p:cNvSpPr txBox="1">
            <a:spLocks noChangeArrowheads="1"/>
          </p:cNvSpPr>
          <p:nvPr/>
        </p:nvSpPr>
        <p:spPr bwMode="auto">
          <a:xfrm>
            <a:off x="2590800" y="2238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5401" name="TextBox 208"/>
          <p:cNvSpPr txBox="1">
            <a:spLocks noChangeArrowheads="1"/>
          </p:cNvSpPr>
          <p:nvPr/>
        </p:nvSpPr>
        <p:spPr bwMode="auto">
          <a:xfrm>
            <a:off x="2819400" y="2238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5402" name="TextBox 209"/>
          <p:cNvSpPr txBox="1">
            <a:spLocks noChangeArrowheads="1"/>
          </p:cNvSpPr>
          <p:nvPr/>
        </p:nvSpPr>
        <p:spPr bwMode="auto">
          <a:xfrm>
            <a:off x="2133600" y="2238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211" name="Rectangle 210"/>
          <p:cNvSpPr/>
          <p:nvPr/>
        </p:nvSpPr>
        <p:spPr bwMode="auto">
          <a:xfrm>
            <a:off x="2819400" y="2009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12" name="Rectangle 211"/>
          <p:cNvSpPr/>
          <p:nvPr/>
        </p:nvSpPr>
        <p:spPr bwMode="auto">
          <a:xfrm>
            <a:off x="2590800" y="2009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13" name="Rectangle 212"/>
          <p:cNvSpPr/>
          <p:nvPr/>
        </p:nvSpPr>
        <p:spPr bwMode="auto">
          <a:xfrm>
            <a:off x="2362200" y="2009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14" name="Rectangle 213"/>
          <p:cNvSpPr/>
          <p:nvPr/>
        </p:nvSpPr>
        <p:spPr bwMode="auto">
          <a:xfrm>
            <a:off x="2133600" y="2009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5407" name="TextBox 214"/>
          <p:cNvSpPr txBox="1">
            <a:spLocks noChangeArrowheads="1"/>
          </p:cNvSpPr>
          <p:nvPr/>
        </p:nvSpPr>
        <p:spPr bwMode="auto">
          <a:xfrm>
            <a:off x="2362200" y="2009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5408" name="TextBox 215"/>
          <p:cNvSpPr txBox="1">
            <a:spLocks noChangeArrowheads="1"/>
          </p:cNvSpPr>
          <p:nvPr/>
        </p:nvSpPr>
        <p:spPr bwMode="auto">
          <a:xfrm>
            <a:off x="2590800" y="2009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5409" name="TextBox 216"/>
          <p:cNvSpPr txBox="1">
            <a:spLocks noChangeArrowheads="1"/>
          </p:cNvSpPr>
          <p:nvPr/>
        </p:nvSpPr>
        <p:spPr bwMode="auto">
          <a:xfrm>
            <a:off x="2819400" y="2009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5410" name="TextBox 217"/>
          <p:cNvSpPr txBox="1">
            <a:spLocks noChangeArrowheads="1"/>
          </p:cNvSpPr>
          <p:nvPr/>
        </p:nvSpPr>
        <p:spPr bwMode="auto">
          <a:xfrm>
            <a:off x="2133600" y="2009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231" name="Rectangle 230"/>
          <p:cNvSpPr/>
          <p:nvPr/>
        </p:nvSpPr>
        <p:spPr bwMode="auto">
          <a:xfrm>
            <a:off x="2819400" y="1552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32" name="Rectangle 231"/>
          <p:cNvSpPr/>
          <p:nvPr/>
        </p:nvSpPr>
        <p:spPr bwMode="auto">
          <a:xfrm>
            <a:off x="2590800" y="1552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33" name="Rectangle 232"/>
          <p:cNvSpPr/>
          <p:nvPr/>
        </p:nvSpPr>
        <p:spPr bwMode="auto">
          <a:xfrm>
            <a:off x="2362200" y="1552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34" name="Rectangle 233"/>
          <p:cNvSpPr/>
          <p:nvPr/>
        </p:nvSpPr>
        <p:spPr bwMode="auto">
          <a:xfrm>
            <a:off x="2133600" y="1552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5415" name="TextBox 234"/>
          <p:cNvSpPr txBox="1">
            <a:spLocks noChangeArrowheads="1"/>
          </p:cNvSpPr>
          <p:nvPr/>
        </p:nvSpPr>
        <p:spPr bwMode="auto">
          <a:xfrm>
            <a:off x="2362200" y="1552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5416" name="TextBox 235"/>
          <p:cNvSpPr txBox="1">
            <a:spLocks noChangeArrowheads="1"/>
          </p:cNvSpPr>
          <p:nvPr/>
        </p:nvSpPr>
        <p:spPr bwMode="auto">
          <a:xfrm>
            <a:off x="2590800" y="1552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5417" name="TextBox 236"/>
          <p:cNvSpPr txBox="1">
            <a:spLocks noChangeArrowheads="1"/>
          </p:cNvSpPr>
          <p:nvPr/>
        </p:nvSpPr>
        <p:spPr bwMode="auto">
          <a:xfrm>
            <a:off x="2819400" y="1552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5418" name="TextBox 237"/>
          <p:cNvSpPr txBox="1">
            <a:spLocks noChangeArrowheads="1"/>
          </p:cNvSpPr>
          <p:nvPr/>
        </p:nvSpPr>
        <p:spPr bwMode="auto">
          <a:xfrm>
            <a:off x="2133600" y="1552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239" name="Rectangle 238"/>
          <p:cNvSpPr/>
          <p:nvPr/>
        </p:nvSpPr>
        <p:spPr bwMode="auto">
          <a:xfrm>
            <a:off x="2819400" y="1781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40" name="Rectangle 239"/>
          <p:cNvSpPr/>
          <p:nvPr/>
        </p:nvSpPr>
        <p:spPr bwMode="auto">
          <a:xfrm>
            <a:off x="2590800" y="1781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41" name="Rectangle 240"/>
          <p:cNvSpPr/>
          <p:nvPr/>
        </p:nvSpPr>
        <p:spPr bwMode="auto">
          <a:xfrm>
            <a:off x="2362200" y="1781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42" name="Rectangle 241"/>
          <p:cNvSpPr/>
          <p:nvPr/>
        </p:nvSpPr>
        <p:spPr bwMode="auto">
          <a:xfrm>
            <a:off x="2133600" y="1781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5423" name="TextBox 242"/>
          <p:cNvSpPr txBox="1">
            <a:spLocks noChangeArrowheads="1"/>
          </p:cNvSpPr>
          <p:nvPr/>
        </p:nvSpPr>
        <p:spPr bwMode="auto">
          <a:xfrm>
            <a:off x="2362200" y="1781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5424" name="TextBox 243"/>
          <p:cNvSpPr txBox="1">
            <a:spLocks noChangeArrowheads="1"/>
          </p:cNvSpPr>
          <p:nvPr/>
        </p:nvSpPr>
        <p:spPr bwMode="auto">
          <a:xfrm>
            <a:off x="2590800" y="1781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5425" name="TextBox 244"/>
          <p:cNvSpPr txBox="1">
            <a:spLocks noChangeArrowheads="1"/>
          </p:cNvSpPr>
          <p:nvPr/>
        </p:nvSpPr>
        <p:spPr bwMode="auto">
          <a:xfrm>
            <a:off x="2819400" y="1781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5426" name="TextBox 245"/>
          <p:cNvSpPr txBox="1">
            <a:spLocks noChangeArrowheads="1"/>
          </p:cNvSpPr>
          <p:nvPr/>
        </p:nvSpPr>
        <p:spPr bwMode="auto">
          <a:xfrm>
            <a:off x="2133600" y="1781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5427" name="TextBox 246"/>
          <p:cNvSpPr txBox="1">
            <a:spLocks noChangeArrowheads="1"/>
          </p:cNvSpPr>
          <p:nvPr/>
        </p:nvSpPr>
        <p:spPr bwMode="auto">
          <a:xfrm>
            <a:off x="2819400" y="4752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5428" name="TextBox 248"/>
          <p:cNvSpPr txBox="1">
            <a:spLocks noChangeArrowheads="1"/>
          </p:cNvSpPr>
          <p:nvPr/>
        </p:nvSpPr>
        <p:spPr bwMode="auto">
          <a:xfrm>
            <a:off x="2590800" y="4524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5429" name="TextBox 249"/>
          <p:cNvSpPr txBox="1">
            <a:spLocks noChangeArrowheads="1"/>
          </p:cNvSpPr>
          <p:nvPr/>
        </p:nvSpPr>
        <p:spPr bwMode="auto">
          <a:xfrm>
            <a:off x="2819400" y="4295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5430" name="TextBox 250"/>
          <p:cNvSpPr txBox="1">
            <a:spLocks noChangeArrowheads="1"/>
          </p:cNvSpPr>
          <p:nvPr/>
        </p:nvSpPr>
        <p:spPr bwMode="auto">
          <a:xfrm>
            <a:off x="2590800" y="4295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5431" name="TextBox 251"/>
          <p:cNvSpPr txBox="1">
            <a:spLocks noChangeArrowheads="1"/>
          </p:cNvSpPr>
          <p:nvPr/>
        </p:nvSpPr>
        <p:spPr bwMode="auto">
          <a:xfrm>
            <a:off x="2362200" y="4067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253" name="Rectangle 252"/>
          <p:cNvSpPr/>
          <p:nvPr/>
        </p:nvSpPr>
        <p:spPr bwMode="auto">
          <a:xfrm>
            <a:off x="30480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54" name="Rectangle 253"/>
          <p:cNvSpPr/>
          <p:nvPr/>
        </p:nvSpPr>
        <p:spPr bwMode="auto">
          <a:xfrm>
            <a:off x="30480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55" name="Rectangle 254"/>
          <p:cNvSpPr/>
          <p:nvPr/>
        </p:nvSpPr>
        <p:spPr bwMode="auto">
          <a:xfrm>
            <a:off x="30480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56" name="Rectangle 255"/>
          <p:cNvSpPr/>
          <p:nvPr/>
        </p:nvSpPr>
        <p:spPr bwMode="auto">
          <a:xfrm>
            <a:off x="30480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5436" name="TextBox 256"/>
          <p:cNvSpPr txBox="1">
            <a:spLocks noChangeArrowheads="1"/>
          </p:cNvSpPr>
          <p:nvPr/>
        </p:nvSpPr>
        <p:spPr bwMode="auto">
          <a:xfrm>
            <a:off x="30480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5437" name="TextBox 257"/>
          <p:cNvSpPr txBox="1">
            <a:spLocks noChangeArrowheads="1"/>
          </p:cNvSpPr>
          <p:nvPr/>
        </p:nvSpPr>
        <p:spPr bwMode="auto">
          <a:xfrm>
            <a:off x="30480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5438" name="TextBox 258"/>
          <p:cNvSpPr txBox="1">
            <a:spLocks noChangeArrowheads="1"/>
          </p:cNvSpPr>
          <p:nvPr/>
        </p:nvSpPr>
        <p:spPr bwMode="auto">
          <a:xfrm>
            <a:off x="30480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5439" name="TextBox 259"/>
          <p:cNvSpPr txBox="1">
            <a:spLocks noChangeArrowheads="1"/>
          </p:cNvSpPr>
          <p:nvPr/>
        </p:nvSpPr>
        <p:spPr bwMode="auto">
          <a:xfrm>
            <a:off x="30480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61" name="Rectangle 260"/>
          <p:cNvSpPr/>
          <p:nvPr/>
        </p:nvSpPr>
        <p:spPr bwMode="auto">
          <a:xfrm>
            <a:off x="32766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62" name="Rectangle 261"/>
          <p:cNvSpPr/>
          <p:nvPr/>
        </p:nvSpPr>
        <p:spPr bwMode="auto">
          <a:xfrm>
            <a:off x="32766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63" name="Rectangle 262"/>
          <p:cNvSpPr/>
          <p:nvPr/>
        </p:nvSpPr>
        <p:spPr bwMode="auto">
          <a:xfrm>
            <a:off x="32766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64" name="Rectangle 263"/>
          <p:cNvSpPr/>
          <p:nvPr/>
        </p:nvSpPr>
        <p:spPr bwMode="auto">
          <a:xfrm>
            <a:off x="32766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5444" name="TextBox 264"/>
          <p:cNvSpPr txBox="1">
            <a:spLocks noChangeArrowheads="1"/>
          </p:cNvSpPr>
          <p:nvPr/>
        </p:nvSpPr>
        <p:spPr bwMode="auto">
          <a:xfrm>
            <a:off x="32766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5445" name="TextBox 265"/>
          <p:cNvSpPr txBox="1">
            <a:spLocks noChangeArrowheads="1"/>
          </p:cNvSpPr>
          <p:nvPr/>
        </p:nvSpPr>
        <p:spPr bwMode="auto">
          <a:xfrm>
            <a:off x="32766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5446" name="TextBox 266"/>
          <p:cNvSpPr txBox="1">
            <a:spLocks noChangeArrowheads="1"/>
          </p:cNvSpPr>
          <p:nvPr/>
        </p:nvSpPr>
        <p:spPr bwMode="auto">
          <a:xfrm>
            <a:off x="32766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5447" name="TextBox 267"/>
          <p:cNvSpPr txBox="1">
            <a:spLocks noChangeArrowheads="1"/>
          </p:cNvSpPr>
          <p:nvPr/>
        </p:nvSpPr>
        <p:spPr bwMode="auto">
          <a:xfrm>
            <a:off x="32766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69" name="Rectangle 268"/>
          <p:cNvSpPr/>
          <p:nvPr/>
        </p:nvSpPr>
        <p:spPr bwMode="auto">
          <a:xfrm>
            <a:off x="35052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70" name="Rectangle 269"/>
          <p:cNvSpPr/>
          <p:nvPr/>
        </p:nvSpPr>
        <p:spPr bwMode="auto">
          <a:xfrm>
            <a:off x="35052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71" name="Rectangle 270"/>
          <p:cNvSpPr/>
          <p:nvPr/>
        </p:nvSpPr>
        <p:spPr bwMode="auto">
          <a:xfrm>
            <a:off x="35052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72" name="Rectangle 271"/>
          <p:cNvSpPr/>
          <p:nvPr/>
        </p:nvSpPr>
        <p:spPr bwMode="auto">
          <a:xfrm>
            <a:off x="35052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5452" name="TextBox 272"/>
          <p:cNvSpPr txBox="1">
            <a:spLocks noChangeArrowheads="1"/>
          </p:cNvSpPr>
          <p:nvPr/>
        </p:nvSpPr>
        <p:spPr bwMode="auto">
          <a:xfrm>
            <a:off x="35052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5453" name="TextBox 273"/>
          <p:cNvSpPr txBox="1">
            <a:spLocks noChangeArrowheads="1"/>
          </p:cNvSpPr>
          <p:nvPr/>
        </p:nvSpPr>
        <p:spPr bwMode="auto">
          <a:xfrm>
            <a:off x="35052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5454" name="TextBox 274"/>
          <p:cNvSpPr txBox="1">
            <a:spLocks noChangeArrowheads="1"/>
          </p:cNvSpPr>
          <p:nvPr/>
        </p:nvSpPr>
        <p:spPr bwMode="auto">
          <a:xfrm>
            <a:off x="35052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5455" name="TextBox 275"/>
          <p:cNvSpPr txBox="1">
            <a:spLocks noChangeArrowheads="1"/>
          </p:cNvSpPr>
          <p:nvPr/>
        </p:nvSpPr>
        <p:spPr bwMode="auto">
          <a:xfrm>
            <a:off x="35052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7" name="Rectangle 276"/>
          <p:cNvSpPr/>
          <p:nvPr/>
        </p:nvSpPr>
        <p:spPr bwMode="auto">
          <a:xfrm>
            <a:off x="37338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78" name="Rectangle 277"/>
          <p:cNvSpPr/>
          <p:nvPr/>
        </p:nvSpPr>
        <p:spPr bwMode="auto">
          <a:xfrm>
            <a:off x="37338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79" name="Rectangle 278"/>
          <p:cNvSpPr/>
          <p:nvPr/>
        </p:nvSpPr>
        <p:spPr bwMode="auto">
          <a:xfrm>
            <a:off x="37338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80" name="Rectangle 279"/>
          <p:cNvSpPr/>
          <p:nvPr/>
        </p:nvSpPr>
        <p:spPr bwMode="auto">
          <a:xfrm>
            <a:off x="37338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5460" name="TextBox 280"/>
          <p:cNvSpPr txBox="1">
            <a:spLocks noChangeArrowheads="1"/>
          </p:cNvSpPr>
          <p:nvPr/>
        </p:nvSpPr>
        <p:spPr bwMode="auto">
          <a:xfrm>
            <a:off x="37338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5461" name="TextBox 281"/>
          <p:cNvSpPr txBox="1">
            <a:spLocks noChangeArrowheads="1"/>
          </p:cNvSpPr>
          <p:nvPr/>
        </p:nvSpPr>
        <p:spPr bwMode="auto">
          <a:xfrm>
            <a:off x="37338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5462" name="TextBox 282"/>
          <p:cNvSpPr txBox="1">
            <a:spLocks noChangeArrowheads="1"/>
          </p:cNvSpPr>
          <p:nvPr/>
        </p:nvSpPr>
        <p:spPr bwMode="auto">
          <a:xfrm>
            <a:off x="37338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5463" name="TextBox 283"/>
          <p:cNvSpPr txBox="1">
            <a:spLocks noChangeArrowheads="1"/>
          </p:cNvSpPr>
          <p:nvPr/>
        </p:nvSpPr>
        <p:spPr bwMode="auto">
          <a:xfrm>
            <a:off x="37338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5" name="Rectangle 284"/>
          <p:cNvSpPr/>
          <p:nvPr/>
        </p:nvSpPr>
        <p:spPr bwMode="auto">
          <a:xfrm>
            <a:off x="39624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86" name="Rectangle 285"/>
          <p:cNvSpPr/>
          <p:nvPr/>
        </p:nvSpPr>
        <p:spPr bwMode="auto">
          <a:xfrm>
            <a:off x="39624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87" name="Rectangle 286"/>
          <p:cNvSpPr/>
          <p:nvPr/>
        </p:nvSpPr>
        <p:spPr bwMode="auto">
          <a:xfrm>
            <a:off x="39624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88" name="Rectangle 287"/>
          <p:cNvSpPr/>
          <p:nvPr/>
        </p:nvSpPr>
        <p:spPr bwMode="auto">
          <a:xfrm>
            <a:off x="39624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5468" name="TextBox 288"/>
          <p:cNvSpPr txBox="1">
            <a:spLocks noChangeArrowheads="1"/>
          </p:cNvSpPr>
          <p:nvPr/>
        </p:nvSpPr>
        <p:spPr bwMode="auto">
          <a:xfrm>
            <a:off x="39624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5469" name="TextBox 289"/>
          <p:cNvSpPr txBox="1">
            <a:spLocks noChangeArrowheads="1"/>
          </p:cNvSpPr>
          <p:nvPr/>
        </p:nvSpPr>
        <p:spPr bwMode="auto">
          <a:xfrm>
            <a:off x="39624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5470" name="TextBox 290"/>
          <p:cNvSpPr txBox="1">
            <a:spLocks noChangeArrowheads="1"/>
          </p:cNvSpPr>
          <p:nvPr/>
        </p:nvSpPr>
        <p:spPr bwMode="auto">
          <a:xfrm>
            <a:off x="39624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5471" name="TextBox 291"/>
          <p:cNvSpPr txBox="1">
            <a:spLocks noChangeArrowheads="1"/>
          </p:cNvSpPr>
          <p:nvPr/>
        </p:nvSpPr>
        <p:spPr bwMode="auto">
          <a:xfrm>
            <a:off x="39624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93" name="Rectangle 292"/>
          <p:cNvSpPr/>
          <p:nvPr/>
        </p:nvSpPr>
        <p:spPr bwMode="auto">
          <a:xfrm>
            <a:off x="41910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94" name="Rectangle 293"/>
          <p:cNvSpPr/>
          <p:nvPr/>
        </p:nvSpPr>
        <p:spPr bwMode="auto">
          <a:xfrm>
            <a:off x="41910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95" name="Rectangle 294"/>
          <p:cNvSpPr/>
          <p:nvPr/>
        </p:nvSpPr>
        <p:spPr bwMode="auto">
          <a:xfrm>
            <a:off x="41910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96" name="Rectangle 295"/>
          <p:cNvSpPr/>
          <p:nvPr/>
        </p:nvSpPr>
        <p:spPr bwMode="auto">
          <a:xfrm>
            <a:off x="41910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5476" name="TextBox 296"/>
          <p:cNvSpPr txBox="1">
            <a:spLocks noChangeArrowheads="1"/>
          </p:cNvSpPr>
          <p:nvPr/>
        </p:nvSpPr>
        <p:spPr bwMode="auto">
          <a:xfrm>
            <a:off x="41910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5477" name="TextBox 297"/>
          <p:cNvSpPr txBox="1">
            <a:spLocks noChangeArrowheads="1"/>
          </p:cNvSpPr>
          <p:nvPr/>
        </p:nvSpPr>
        <p:spPr bwMode="auto">
          <a:xfrm>
            <a:off x="41910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5478" name="TextBox 298"/>
          <p:cNvSpPr txBox="1">
            <a:spLocks noChangeArrowheads="1"/>
          </p:cNvSpPr>
          <p:nvPr/>
        </p:nvSpPr>
        <p:spPr bwMode="auto">
          <a:xfrm>
            <a:off x="41910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5479" name="TextBox 299"/>
          <p:cNvSpPr txBox="1">
            <a:spLocks noChangeArrowheads="1"/>
          </p:cNvSpPr>
          <p:nvPr/>
        </p:nvSpPr>
        <p:spPr bwMode="auto">
          <a:xfrm>
            <a:off x="41910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301" name="Rectangle 300"/>
          <p:cNvSpPr/>
          <p:nvPr/>
        </p:nvSpPr>
        <p:spPr bwMode="auto">
          <a:xfrm>
            <a:off x="44196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02" name="Rectangle 301"/>
          <p:cNvSpPr/>
          <p:nvPr/>
        </p:nvSpPr>
        <p:spPr bwMode="auto">
          <a:xfrm>
            <a:off x="44196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03" name="Rectangle 302"/>
          <p:cNvSpPr/>
          <p:nvPr/>
        </p:nvSpPr>
        <p:spPr bwMode="auto">
          <a:xfrm>
            <a:off x="44196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04" name="Rectangle 303"/>
          <p:cNvSpPr/>
          <p:nvPr/>
        </p:nvSpPr>
        <p:spPr bwMode="auto">
          <a:xfrm>
            <a:off x="44196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5484" name="TextBox 304"/>
          <p:cNvSpPr txBox="1">
            <a:spLocks noChangeArrowheads="1"/>
          </p:cNvSpPr>
          <p:nvPr/>
        </p:nvSpPr>
        <p:spPr bwMode="auto">
          <a:xfrm>
            <a:off x="44196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5485" name="TextBox 305"/>
          <p:cNvSpPr txBox="1">
            <a:spLocks noChangeArrowheads="1"/>
          </p:cNvSpPr>
          <p:nvPr/>
        </p:nvSpPr>
        <p:spPr bwMode="auto">
          <a:xfrm>
            <a:off x="44196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5486" name="TextBox 306"/>
          <p:cNvSpPr txBox="1">
            <a:spLocks noChangeArrowheads="1"/>
          </p:cNvSpPr>
          <p:nvPr/>
        </p:nvSpPr>
        <p:spPr bwMode="auto">
          <a:xfrm>
            <a:off x="44196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5487" name="TextBox 307"/>
          <p:cNvSpPr txBox="1">
            <a:spLocks noChangeArrowheads="1"/>
          </p:cNvSpPr>
          <p:nvPr/>
        </p:nvSpPr>
        <p:spPr bwMode="auto">
          <a:xfrm>
            <a:off x="44196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309" name="Rectangle 308"/>
          <p:cNvSpPr/>
          <p:nvPr/>
        </p:nvSpPr>
        <p:spPr bwMode="auto">
          <a:xfrm>
            <a:off x="46482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10" name="Rectangle 309"/>
          <p:cNvSpPr/>
          <p:nvPr/>
        </p:nvSpPr>
        <p:spPr bwMode="auto">
          <a:xfrm>
            <a:off x="46482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11" name="Rectangle 310"/>
          <p:cNvSpPr/>
          <p:nvPr/>
        </p:nvSpPr>
        <p:spPr bwMode="auto">
          <a:xfrm>
            <a:off x="46482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12" name="Rectangle 311"/>
          <p:cNvSpPr/>
          <p:nvPr/>
        </p:nvSpPr>
        <p:spPr bwMode="auto">
          <a:xfrm>
            <a:off x="46482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5492" name="TextBox 312"/>
          <p:cNvSpPr txBox="1">
            <a:spLocks noChangeArrowheads="1"/>
          </p:cNvSpPr>
          <p:nvPr/>
        </p:nvSpPr>
        <p:spPr bwMode="auto">
          <a:xfrm>
            <a:off x="46482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5493" name="TextBox 313"/>
          <p:cNvSpPr txBox="1">
            <a:spLocks noChangeArrowheads="1"/>
          </p:cNvSpPr>
          <p:nvPr/>
        </p:nvSpPr>
        <p:spPr bwMode="auto">
          <a:xfrm>
            <a:off x="46482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5494" name="TextBox 314"/>
          <p:cNvSpPr txBox="1">
            <a:spLocks noChangeArrowheads="1"/>
          </p:cNvSpPr>
          <p:nvPr/>
        </p:nvSpPr>
        <p:spPr bwMode="auto">
          <a:xfrm>
            <a:off x="46482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5495" name="TextBox 315"/>
          <p:cNvSpPr txBox="1">
            <a:spLocks noChangeArrowheads="1"/>
          </p:cNvSpPr>
          <p:nvPr/>
        </p:nvSpPr>
        <p:spPr bwMode="auto">
          <a:xfrm>
            <a:off x="46482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317" name="Rectangle 316"/>
          <p:cNvSpPr/>
          <p:nvPr/>
        </p:nvSpPr>
        <p:spPr bwMode="auto">
          <a:xfrm>
            <a:off x="48768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18" name="Rectangle 317"/>
          <p:cNvSpPr/>
          <p:nvPr/>
        </p:nvSpPr>
        <p:spPr bwMode="auto">
          <a:xfrm>
            <a:off x="48768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19" name="Rectangle 318"/>
          <p:cNvSpPr/>
          <p:nvPr/>
        </p:nvSpPr>
        <p:spPr bwMode="auto">
          <a:xfrm>
            <a:off x="48768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20" name="Rectangle 319"/>
          <p:cNvSpPr/>
          <p:nvPr/>
        </p:nvSpPr>
        <p:spPr bwMode="auto">
          <a:xfrm>
            <a:off x="48768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5500" name="TextBox 320"/>
          <p:cNvSpPr txBox="1">
            <a:spLocks noChangeArrowheads="1"/>
          </p:cNvSpPr>
          <p:nvPr/>
        </p:nvSpPr>
        <p:spPr bwMode="auto">
          <a:xfrm>
            <a:off x="48768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5501" name="TextBox 321"/>
          <p:cNvSpPr txBox="1">
            <a:spLocks noChangeArrowheads="1"/>
          </p:cNvSpPr>
          <p:nvPr/>
        </p:nvSpPr>
        <p:spPr bwMode="auto">
          <a:xfrm>
            <a:off x="48768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5502" name="TextBox 322"/>
          <p:cNvSpPr txBox="1">
            <a:spLocks noChangeArrowheads="1"/>
          </p:cNvSpPr>
          <p:nvPr/>
        </p:nvSpPr>
        <p:spPr bwMode="auto">
          <a:xfrm>
            <a:off x="48768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5503" name="TextBox 323"/>
          <p:cNvSpPr txBox="1">
            <a:spLocks noChangeArrowheads="1"/>
          </p:cNvSpPr>
          <p:nvPr/>
        </p:nvSpPr>
        <p:spPr bwMode="auto">
          <a:xfrm>
            <a:off x="48768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325" name="Rectangle 324"/>
          <p:cNvSpPr/>
          <p:nvPr/>
        </p:nvSpPr>
        <p:spPr bwMode="auto">
          <a:xfrm>
            <a:off x="51054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26" name="Rectangle 325"/>
          <p:cNvSpPr/>
          <p:nvPr/>
        </p:nvSpPr>
        <p:spPr bwMode="auto">
          <a:xfrm>
            <a:off x="51054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27" name="Rectangle 326"/>
          <p:cNvSpPr/>
          <p:nvPr/>
        </p:nvSpPr>
        <p:spPr bwMode="auto">
          <a:xfrm>
            <a:off x="51054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28" name="Rectangle 327"/>
          <p:cNvSpPr/>
          <p:nvPr/>
        </p:nvSpPr>
        <p:spPr bwMode="auto">
          <a:xfrm>
            <a:off x="51054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5508" name="TextBox 328"/>
          <p:cNvSpPr txBox="1">
            <a:spLocks noChangeArrowheads="1"/>
          </p:cNvSpPr>
          <p:nvPr/>
        </p:nvSpPr>
        <p:spPr bwMode="auto">
          <a:xfrm>
            <a:off x="51054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5509" name="TextBox 329"/>
          <p:cNvSpPr txBox="1">
            <a:spLocks noChangeArrowheads="1"/>
          </p:cNvSpPr>
          <p:nvPr/>
        </p:nvSpPr>
        <p:spPr bwMode="auto">
          <a:xfrm>
            <a:off x="51054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5510" name="TextBox 330"/>
          <p:cNvSpPr txBox="1">
            <a:spLocks noChangeArrowheads="1"/>
          </p:cNvSpPr>
          <p:nvPr/>
        </p:nvSpPr>
        <p:spPr bwMode="auto">
          <a:xfrm>
            <a:off x="51054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5511" name="TextBox 331"/>
          <p:cNvSpPr txBox="1">
            <a:spLocks noChangeArrowheads="1"/>
          </p:cNvSpPr>
          <p:nvPr/>
        </p:nvSpPr>
        <p:spPr bwMode="auto">
          <a:xfrm>
            <a:off x="51054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333" name="Rectangle 332"/>
          <p:cNvSpPr/>
          <p:nvPr/>
        </p:nvSpPr>
        <p:spPr bwMode="auto">
          <a:xfrm>
            <a:off x="53340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34" name="Rectangle 333"/>
          <p:cNvSpPr/>
          <p:nvPr/>
        </p:nvSpPr>
        <p:spPr bwMode="auto">
          <a:xfrm>
            <a:off x="53340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35" name="Rectangle 334"/>
          <p:cNvSpPr/>
          <p:nvPr/>
        </p:nvSpPr>
        <p:spPr bwMode="auto">
          <a:xfrm>
            <a:off x="53340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36" name="Rectangle 335"/>
          <p:cNvSpPr/>
          <p:nvPr/>
        </p:nvSpPr>
        <p:spPr bwMode="auto">
          <a:xfrm>
            <a:off x="53340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5516" name="TextBox 336"/>
          <p:cNvSpPr txBox="1">
            <a:spLocks noChangeArrowheads="1"/>
          </p:cNvSpPr>
          <p:nvPr/>
        </p:nvSpPr>
        <p:spPr bwMode="auto">
          <a:xfrm>
            <a:off x="53340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5517" name="TextBox 337"/>
          <p:cNvSpPr txBox="1">
            <a:spLocks noChangeArrowheads="1"/>
          </p:cNvSpPr>
          <p:nvPr/>
        </p:nvSpPr>
        <p:spPr bwMode="auto">
          <a:xfrm>
            <a:off x="53340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5518" name="TextBox 338"/>
          <p:cNvSpPr txBox="1">
            <a:spLocks noChangeArrowheads="1"/>
          </p:cNvSpPr>
          <p:nvPr/>
        </p:nvSpPr>
        <p:spPr bwMode="auto">
          <a:xfrm>
            <a:off x="53340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5519" name="TextBox 339"/>
          <p:cNvSpPr txBox="1">
            <a:spLocks noChangeArrowheads="1"/>
          </p:cNvSpPr>
          <p:nvPr/>
        </p:nvSpPr>
        <p:spPr bwMode="auto">
          <a:xfrm>
            <a:off x="53340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341" name="Rectangle 340"/>
          <p:cNvSpPr/>
          <p:nvPr/>
        </p:nvSpPr>
        <p:spPr bwMode="auto">
          <a:xfrm>
            <a:off x="55626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42" name="Rectangle 341"/>
          <p:cNvSpPr/>
          <p:nvPr/>
        </p:nvSpPr>
        <p:spPr bwMode="auto">
          <a:xfrm>
            <a:off x="55626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43" name="Rectangle 342"/>
          <p:cNvSpPr/>
          <p:nvPr/>
        </p:nvSpPr>
        <p:spPr bwMode="auto">
          <a:xfrm>
            <a:off x="55626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44" name="Rectangle 343"/>
          <p:cNvSpPr/>
          <p:nvPr/>
        </p:nvSpPr>
        <p:spPr bwMode="auto">
          <a:xfrm>
            <a:off x="55626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5524" name="TextBox 344"/>
          <p:cNvSpPr txBox="1">
            <a:spLocks noChangeArrowheads="1"/>
          </p:cNvSpPr>
          <p:nvPr/>
        </p:nvSpPr>
        <p:spPr bwMode="auto">
          <a:xfrm>
            <a:off x="55626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5525" name="TextBox 345"/>
          <p:cNvSpPr txBox="1">
            <a:spLocks noChangeArrowheads="1"/>
          </p:cNvSpPr>
          <p:nvPr/>
        </p:nvSpPr>
        <p:spPr bwMode="auto">
          <a:xfrm>
            <a:off x="55626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5526" name="TextBox 346"/>
          <p:cNvSpPr txBox="1">
            <a:spLocks noChangeArrowheads="1"/>
          </p:cNvSpPr>
          <p:nvPr/>
        </p:nvSpPr>
        <p:spPr bwMode="auto">
          <a:xfrm>
            <a:off x="55626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5527" name="TextBox 347"/>
          <p:cNvSpPr txBox="1">
            <a:spLocks noChangeArrowheads="1"/>
          </p:cNvSpPr>
          <p:nvPr/>
        </p:nvSpPr>
        <p:spPr bwMode="auto">
          <a:xfrm>
            <a:off x="55626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349" name="Rectangle 348"/>
          <p:cNvSpPr/>
          <p:nvPr/>
        </p:nvSpPr>
        <p:spPr bwMode="auto">
          <a:xfrm>
            <a:off x="57912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50" name="Rectangle 349"/>
          <p:cNvSpPr/>
          <p:nvPr/>
        </p:nvSpPr>
        <p:spPr bwMode="auto">
          <a:xfrm>
            <a:off x="57912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51" name="Rectangle 350"/>
          <p:cNvSpPr/>
          <p:nvPr/>
        </p:nvSpPr>
        <p:spPr bwMode="auto">
          <a:xfrm>
            <a:off x="57912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52" name="Rectangle 351"/>
          <p:cNvSpPr/>
          <p:nvPr/>
        </p:nvSpPr>
        <p:spPr bwMode="auto">
          <a:xfrm>
            <a:off x="57912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5532" name="TextBox 352"/>
          <p:cNvSpPr txBox="1">
            <a:spLocks noChangeArrowheads="1"/>
          </p:cNvSpPr>
          <p:nvPr/>
        </p:nvSpPr>
        <p:spPr bwMode="auto">
          <a:xfrm>
            <a:off x="57912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5533" name="TextBox 353"/>
          <p:cNvSpPr txBox="1">
            <a:spLocks noChangeArrowheads="1"/>
          </p:cNvSpPr>
          <p:nvPr/>
        </p:nvSpPr>
        <p:spPr bwMode="auto">
          <a:xfrm>
            <a:off x="57912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5534" name="TextBox 354"/>
          <p:cNvSpPr txBox="1">
            <a:spLocks noChangeArrowheads="1"/>
          </p:cNvSpPr>
          <p:nvPr/>
        </p:nvSpPr>
        <p:spPr bwMode="auto">
          <a:xfrm>
            <a:off x="57912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5535" name="TextBox 355"/>
          <p:cNvSpPr txBox="1">
            <a:spLocks noChangeArrowheads="1"/>
          </p:cNvSpPr>
          <p:nvPr/>
        </p:nvSpPr>
        <p:spPr bwMode="auto">
          <a:xfrm>
            <a:off x="57912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357" name="Rectangle 356"/>
          <p:cNvSpPr/>
          <p:nvPr/>
        </p:nvSpPr>
        <p:spPr bwMode="auto">
          <a:xfrm>
            <a:off x="60198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58" name="Rectangle 357"/>
          <p:cNvSpPr/>
          <p:nvPr/>
        </p:nvSpPr>
        <p:spPr bwMode="auto">
          <a:xfrm>
            <a:off x="60198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59" name="Rectangle 358"/>
          <p:cNvSpPr/>
          <p:nvPr/>
        </p:nvSpPr>
        <p:spPr bwMode="auto">
          <a:xfrm>
            <a:off x="60198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60" name="Rectangle 359"/>
          <p:cNvSpPr/>
          <p:nvPr/>
        </p:nvSpPr>
        <p:spPr bwMode="auto">
          <a:xfrm>
            <a:off x="60198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5540" name="TextBox 360"/>
          <p:cNvSpPr txBox="1">
            <a:spLocks noChangeArrowheads="1"/>
          </p:cNvSpPr>
          <p:nvPr/>
        </p:nvSpPr>
        <p:spPr bwMode="auto">
          <a:xfrm>
            <a:off x="60198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5541" name="TextBox 361"/>
          <p:cNvSpPr txBox="1">
            <a:spLocks noChangeArrowheads="1"/>
          </p:cNvSpPr>
          <p:nvPr/>
        </p:nvSpPr>
        <p:spPr bwMode="auto">
          <a:xfrm>
            <a:off x="60198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5542" name="TextBox 362"/>
          <p:cNvSpPr txBox="1">
            <a:spLocks noChangeArrowheads="1"/>
          </p:cNvSpPr>
          <p:nvPr/>
        </p:nvSpPr>
        <p:spPr bwMode="auto">
          <a:xfrm>
            <a:off x="60198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5543" name="TextBox 363"/>
          <p:cNvSpPr txBox="1">
            <a:spLocks noChangeArrowheads="1"/>
          </p:cNvSpPr>
          <p:nvPr/>
        </p:nvSpPr>
        <p:spPr bwMode="auto">
          <a:xfrm>
            <a:off x="60198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365" name="Rectangle 364"/>
          <p:cNvSpPr/>
          <p:nvPr/>
        </p:nvSpPr>
        <p:spPr bwMode="auto">
          <a:xfrm>
            <a:off x="62484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66" name="Rectangle 365"/>
          <p:cNvSpPr/>
          <p:nvPr/>
        </p:nvSpPr>
        <p:spPr bwMode="auto">
          <a:xfrm>
            <a:off x="62484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67" name="Rectangle 366"/>
          <p:cNvSpPr/>
          <p:nvPr/>
        </p:nvSpPr>
        <p:spPr bwMode="auto">
          <a:xfrm>
            <a:off x="62484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68" name="Rectangle 367"/>
          <p:cNvSpPr/>
          <p:nvPr/>
        </p:nvSpPr>
        <p:spPr bwMode="auto">
          <a:xfrm>
            <a:off x="62484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5548" name="TextBox 368"/>
          <p:cNvSpPr txBox="1">
            <a:spLocks noChangeArrowheads="1"/>
          </p:cNvSpPr>
          <p:nvPr/>
        </p:nvSpPr>
        <p:spPr bwMode="auto">
          <a:xfrm>
            <a:off x="62484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5549" name="TextBox 369"/>
          <p:cNvSpPr txBox="1">
            <a:spLocks noChangeArrowheads="1"/>
          </p:cNvSpPr>
          <p:nvPr/>
        </p:nvSpPr>
        <p:spPr bwMode="auto">
          <a:xfrm>
            <a:off x="62484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5550" name="TextBox 370"/>
          <p:cNvSpPr txBox="1">
            <a:spLocks noChangeArrowheads="1"/>
          </p:cNvSpPr>
          <p:nvPr/>
        </p:nvSpPr>
        <p:spPr bwMode="auto">
          <a:xfrm>
            <a:off x="62484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5551" name="TextBox 371"/>
          <p:cNvSpPr txBox="1">
            <a:spLocks noChangeArrowheads="1"/>
          </p:cNvSpPr>
          <p:nvPr/>
        </p:nvSpPr>
        <p:spPr bwMode="auto">
          <a:xfrm>
            <a:off x="62484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373" name="Rectangle 372"/>
          <p:cNvSpPr/>
          <p:nvPr/>
        </p:nvSpPr>
        <p:spPr bwMode="auto">
          <a:xfrm>
            <a:off x="64770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74" name="Rectangle 373"/>
          <p:cNvSpPr/>
          <p:nvPr/>
        </p:nvSpPr>
        <p:spPr bwMode="auto">
          <a:xfrm>
            <a:off x="64770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75" name="Rectangle 374"/>
          <p:cNvSpPr/>
          <p:nvPr/>
        </p:nvSpPr>
        <p:spPr bwMode="auto">
          <a:xfrm>
            <a:off x="64770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76" name="Rectangle 375"/>
          <p:cNvSpPr/>
          <p:nvPr/>
        </p:nvSpPr>
        <p:spPr bwMode="auto">
          <a:xfrm>
            <a:off x="64770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5556" name="TextBox 376"/>
          <p:cNvSpPr txBox="1">
            <a:spLocks noChangeArrowheads="1"/>
          </p:cNvSpPr>
          <p:nvPr/>
        </p:nvSpPr>
        <p:spPr bwMode="auto">
          <a:xfrm>
            <a:off x="64770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5557" name="TextBox 377"/>
          <p:cNvSpPr txBox="1">
            <a:spLocks noChangeArrowheads="1"/>
          </p:cNvSpPr>
          <p:nvPr/>
        </p:nvSpPr>
        <p:spPr bwMode="auto">
          <a:xfrm>
            <a:off x="64770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5558" name="TextBox 378"/>
          <p:cNvSpPr txBox="1">
            <a:spLocks noChangeArrowheads="1"/>
          </p:cNvSpPr>
          <p:nvPr/>
        </p:nvSpPr>
        <p:spPr bwMode="auto">
          <a:xfrm>
            <a:off x="64770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5559" name="TextBox 379"/>
          <p:cNvSpPr txBox="1">
            <a:spLocks noChangeArrowheads="1"/>
          </p:cNvSpPr>
          <p:nvPr/>
        </p:nvSpPr>
        <p:spPr bwMode="auto">
          <a:xfrm>
            <a:off x="64770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5560" name="Text Box 4"/>
          <p:cNvSpPr txBox="1">
            <a:spLocks noChangeArrowheads="1"/>
          </p:cNvSpPr>
          <p:nvPr/>
        </p:nvSpPr>
        <p:spPr bwMode="auto">
          <a:xfrm>
            <a:off x="304800" y="2743200"/>
            <a:ext cx="1550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/>
              <a:t>n – log n</a:t>
            </a:r>
          </a:p>
        </p:txBody>
      </p:sp>
      <p:sp>
        <p:nvSpPr>
          <p:cNvPr id="55561" name="Line 6"/>
          <p:cNvSpPr>
            <a:spLocks noChangeShapeType="1"/>
          </p:cNvSpPr>
          <p:nvPr/>
        </p:nvSpPr>
        <p:spPr bwMode="auto">
          <a:xfrm>
            <a:off x="1981200" y="2362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562" name="Text Box 4"/>
          <p:cNvSpPr txBox="1">
            <a:spLocks noChangeArrowheads="1"/>
          </p:cNvSpPr>
          <p:nvPr/>
        </p:nvSpPr>
        <p:spPr bwMode="auto">
          <a:xfrm>
            <a:off x="863600" y="5410200"/>
            <a:ext cx="96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/>
              <a:t>log n</a:t>
            </a:r>
          </a:p>
        </p:txBody>
      </p:sp>
      <p:sp>
        <p:nvSpPr>
          <p:cNvPr id="55563" name="Rectangle 54"/>
          <p:cNvSpPr>
            <a:spLocks noChangeArrowheads="1"/>
          </p:cNvSpPr>
          <p:nvPr/>
        </p:nvSpPr>
        <p:spPr bwMode="auto">
          <a:xfrm>
            <a:off x="4086225" y="3886200"/>
            <a:ext cx="333375" cy="304800"/>
          </a:xfrm>
          <a:prstGeom prst="rect">
            <a:avLst/>
          </a:prstGeom>
          <a:solidFill>
            <a:srgbClr val="000000"/>
          </a:solidFill>
          <a:ln w="1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55564" name="Straight Arrow Connector 387"/>
          <p:cNvCxnSpPr>
            <a:cxnSpLocks noChangeShapeType="1"/>
          </p:cNvCxnSpPr>
          <p:nvPr/>
        </p:nvCxnSpPr>
        <p:spPr bwMode="auto">
          <a:xfrm rot="5400000">
            <a:off x="1600201" y="5638800"/>
            <a:ext cx="7620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55565" name="Rectangle 59"/>
          <p:cNvSpPr>
            <a:spLocks noChangeArrowheads="1"/>
          </p:cNvSpPr>
          <p:nvPr/>
        </p:nvSpPr>
        <p:spPr bwMode="auto">
          <a:xfrm>
            <a:off x="4191000" y="3886200"/>
            <a:ext cx="20796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x</a:t>
            </a:r>
            <a:endParaRPr lang="en-US"/>
          </a:p>
        </p:txBody>
      </p:sp>
      <p:sp>
        <p:nvSpPr>
          <p:cNvPr id="55566" name="Rectangle 54"/>
          <p:cNvSpPr>
            <a:spLocks noChangeArrowheads="1"/>
          </p:cNvSpPr>
          <p:nvPr/>
        </p:nvSpPr>
        <p:spPr bwMode="auto">
          <a:xfrm>
            <a:off x="2409825" y="5486400"/>
            <a:ext cx="333375" cy="304800"/>
          </a:xfrm>
          <a:prstGeom prst="rect">
            <a:avLst/>
          </a:prstGeom>
          <a:solidFill>
            <a:srgbClr val="000000"/>
          </a:solidFill>
          <a:ln w="1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567" name="Rectangle 59"/>
          <p:cNvSpPr>
            <a:spLocks noChangeArrowheads="1"/>
          </p:cNvSpPr>
          <p:nvPr/>
        </p:nvSpPr>
        <p:spPr bwMode="auto">
          <a:xfrm>
            <a:off x="2514600" y="5486400"/>
            <a:ext cx="128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y</a:t>
            </a:r>
            <a:endParaRPr lang="en-US"/>
          </a:p>
        </p:txBody>
      </p:sp>
      <p:cxnSp>
        <p:nvCxnSpPr>
          <p:cNvPr id="55568" name="Straight Arrow Connector 392"/>
          <p:cNvCxnSpPr>
            <a:cxnSpLocks noChangeShapeType="1"/>
          </p:cNvCxnSpPr>
          <p:nvPr/>
        </p:nvCxnSpPr>
        <p:spPr bwMode="auto">
          <a:xfrm rot="5400000">
            <a:off x="2819400" y="5334000"/>
            <a:ext cx="152400" cy="1524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5569" name="TextBox 382"/>
          <p:cNvSpPr txBox="1">
            <a:spLocks noChangeArrowheads="1"/>
          </p:cNvSpPr>
          <p:nvPr/>
        </p:nvSpPr>
        <p:spPr bwMode="auto">
          <a:xfrm>
            <a:off x="6781800" y="1600200"/>
            <a:ext cx="2157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Tile Complexity:</a:t>
            </a:r>
          </a:p>
          <a:p>
            <a:r>
              <a:rPr lang="en-US"/>
              <a:t>	</a:t>
            </a:r>
            <a:r>
              <a:rPr lang="en-US">
                <a:solidFill>
                  <a:srgbClr val="FF0000"/>
                </a:solidFill>
              </a:rPr>
              <a:t>O(log n)</a:t>
            </a:r>
          </a:p>
        </p:txBody>
      </p:sp>
      <p:sp>
        <p:nvSpPr>
          <p:cNvPr id="55570" name="TextBox 385"/>
          <p:cNvSpPr txBox="1">
            <a:spLocks noChangeArrowheads="1"/>
          </p:cNvSpPr>
          <p:nvPr/>
        </p:nvSpPr>
        <p:spPr bwMode="auto">
          <a:xfrm>
            <a:off x="6781800" y="2895600"/>
            <a:ext cx="2374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With optimal</a:t>
            </a:r>
          </a:p>
          <a:p>
            <a:r>
              <a:rPr lang="en-US"/>
              <a:t>counter:</a:t>
            </a:r>
          </a:p>
          <a:p>
            <a:r>
              <a:rPr lang="en-US"/>
              <a:t>Tile Complexity:</a:t>
            </a:r>
          </a:p>
          <a:p>
            <a:r>
              <a:rPr lang="en-US">
                <a:solidFill>
                  <a:srgbClr val="FF0000"/>
                </a:solidFill>
              </a:rPr>
              <a:t>O(log n / loglog n)</a:t>
            </a:r>
          </a:p>
        </p:txBody>
      </p:sp>
      <p:sp>
        <p:nvSpPr>
          <p:cNvPr id="55571" name="TextBox 386"/>
          <p:cNvSpPr txBox="1">
            <a:spLocks noChangeArrowheads="1"/>
          </p:cNvSpPr>
          <p:nvPr/>
        </p:nvSpPr>
        <p:spPr bwMode="auto">
          <a:xfrm>
            <a:off x="6781800" y="4794250"/>
            <a:ext cx="24177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Meets lower </a:t>
            </a:r>
          </a:p>
          <a:p>
            <a:r>
              <a:rPr lang="en-US"/>
              <a:t>bound:</a:t>
            </a:r>
          </a:p>
          <a:p>
            <a:r>
              <a:rPr lang="en-US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>
                <a:solidFill>
                  <a:srgbClr val="FF0000"/>
                </a:solidFill>
              </a:rPr>
              <a:t>(log n / loglog n)</a:t>
            </a:r>
          </a:p>
        </p:txBody>
      </p:sp>
      <p:sp>
        <p:nvSpPr>
          <p:cNvPr id="55572" name="TextBox 389"/>
          <p:cNvSpPr txBox="1">
            <a:spLocks noChangeArrowheads="1"/>
          </p:cNvSpPr>
          <p:nvPr/>
        </p:nvSpPr>
        <p:spPr bwMode="auto">
          <a:xfrm>
            <a:off x="6705600" y="2209800"/>
            <a:ext cx="23923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/>
              <a:t>(Rothemund, Winfree 2000)</a:t>
            </a:r>
          </a:p>
        </p:txBody>
      </p:sp>
      <p:sp>
        <p:nvSpPr>
          <p:cNvPr id="55573" name="TextBox 393"/>
          <p:cNvSpPr txBox="1">
            <a:spLocks noChangeArrowheads="1"/>
          </p:cNvSpPr>
          <p:nvPr/>
        </p:nvSpPr>
        <p:spPr bwMode="auto">
          <a:xfrm>
            <a:off x="6705600" y="4111625"/>
            <a:ext cx="2105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/>
              <a:t>(Adleman, Cheng, Goel,</a:t>
            </a:r>
          </a:p>
          <a:p>
            <a:r>
              <a:rPr lang="en-US" sz="1400" b="0"/>
              <a:t> Huang 2001)</a:t>
            </a:r>
          </a:p>
        </p:txBody>
      </p:sp>
      <p:sp>
        <p:nvSpPr>
          <p:cNvPr id="55574" name="TextBox 394"/>
          <p:cNvSpPr txBox="1">
            <a:spLocks noChangeArrowheads="1"/>
          </p:cNvSpPr>
          <p:nvPr/>
        </p:nvSpPr>
        <p:spPr bwMode="auto">
          <a:xfrm>
            <a:off x="6751638" y="5715000"/>
            <a:ext cx="23923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/>
              <a:t>(Rothemund, Winfree 2000)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45B9E-63E2-4E44-8768-A465ED8AA6EC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7411" name="Freeform 1027"/>
          <p:cNvSpPr>
            <a:spLocks/>
          </p:cNvSpPr>
          <p:nvPr/>
        </p:nvSpPr>
        <p:spPr bwMode="auto">
          <a:xfrm>
            <a:off x="3505200" y="1536700"/>
            <a:ext cx="1346200" cy="3238500"/>
          </a:xfrm>
          <a:custGeom>
            <a:avLst/>
            <a:gdLst>
              <a:gd name="T0" fmla="*/ 80645002 w 848"/>
              <a:gd name="T1" fmla="*/ 181451256 h 2040"/>
              <a:gd name="T2" fmla="*/ 201612492 w 848"/>
              <a:gd name="T3" fmla="*/ 181451256 h 2040"/>
              <a:gd name="T4" fmla="*/ 1290320025 w 848"/>
              <a:gd name="T5" fmla="*/ 302418777 h 2040"/>
              <a:gd name="T6" fmla="*/ 322580006 w 848"/>
              <a:gd name="T7" fmla="*/ 1995964066 h 2040"/>
              <a:gd name="T8" fmla="*/ 1411287491 w 848"/>
              <a:gd name="T9" fmla="*/ 2147483647 h 2040"/>
              <a:gd name="T10" fmla="*/ 1653222421 w 848"/>
              <a:gd name="T11" fmla="*/ 2147483647 h 2040"/>
              <a:gd name="T12" fmla="*/ 1411287491 w 848"/>
              <a:gd name="T13" fmla="*/ 2147483647 h 2040"/>
              <a:gd name="T14" fmla="*/ 2137092678 w 848"/>
              <a:gd name="T15" fmla="*/ 2147483647 h 20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48"/>
              <a:gd name="T25" fmla="*/ 0 h 2040"/>
              <a:gd name="T26" fmla="*/ 848 w 848"/>
              <a:gd name="T27" fmla="*/ 2040 h 204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48" h="2040">
                <a:moveTo>
                  <a:pt x="32" y="72"/>
                </a:moveTo>
                <a:cubicBezTo>
                  <a:pt x="16" y="68"/>
                  <a:pt x="0" y="64"/>
                  <a:pt x="80" y="72"/>
                </a:cubicBezTo>
                <a:cubicBezTo>
                  <a:pt x="160" y="80"/>
                  <a:pt x="504" y="0"/>
                  <a:pt x="512" y="120"/>
                </a:cubicBezTo>
                <a:cubicBezTo>
                  <a:pt x="520" y="240"/>
                  <a:pt x="120" y="632"/>
                  <a:pt x="128" y="792"/>
                </a:cubicBezTo>
                <a:cubicBezTo>
                  <a:pt x="136" y="952"/>
                  <a:pt x="472" y="992"/>
                  <a:pt x="560" y="1080"/>
                </a:cubicBezTo>
                <a:cubicBezTo>
                  <a:pt x="648" y="1168"/>
                  <a:pt x="656" y="1224"/>
                  <a:pt x="656" y="1320"/>
                </a:cubicBezTo>
                <a:cubicBezTo>
                  <a:pt x="656" y="1416"/>
                  <a:pt x="528" y="1536"/>
                  <a:pt x="560" y="1656"/>
                </a:cubicBezTo>
                <a:cubicBezTo>
                  <a:pt x="592" y="1776"/>
                  <a:pt x="720" y="1908"/>
                  <a:pt x="848" y="204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2" name="Freeform 1028"/>
          <p:cNvSpPr>
            <a:spLocks/>
          </p:cNvSpPr>
          <p:nvPr/>
        </p:nvSpPr>
        <p:spPr bwMode="auto">
          <a:xfrm>
            <a:off x="4953000" y="1993900"/>
            <a:ext cx="1308100" cy="1054100"/>
          </a:xfrm>
          <a:custGeom>
            <a:avLst/>
            <a:gdLst>
              <a:gd name="T0" fmla="*/ 141128758 w 824"/>
              <a:gd name="T1" fmla="*/ 100806238 h 664"/>
              <a:gd name="T2" fmla="*/ 262096272 w 824"/>
              <a:gd name="T3" fmla="*/ 100806238 h 664"/>
              <a:gd name="T4" fmla="*/ 1713706536 w 824"/>
              <a:gd name="T5" fmla="*/ 221773768 h 664"/>
              <a:gd name="T6" fmla="*/ 1834674000 w 824"/>
              <a:gd name="T7" fmla="*/ 1431448621 h 664"/>
              <a:gd name="T8" fmla="*/ 2076608928 w 824"/>
              <a:gd name="T9" fmla="*/ 1673383928 h 6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4"/>
              <a:gd name="T16" fmla="*/ 0 h 664"/>
              <a:gd name="T17" fmla="*/ 824 w 824"/>
              <a:gd name="T18" fmla="*/ 664 h 6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4" h="664">
                <a:moveTo>
                  <a:pt x="56" y="40"/>
                </a:moveTo>
                <a:cubicBezTo>
                  <a:pt x="28" y="36"/>
                  <a:pt x="0" y="32"/>
                  <a:pt x="104" y="40"/>
                </a:cubicBezTo>
                <a:cubicBezTo>
                  <a:pt x="208" y="48"/>
                  <a:pt x="576" y="0"/>
                  <a:pt x="680" y="88"/>
                </a:cubicBezTo>
                <a:cubicBezTo>
                  <a:pt x="784" y="176"/>
                  <a:pt x="704" y="472"/>
                  <a:pt x="728" y="568"/>
                </a:cubicBezTo>
                <a:cubicBezTo>
                  <a:pt x="752" y="664"/>
                  <a:pt x="788" y="664"/>
                  <a:pt x="824" y="664"/>
                </a:cubicBezTo>
              </a:path>
            </a:pathLst>
          </a:cu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3" name="Freeform 1029"/>
          <p:cNvSpPr>
            <a:spLocks/>
          </p:cNvSpPr>
          <p:nvPr/>
        </p:nvSpPr>
        <p:spPr bwMode="auto">
          <a:xfrm>
            <a:off x="5486400" y="2451100"/>
            <a:ext cx="990600" cy="1143000"/>
          </a:xfrm>
          <a:custGeom>
            <a:avLst/>
            <a:gdLst>
              <a:gd name="T0" fmla="*/ 1572577282 w 624"/>
              <a:gd name="T1" fmla="*/ 0 h 720"/>
              <a:gd name="T2" fmla="*/ 1209674924 w 624"/>
              <a:gd name="T3" fmla="*/ 120967509 h 720"/>
              <a:gd name="T4" fmla="*/ 604837462 w 624"/>
              <a:gd name="T5" fmla="*/ 604837493 h 720"/>
              <a:gd name="T6" fmla="*/ 846772566 w 624"/>
              <a:gd name="T7" fmla="*/ 1209674987 h 720"/>
              <a:gd name="T8" fmla="*/ 0 w 624"/>
              <a:gd name="T9" fmla="*/ 1814512678 h 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4"/>
              <a:gd name="T16" fmla="*/ 0 h 720"/>
              <a:gd name="T17" fmla="*/ 624 w 624"/>
              <a:gd name="T18" fmla="*/ 720 h 7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4" h="720">
                <a:moveTo>
                  <a:pt x="624" y="0"/>
                </a:moveTo>
                <a:cubicBezTo>
                  <a:pt x="584" y="4"/>
                  <a:pt x="544" y="8"/>
                  <a:pt x="480" y="48"/>
                </a:cubicBezTo>
                <a:cubicBezTo>
                  <a:pt x="416" y="88"/>
                  <a:pt x="264" y="168"/>
                  <a:pt x="240" y="240"/>
                </a:cubicBezTo>
                <a:cubicBezTo>
                  <a:pt x="216" y="312"/>
                  <a:pt x="376" y="400"/>
                  <a:pt x="336" y="480"/>
                </a:cubicBezTo>
                <a:cubicBezTo>
                  <a:pt x="296" y="560"/>
                  <a:pt x="148" y="640"/>
                  <a:pt x="0" y="720"/>
                </a:cubicBezTo>
              </a:path>
            </a:pathLst>
          </a:cu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Freeform 1031"/>
          <p:cNvSpPr>
            <a:spLocks/>
          </p:cNvSpPr>
          <p:nvPr/>
        </p:nvSpPr>
        <p:spPr bwMode="auto">
          <a:xfrm>
            <a:off x="3886200" y="3975100"/>
            <a:ext cx="1270000" cy="1587500"/>
          </a:xfrm>
          <a:custGeom>
            <a:avLst/>
            <a:gdLst>
              <a:gd name="T0" fmla="*/ 1975802691 w 800"/>
              <a:gd name="T1" fmla="*/ 100806250 h 1000"/>
              <a:gd name="T2" fmla="*/ 1733867765 w 800"/>
              <a:gd name="T3" fmla="*/ 100806250 h 1000"/>
              <a:gd name="T4" fmla="*/ 282257513 w 800"/>
              <a:gd name="T5" fmla="*/ 705643776 h 1000"/>
              <a:gd name="T6" fmla="*/ 40322500 w 800"/>
              <a:gd name="T7" fmla="*/ 2147483647 h 1000"/>
              <a:gd name="T8" fmla="*/ 0 60000 65536"/>
              <a:gd name="T9" fmla="*/ 0 60000 65536"/>
              <a:gd name="T10" fmla="*/ 0 60000 65536"/>
              <a:gd name="T11" fmla="*/ 0 60000 65536"/>
              <a:gd name="T12" fmla="*/ 0 w 800"/>
              <a:gd name="T13" fmla="*/ 0 h 1000"/>
              <a:gd name="T14" fmla="*/ 800 w 800"/>
              <a:gd name="T15" fmla="*/ 1000 h 1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0" h="1000">
                <a:moveTo>
                  <a:pt x="784" y="40"/>
                </a:moveTo>
                <a:cubicBezTo>
                  <a:pt x="792" y="20"/>
                  <a:pt x="800" y="0"/>
                  <a:pt x="688" y="40"/>
                </a:cubicBezTo>
                <a:cubicBezTo>
                  <a:pt x="576" y="80"/>
                  <a:pt x="224" y="120"/>
                  <a:pt x="112" y="280"/>
                </a:cubicBezTo>
                <a:cubicBezTo>
                  <a:pt x="0" y="440"/>
                  <a:pt x="8" y="720"/>
                  <a:pt x="16" y="100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Freeform 1033"/>
          <p:cNvSpPr>
            <a:spLocks/>
          </p:cNvSpPr>
          <p:nvPr/>
        </p:nvSpPr>
        <p:spPr bwMode="auto">
          <a:xfrm>
            <a:off x="2057400" y="3289300"/>
            <a:ext cx="1651000" cy="444500"/>
          </a:xfrm>
          <a:custGeom>
            <a:avLst/>
            <a:gdLst>
              <a:gd name="T0" fmla="*/ 2147483647 w 1040"/>
              <a:gd name="T1" fmla="*/ 604837435 h 280"/>
              <a:gd name="T2" fmla="*/ 2147483647 w 1040"/>
              <a:gd name="T3" fmla="*/ 604837435 h 280"/>
              <a:gd name="T4" fmla="*/ 1330642272 w 1040"/>
              <a:gd name="T5" fmla="*/ 0 h 280"/>
              <a:gd name="T6" fmla="*/ 725804858 w 1040"/>
              <a:gd name="T7" fmla="*/ 604837435 h 280"/>
              <a:gd name="T8" fmla="*/ 0 w 1040"/>
              <a:gd name="T9" fmla="*/ 483869987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40"/>
              <a:gd name="T16" fmla="*/ 0 h 280"/>
              <a:gd name="T17" fmla="*/ 1040 w 1040"/>
              <a:gd name="T18" fmla="*/ 280 h 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40" h="280">
                <a:moveTo>
                  <a:pt x="1008" y="240"/>
                </a:moveTo>
                <a:cubicBezTo>
                  <a:pt x="1024" y="260"/>
                  <a:pt x="1040" y="280"/>
                  <a:pt x="960" y="240"/>
                </a:cubicBezTo>
                <a:cubicBezTo>
                  <a:pt x="880" y="200"/>
                  <a:pt x="640" y="0"/>
                  <a:pt x="528" y="0"/>
                </a:cubicBezTo>
                <a:cubicBezTo>
                  <a:pt x="416" y="0"/>
                  <a:pt x="376" y="208"/>
                  <a:pt x="288" y="240"/>
                </a:cubicBezTo>
                <a:cubicBezTo>
                  <a:pt x="200" y="272"/>
                  <a:pt x="100" y="232"/>
                  <a:pt x="0" y="192"/>
                </a:cubicBezTo>
              </a:path>
            </a:pathLst>
          </a:custGeom>
          <a:noFill/>
          <a:ln w="2857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Freeform 1034"/>
          <p:cNvSpPr>
            <a:spLocks/>
          </p:cNvSpPr>
          <p:nvPr/>
        </p:nvSpPr>
        <p:spPr bwMode="auto">
          <a:xfrm>
            <a:off x="5181600" y="3594100"/>
            <a:ext cx="2057400" cy="1066800"/>
          </a:xfrm>
          <a:custGeom>
            <a:avLst/>
            <a:gdLst>
              <a:gd name="T0" fmla="*/ 2147483647 w 1296"/>
              <a:gd name="T1" fmla="*/ 0 h 672"/>
              <a:gd name="T2" fmla="*/ 1209674941 w 1296"/>
              <a:gd name="T3" fmla="*/ 362902467 h 672"/>
              <a:gd name="T4" fmla="*/ 967740032 w 1296"/>
              <a:gd name="T5" fmla="*/ 1330642413 h 672"/>
              <a:gd name="T6" fmla="*/ 0 w 1296"/>
              <a:gd name="T7" fmla="*/ 1693545178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1296"/>
              <a:gd name="T13" fmla="*/ 0 h 672"/>
              <a:gd name="T14" fmla="*/ 1296 w 1296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6" h="672">
                <a:moveTo>
                  <a:pt x="1296" y="0"/>
                </a:moveTo>
                <a:cubicBezTo>
                  <a:pt x="964" y="28"/>
                  <a:pt x="632" y="56"/>
                  <a:pt x="480" y="144"/>
                </a:cubicBezTo>
                <a:cubicBezTo>
                  <a:pt x="328" y="232"/>
                  <a:pt x="464" y="440"/>
                  <a:pt x="384" y="528"/>
                </a:cubicBezTo>
                <a:cubicBezTo>
                  <a:pt x="304" y="616"/>
                  <a:pt x="152" y="644"/>
                  <a:pt x="0" y="672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Freeform 1035"/>
          <p:cNvSpPr>
            <a:spLocks/>
          </p:cNvSpPr>
          <p:nvPr/>
        </p:nvSpPr>
        <p:spPr bwMode="auto">
          <a:xfrm>
            <a:off x="4648200" y="1143000"/>
            <a:ext cx="1193800" cy="939800"/>
          </a:xfrm>
          <a:custGeom>
            <a:avLst/>
            <a:gdLst>
              <a:gd name="T0" fmla="*/ 201612484 w 752"/>
              <a:gd name="T1" fmla="*/ 1270158623 h 592"/>
              <a:gd name="T2" fmla="*/ 201612484 w 752"/>
              <a:gd name="T3" fmla="*/ 1149191173 h 592"/>
              <a:gd name="T4" fmla="*/ 201612484 w 752"/>
              <a:gd name="T5" fmla="*/ 60483750 h 592"/>
              <a:gd name="T6" fmla="*/ 1411287439 w 752"/>
              <a:gd name="T7" fmla="*/ 786288624 h 592"/>
              <a:gd name="T8" fmla="*/ 1653222360 w 752"/>
              <a:gd name="T9" fmla="*/ 1391126073 h 592"/>
              <a:gd name="T10" fmla="*/ 1895157678 w 752"/>
              <a:gd name="T11" fmla="*/ 1391126073 h 5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52"/>
              <a:gd name="T19" fmla="*/ 0 h 592"/>
              <a:gd name="T20" fmla="*/ 752 w 752"/>
              <a:gd name="T21" fmla="*/ 592 h 5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52" h="592">
                <a:moveTo>
                  <a:pt x="80" y="504"/>
                </a:moveTo>
                <a:cubicBezTo>
                  <a:pt x="80" y="520"/>
                  <a:pt x="80" y="536"/>
                  <a:pt x="80" y="456"/>
                </a:cubicBezTo>
                <a:cubicBezTo>
                  <a:pt x="80" y="376"/>
                  <a:pt x="0" y="48"/>
                  <a:pt x="80" y="24"/>
                </a:cubicBezTo>
                <a:cubicBezTo>
                  <a:pt x="160" y="0"/>
                  <a:pt x="464" y="224"/>
                  <a:pt x="560" y="312"/>
                </a:cubicBezTo>
                <a:cubicBezTo>
                  <a:pt x="656" y="400"/>
                  <a:pt x="624" y="512"/>
                  <a:pt x="656" y="552"/>
                </a:cubicBezTo>
                <a:cubicBezTo>
                  <a:pt x="688" y="592"/>
                  <a:pt x="720" y="572"/>
                  <a:pt x="752" y="552"/>
                </a:cubicBezTo>
              </a:path>
            </a:pathLst>
          </a:cu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Freeform 1036"/>
          <p:cNvSpPr>
            <a:spLocks/>
          </p:cNvSpPr>
          <p:nvPr/>
        </p:nvSpPr>
        <p:spPr bwMode="auto">
          <a:xfrm>
            <a:off x="2362200" y="1917700"/>
            <a:ext cx="2006600" cy="1117600"/>
          </a:xfrm>
          <a:custGeom>
            <a:avLst/>
            <a:gdLst>
              <a:gd name="T0" fmla="*/ 40322497 w 1264"/>
              <a:gd name="T1" fmla="*/ 1673383963 h 704"/>
              <a:gd name="T2" fmla="*/ 161289987 w 1264"/>
              <a:gd name="T3" fmla="*/ 1552416109 h 704"/>
              <a:gd name="T4" fmla="*/ 1008062507 w 1264"/>
              <a:gd name="T5" fmla="*/ 342741230 h 704"/>
              <a:gd name="T6" fmla="*/ 2096769984 w 1264"/>
              <a:gd name="T7" fmla="*/ 100806240 h 704"/>
              <a:gd name="T8" fmla="*/ 2147483647 w 1264"/>
              <a:gd name="T9" fmla="*/ 947578818 h 704"/>
              <a:gd name="T10" fmla="*/ 2147483647 w 1264"/>
              <a:gd name="T11" fmla="*/ 947578818 h 704"/>
              <a:gd name="T12" fmla="*/ 2147483647 w 1264"/>
              <a:gd name="T13" fmla="*/ 947578818 h 7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4"/>
              <a:gd name="T22" fmla="*/ 0 h 704"/>
              <a:gd name="T23" fmla="*/ 1264 w 1264"/>
              <a:gd name="T24" fmla="*/ 704 h 7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4" h="704">
                <a:moveTo>
                  <a:pt x="16" y="664"/>
                </a:moveTo>
                <a:cubicBezTo>
                  <a:pt x="8" y="684"/>
                  <a:pt x="0" y="704"/>
                  <a:pt x="64" y="616"/>
                </a:cubicBezTo>
                <a:cubicBezTo>
                  <a:pt x="128" y="528"/>
                  <a:pt x="272" y="232"/>
                  <a:pt x="400" y="136"/>
                </a:cubicBezTo>
                <a:cubicBezTo>
                  <a:pt x="528" y="40"/>
                  <a:pt x="744" y="0"/>
                  <a:pt x="832" y="40"/>
                </a:cubicBezTo>
                <a:cubicBezTo>
                  <a:pt x="920" y="80"/>
                  <a:pt x="880" y="320"/>
                  <a:pt x="928" y="376"/>
                </a:cubicBezTo>
                <a:cubicBezTo>
                  <a:pt x="976" y="432"/>
                  <a:pt x="1064" y="376"/>
                  <a:pt x="1120" y="376"/>
                </a:cubicBezTo>
                <a:cubicBezTo>
                  <a:pt x="1176" y="376"/>
                  <a:pt x="1220" y="376"/>
                  <a:pt x="1264" y="37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9" name="Freeform 1037"/>
          <p:cNvSpPr>
            <a:spLocks/>
          </p:cNvSpPr>
          <p:nvPr/>
        </p:nvSpPr>
        <p:spPr bwMode="auto">
          <a:xfrm>
            <a:off x="2971800" y="3746500"/>
            <a:ext cx="965200" cy="1231900"/>
          </a:xfrm>
          <a:custGeom>
            <a:avLst/>
            <a:gdLst>
              <a:gd name="T0" fmla="*/ 1532254782 w 608"/>
              <a:gd name="T1" fmla="*/ 141128755 h 776"/>
              <a:gd name="T2" fmla="*/ 1290319879 w 608"/>
              <a:gd name="T3" fmla="*/ 141128755 h 776"/>
              <a:gd name="T4" fmla="*/ 80644992 w 608"/>
              <a:gd name="T5" fmla="*/ 987901336 h 776"/>
              <a:gd name="T6" fmla="*/ 806449875 w 608"/>
              <a:gd name="T7" fmla="*/ 1471771184 h 776"/>
              <a:gd name="T8" fmla="*/ 322579970 w 608"/>
              <a:gd name="T9" fmla="*/ 1955641428 h 7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8"/>
              <a:gd name="T16" fmla="*/ 0 h 776"/>
              <a:gd name="T17" fmla="*/ 608 w 608"/>
              <a:gd name="T18" fmla="*/ 776 h 7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8" h="776">
                <a:moveTo>
                  <a:pt x="608" y="56"/>
                </a:moveTo>
                <a:cubicBezTo>
                  <a:pt x="608" y="28"/>
                  <a:pt x="608" y="0"/>
                  <a:pt x="512" y="56"/>
                </a:cubicBezTo>
                <a:cubicBezTo>
                  <a:pt x="416" y="112"/>
                  <a:pt x="64" y="304"/>
                  <a:pt x="32" y="392"/>
                </a:cubicBezTo>
                <a:cubicBezTo>
                  <a:pt x="0" y="480"/>
                  <a:pt x="304" y="520"/>
                  <a:pt x="320" y="584"/>
                </a:cubicBezTo>
                <a:cubicBezTo>
                  <a:pt x="336" y="648"/>
                  <a:pt x="232" y="712"/>
                  <a:pt x="128" y="776"/>
                </a:cubicBezTo>
              </a:path>
            </a:pathLst>
          </a:custGeom>
          <a:noFill/>
          <a:ln w="2857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0" name="Text Box 1038"/>
          <p:cNvSpPr txBox="1">
            <a:spLocks noChangeArrowheads="1"/>
          </p:cNvSpPr>
          <p:nvPr/>
        </p:nvSpPr>
        <p:spPr bwMode="auto">
          <a:xfrm rot="-3280128">
            <a:off x="1901825" y="2289175"/>
            <a:ext cx="952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A C G C</a:t>
            </a:r>
          </a:p>
        </p:txBody>
      </p:sp>
      <p:sp>
        <p:nvSpPr>
          <p:cNvPr id="17421" name="Line 1039"/>
          <p:cNvSpPr>
            <a:spLocks noChangeShapeType="1"/>
          </p:cNvSpPr>
          <p:nvPr/>
        </p:nvSpPr>
        <p:spPr bwMode="auto">
          <a:xfrm flipH="1" flipV="1">
            <a:off x="2286000" y="2819400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2" name="Line 1040"/>
          <p:cNvSpPr>
            <a:spLocks noChangeShapeType="1"/>
          </p:cNvSpPr>
          <p:nvPr/>
        </p:nvSpPr>
        <p:spPr bwMode="auto">
          <a:xfrm flipH="1" flipV="1">
            <a:off x="2438400" y="2667000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3" name="Line 1041"/>
          <p:cNvSpPr>
            <a:spLocks noChangeShapeType="1"/>
          </p:cNvSpPr>
          <p:nvPr/>
        </p:nvSpPr>
        <p:spPr bwMode="auto">
          <a:xfrm flipH="1" flipV="1">
            <a:off x="2514600" y="2438400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4" name="Line 1042"/>
          <p:cNvSpPr>
            <a:spLocks noChangeShapeType="1"/>
          </p:cNvSpPr>
          <p:nvPr/>
        </p:nvSpPr>
        <p:spPr bwMode="auto">
          <a:xfrm flipH="1" flipV="1">
            <a:off x="2667000" y="2286000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5" name="Text Box 1043"/>
          <p:cNvSpPr txBox="1">
            <a:spLocks noChangeArrowheads="1"/>
          </p:cNvSpPr>
          <p:nvPr/>
        </p:nvSpPr>
        <p:spPr bwMode="auto">
          <a:xfrm rot="1937061">
            <a:off x="4876800" y="958850"/>
            <a:ext cx="942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T G C G</a:t>
            </a:r>
          </a:p>
        </p:txBody>
      </p:sp>
      <p:sp>
        <p:nvSpPr>
          <p:cNvPr id="17426" name="Line 1044"/>
          <p:cNvSpPr>
            <a:spLocks noChangeShapeType="1"/>
          </p:cNvSpPr>
          <p:nvPr/>
        </p:nvSpPr>
        <p:spPr bwMode="auto">
          <a:xfrm flipV="1">
            <a:off x="4953000" y="1066800"/>
            <a:ext cx="76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7" name="Line 1045"/>
          <p:cNvSpPr>
            <a:spLocks noChangeShapeType="1"/>
          </p:cNvSpPr>
          <p:nvPr/>
        </p:nvSpPr>
        <p:spPr bwMode="auto">
          <a:xfrm flipV="1">
            <a:off x="5105400" y="1143000"/>
            <a:ext cx="76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8" name="Line 1046"/>
          <p:cNvSpPr>
            <a:spLocks noChangeShapeType="1"/>
          </p:cNvSpPr>
          <p:nvPr/>
        </p:nvSpPr>
        <p:spPr bwMode="auto">
          <a:xfrm flipV="1">
            <a:off x="5257800" y="1295400"/>
            <a:ext cx="76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9" name="Line 1047"/>
          <p:cNvSpPr>
            <a:spLocks noChangeShapeType="1"/>
          </p:cNvSpPr>
          <p:nvPr/>
        </p:nvSpPr>
        <p:spPr bwMode="auto">
          <a:xfrm flipV="1">
            <a:off x="5410200" y="1371600"/>
            <a:ext cx="152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0" name="Rectangle 1048"/>
          <p:cNvSpPr>
            <a:spLocks noChangeArrowheads="1"/>
          </p:cNvSpPr>
          <p:nvPr/>
        </p:nvSpPr>
        <p:spPr bwMode="auto">
          <a:xfrm>
            <a:off x="990600" y="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0">
                <a:solidFill>
                  <a:srgbClr val="CC0000"/>
                </a:solidFill>
              </a:rPr>
              <a:t>Molecular Building Blocks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641FE2-17ED-4E26-9B31-4B039984FED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248400"/>
            <a:ext cx="5565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Barish</a:t>
            </a:r>
            <a:r>
              <a:rPr lang="en-US" dirty="0" smtClean="0"/>
              <a:t>, </a:t>
            </a:r>
            <a:r>
              <a:rPr lang="en-US" dirty="0" err="1" smtClean="0"/>
              <a:t>Shulman</a:t>
            </a:r>
            <a:r>
              <a:rPr lang="en-US" dirty="0" smtClean="0"/>
              <a:t>, </a:t>
            </a:r>
            <a:r>
              <a:rPr lang="en-US" dirty="0" err="1" smtClean="0"/>
              <a:t>Rothemund</a:t>
            </a:r>
            <a:r>
              <a:rPr lang="en-US" dirty="0" smtClean="0"/>
              <a:t>, </a:t>
            </a:r>
            <a:r>
              <a:rPr lang="en-US" dirty="0" err="1" smtClean="0"/>
              <a:t>Winfree</a:t>
            </a:r>
            <a:r>
              <a:rPr lang="en-US" dirty="0" smtClean="0"/>
              <a:t>, 2009</a:t>
            </a:r>
            <a:endParaRPr lang="en-US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27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Why is Temperature 1 Theory Important?</a:t>
            </a:r>
            <a:endParaRPr lang="en-US" sz="24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838200"/>
            <a:ext cx="75819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Temperature 2 self-assembly is powerful</a:t>
            </a:r>
          </a:p>
          <a:p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Efficient assembly of squares and more general shapes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Universal Computation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But….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Precise laboratory settings required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High error rates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752600" y="5524500"/>
            <a:ext cx="533400" cy="5334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286000" y="5524500"/>
            <a:ext cx="533400" cy="5334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819400" y="5524500"/>
            <a:ext cx="533400" cy="5334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352800" y="5524500"/>
            <a:ext cx="533400" cy="5334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752600" y="4991100"/>
            <a:ext cx="533400" cy="5334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rot="19845954">
            <a:off x="2496581" y="4668280"/>
            <a:ext cx="533400" cy="5334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Connector 12"/>
          <p:cNvCxnSpPr>
            <a:stCxn id="11" idx="1"/>
            <a:endCxn id="10" idx="3"/>
          </p:cNvCxnSpPr>
          <p:nvPr/>
        </p:nvCxnSpPr>
        <p:spPr bwMode="auto">
          <a:xfrm rot="10800000" flipV="1">
            <a:off x="2286000" y="5065230"/>
            <a:ext cx="244550" cy="19256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endCxn id="7" idx="0"/>
          </p:cNvCxnSpPr>
          <p:nvPr/>
        </p:nvCxnSpPr>
        <p:spPr bwMode="auto">
          <a:xfrm rot="5400000">
            <a:off x="2476500" y="5448300"/>
            <a:ext cx="1524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2520920" y="526214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x</a:t>
            </a:r>
            <a:endParaRPr lang="en-US" sz="1600" dirty="0"/>
          </a:p>
        </p:txBody>
      </p:sp>
      <p:cxnSp>
        <p:nvCxnSpPr>
          <p:cNvPr id="21" name="Straight Connector 20"/>
          <p:cNvCxnSpPr>
            <a:stCxn id="11" idx="2"/>
          </p:cNvCxnSpPr>
          <p:nvPr/>
        </p:nvCxnSpPr>
        <p:spPr bwMode="auto">
          <a:xfrm rot="16200000" flipH="1">
            <a:off x="2868571" y="5192672"/>
            <a:ext cx="128191" cy="7826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2895600" y="49911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</a:t>
            </a:r>
            <a:endParaRPr lang="en-US" sz="16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Why is Temperature 1 Theory Important?</a:t>
            </a:r>
            <a:endParaRPr lang="en-US" sz="24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838200"/>
            <a:ext cx="75819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Temperature 2 self-assembly is powerful</a:t>
            </a:r>
          </a:p>
          <a:p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Efficient assembly of squares and more general shapes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Universal Computation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But….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Precise laboratory settings required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High error rates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752600" y="5524500"/>
            <a:ext cx="533400" cy="5334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286000" y="5524500"/>
            <a:ext cx="533400" cy="5334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819400" y="5524500"/>
            <a:ext cx="533400" cy="5334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352800" y="5524500"/>
            <a:ext cx="533400" cy="5334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752600" y="4991100"/>
            <a:ext cx="533400" cy="5334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rot="19845954">
            <a:off x="2496581" y="4668280"/>
            <a:ext cx="533400" cy="5334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Connector 12"/>
          <p:cNvCxnSpPr>
            <a:stCxn id="11" idx="1"/>
            <a:endCxn id="10" idx="3"/>
          </p:cNvCxnSpPr>
          <p:nvPr/>
        </p:nvCxnSpPr>
        <p:spPr bwMode="auto">
          <a:xfrm rot="10800000" flipV="1">
            <a:off x="2286000" y="5065230"/>
            <a:ext cx="244550" cy="19256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endCxn id="7" idx="0"/>
          </p:cNvCxnSpPr>
          <p:nvPr/>
        </p:nvCxnSpPr>
        <p:spPr bwMode="auto">
          <a:xfrm rot="5400000">
            <a:off x="2476500" y="5448300"/>
            <a:ext cx="1524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2520920" y="526214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x</a:t>
            </a:r>
            <a:endParaRPr lang="en-US" sz="1600" dirty="0"/>
          </a:p>
        </p:txBody>
      </p:sp>
      <p:cxnSp>
        <p:nvCxnSpPr>
          <p:cNvPr id="21" name="Straight Connector 20"/>
          <p:cNvCxnSpPr>
            <a:stCxn id="11" idx="2"/>
          </p:cNvCxnSpPr>
          <p:nvPr/>
        </p:nvCxnSpPr>
        <p:spPr bwMode="auto">
          <a:xfrm rot="16200000" flipH="1">
            <a:off x="2868571" y="5192672"/>
            <a:ext cx="128191" cy="7826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2895600" y="49911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3429000" y="4457700"/>
            <a:ext cx="533400" cy="5334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Straight Connector 17"/>
          <p:cNvCxnSpPr>
            <a:stCxn id="17" idx="1"/>
            <a:endCxn id="11" idx="3"/>
          </p:cNvCxnSpPr>
          <p:nvPr/>
        </p:nvCxnSpPr>
        <p:spPr bwMode="auto">
          <a:xfrm rot="10800000" flipV="1">
            <a:off x="2996012" y="4724399"/>
            <a:ext cx="432988" cy="8032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17" idx="2"/>
            <a:endCxn id="8" idx="0"/>
          </p:cNvCxnSpPr>
          <p:nvPr/>
        </p:nvCxnSpPr>
        <p:spPr bwMode="auto">
          <a:xfrm rot="5400000">
            <a:off x="3124200" y="4953000"/>
            <a:ext cx="533400" cy="6096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Why is Temperature 1 Theory Important?</a:t>
            </a:r>
            <a:endParaRPr lang="en-US" sz="24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838200"/>
            <a:ext cx="75819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Temperature 2 self-assembly is powerful</a:t>
            </a:r>
          </a:p>
          <a:p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Efficient assembly of squares and more general shapes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Universal Computation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But….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Precise laboratory settings required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High error rates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752600" y="5524500"/>
            <a:ext cx="533400" cy="5334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286000" y="5524500"/>
            <a:ext cx="533400" cy="5334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819400" y="5524500"/>
            <a:ext cx="533400" cy="5334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352800" y="5524500"/>
            <a:ext cx="533400" cy="5334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752600" y="4991100"/>
            <a:ext cx="533400" cy="5334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286000" y="4991100"/>
            <a:ext cx="533400" cy="5334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Connector 12"/>
          <p:cNvCxnSpPr>
            <a:stCxn id="11" idx="1"/>
            <a:endCxn id="10" idx="3"/>
          </p:cNvCxnSpPr>
          <p:nvPr/>
        </p:nvCxnSpPr>
        <p:spPr bwMode="auto">
          <a:xfrm rot="10800000">
            <a:off x="2286000" y="5257800"/>
            <a:ext cx="1588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2819400" y="4991100"/>
            <a:ext cx="533400" cy="5334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 rot="5400000">
            <a:off x="2971006" y="5523706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10800000">
            <a:off x="2705100" y="5257800"/>
            <a:ext cx="2667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rot="10800000">
            <a:off x="2171700" y="5257800"/>
            <a:ext cx="2667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rot="10800000">
            <a:off x="2476500" y="5410200"/>
            <a:ext cx="228600" cy="1905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rot="5400000">
            <a:off x="2476500" y="5410200"/>
            <a:ext cx="190500" cy="1905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2895600" y="4267200"/>
            <a:ext cx="27190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Error locked in place</a:t>
            </a:r>
            <a:endParaRPr lang="en-US" dirty="0"/>
          </a:p>
        </p:txBody>
      </p:sp>
      <p:cxnSp>
        <p:nvCxnSpPr>
          <p:cNvPr id="51" name="Straight Arrow Connector 50"/>
          <p:cNvCxnSpPr/>
          <p:nvPr/>
        </p:nvCxnSpPr>
        <p:spPr bwMode="auto">
          <a:xfrm rot="10800000" flipV="1">
            <a:off x="2628900" y="4686300"/>
            <a:ext cx="2667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Why is Temperature 1 Theory Important?</a:t>
            </a:r>
            <a:endParaRPr lang="en-US" sz="24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838200"/>
            <a:ext cx="75819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Temperature 2 self-assembly is powerful</a:t>
            </a:r>
          </a:p>
          <a:p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Efficient assembly of squares and more general shapes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Universal Computation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But….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Precise laboratory settings required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High error rates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105400" y="4724400"/>
            <a:ext cx="533400" cy="5334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638800" y="4724400"/>
            <a:ext cx="533400" cy="5334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172200" y="4724400"/>
            <a:ext cx="533400" cy="5334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705600" y="4724400"/>
            <a:ext cx="533400" cy="5334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105400" y="4191000"/>
            <a:ext cx="533400" cy="5334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638800" y="4191000"/>
            <a:ext cx="533400" cy="5334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Connector 12"/>
          <p:cNvCxnSpPr>
            <a:stCxn id="11" idx="1"/>
            <a:endCxn id="10" idx="3"/>
          </p:cNvCxnSpPr>
          <p:nvPr/>
        </p:nvCxnSpPr>
        <p:spPr bwMode="auto">
          <a:xfrm rot="10800000">
            <a:off x="5638800" y="4457700"/>
            <a:ext cx="1588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6172200" y="4191000"/>
            <a:ext cx="533400" cy="5334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 rot="5400000">
            <a:off x="6323806" y="4723606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10800000">
            <a:off x="6057900" y="4457700"/>
            <a:ext cx="2667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rot="10800000">
            <a:off x="5524500" y="4457700"/>
            <a:ext cx="2667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rot="10800000">
            <a:off x="5829300" y="4610100"/>
            <a:ext cx="228600" cy="1905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rot="5400000">
            <a:off x="5829300" y="4610100"/>
            <a:ext cx="190500" cy="1905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6248400" y="3467100"/>
            <a:ext cx="27190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Error locked in place</a:t>
            </a:r>
            <a:endParaRPr lang="en-US" dirty="0"/>
          </a:p>
        </p:txBody>
      </p:sp>
      <p:cxnSp>
        <p:nvCxnSpPr>
          <p:cNvPr id="51" name="Straight Arrow Connector 50"/>
          <p:cNvCxnSpPr/>
          <p:nvPr/>
        </p:nvCxnSpPr>
        <p:spPr bwMode="auto">
          <a:xfrm rot="10800000" flipV="1">
            <a:off x="5981700" y="3886200"/>
            <a:ext cx="2667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04800" y="4533900"/>
            <a:ext cx="4686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Question: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Is temperature 1 substantially less powerful than temperature 2?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Is temperature 1 powerful enough to warrant consideration considering it’s potential experimental advantages?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/>
              <a:t>Build an </a:t>
            </a:r>
            <a:r>
              <a:rPr lang="en-US" sz="2800" dirty="0"/>
              <a:t>n x n </a:t>
            </a:r>
            <a:r>
              <a:rPr lang="en-US" sz="2800" dirty="0" smtClean="0"/>
              <a:t>square at </a:t>
            </a:r>
            <a:r>
              <a:rPr lang="en-US" sz="2800" dirty="0" smtClean="0">
                <a:solidFill>
                  <a:srgbClr val="C00000"/>
                </a:solidFill>
              </a:rPr>
              <a:t>Temperature 1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14" name="Rectangle 313"/>
          <p:cNvSpPr/>
          <p:nvPr/>
        </p:nvSpPr>
        <p:spPr bwMode="auto">
          <a:xfrm>
            <a:off x="2514600" y="51054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s</a:t>
            </a:r>
          </a:p>
        </p:txBody>
      </p:sp>
      <p:cxnSp>
        <p:nvCxnSpPr>
          <p:cNvPr id="348" name="Straight Connector 347"/>
          <p:cNvCxnSpPr>
            <a:stCxn id="314" idx="3"/>
          </p:cNvCxnSpPr>
          <p:nvPr/>
        </p:nvCxnSpPr>
        <p:spPr bwMode="auto">
          <a:xfrm>
            <a:off x="2971800" y="53340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2895600" y="5334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a1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/>
              <a:t>Build an </a:t>
            </a:r>
            <a:r>
              <a:rPr lang="en-US" sz="2800" dirty="0"/>
              <a:t>n x n </a:t>
            </a:r>
            <a:r>
              <a:rPr lang="en-US" sz="2800" dirty="0" smtClean="0"/>
              <a:t>square at </a:t>
            </a:r>
            <a:r>
              <a:rPr lang="en-US" sz="2800" dirty="0" smtClean="0">
                <a:solidFill>
                  <a:srgbClr val="C00000"/>
                </a:solidFill>
              </a:rPr>
              <a:t>Temperature 1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14" name="Rectangle 313"/>
          <p:cNvSpPr/>
          <p:nvPr/>
        </p:nvSpPr>
        <p:spPr bwMode="auto">
          <a:xfrm>
            <a:off x="2514600" y="51054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s</a:t>
            </a:r>
          </a:p>
        </p:txBody>
      </p:sp>
      <p:sp>
        <p:nvSpPr>
          <p:cNvPr id="315" name="Rectangle 314"/>
          <p:cNvSpPr/>
          <p:nvPr/>
        </p:nvSpPr>
        <p:spPr bwMode="auto">
          <a:xfrm>
            <a:off x="3276600" y="51054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A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6" name="Rectangle 315"/>
          <p:cNvSpPr/>
          <p:nvPr/>
        </p:nvSpPr>
        <p:spPr bwMode="auto">
          <a:xfrm>
            <a:off x="4114800" y="51054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/>
              <a:t>A</a:t>
            </a:r>
            <a:r>
              <a:rPr lang="en-US" sz="1400" dirty="0" smtClean="0"/>
              <a:t>2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1" name="Rectangle 320"/>
          <p:cNvSpPr/>
          <p:nvPr/>
        </p:nvSpPr>
        <p:spPr bwMode="auto">
          <a:xfrm>
            <a:off x="4876800" y="51054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/>
              <a:t>A</a:t>
            </a:r>
            <a:r>
              <a:rPr lang="en-US" sz="1400" dirty="0" smtClean="0"/>
              <a:t>3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2" name="Rectangle 321"/>
          <p:cNvSpPr/>
          <p:nvPr/>
        </p:nvSpPr>
        <p:spPr bwMode="auto">
          <a:xfrm>
            <a:off x="5638800" y="51054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/>
              <a:t>A</a:t>
            </a:r>
            <a:r>
              <a:rPr lang="en-US" sz="1400" dirty="0" smtClean="0"/>
              <a:t>4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3" name="Rectangle 322"/>
          <p:cNvSpPr/>
          <p:nvPr/>
        </p:nvSpPr>
        <p:spPr bwMode="auto">
          <a:xfrm>
            <a:off x="6400800" y="51054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/>
              <a:t>A</a:t>
            </a:r>
            <a:r>
              <a:rPr lang="en-US" sz="1400" dirty="0" smtClean="0"/>
              <a:t>5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48" name="Straight Connector 347"/>
          <p:cNvCxnSpPr>
            <a:stCxn id="314" idx="3"/>
          </p:cNvCxnSpPr>
          <p:nvPr/>
        </p:nvCxnSpPr>
        <p:spPr bwMode="auto">
          <a:xfrm>
            <a:off x="2971800" y="53340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3" name="Straight Connector 352"/>
          <p:cNvCxnSpPr/>
          <p:nvPr/>
        </p:nvCxnSpPr>
        <p:spPr bwMode="auto">
          <a:xfrm>
            <a:off x="3200400" y="53340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4" name="Straight Connector 353"/>
          <p:cNvCxnSpPr/>
          <p:nvPr/>
        </p:nvCxnSpPr>
        <p:spPr bwMode="auto">
          <a:xfrm>
            <a:off x="3733800" y="53340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5" name="Straight Connector 354"/>
          <p:cNvCxnSpPr/>
          <p:nvPr/>
        </p:nvCxnSpPr>
        <p:spPr bwMode="auto">
          <a:xfrm>
            <a:off x="4038600" y="53340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6" name="Straight Connector 355"/>
          <p:cNvCxnSpPr/>
          <p:nvPr/>
        </p:nvCxnSpPr>
        <p:spPr bwMode="auto">
          <a:xfrm>
            <a:off x="4572000" y="53340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1" name="Straight Connector 360"/>
          <p:cNvCxnSpPr/>
          <p:nvPr/>
        </p:nvCxnSpPr>
        <p:spPr bwMode="auto">
          <a:xfrm>
            <a:off x="4800600" y="53340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2" name="Straight Connector 361"/>
          <p:cNvCxnSpPr/>
          <p:nvPr/>
        </p:nvCxnSpPr>
        <p:spPr bwMode="auto">
          <a:xfrm>
            <a:off x="5334000" y="53340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3" name="Straight Connector 362"/>
          <p:cNvCxnSpPr/>
          <p:nvPr/>
        </p:nvCxnSpPr>
        <p:spPr bwMode="auto">
          <a:xfrm>
            <a:off x="5562600" y="53340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4" name="Straight Connector 363"/>
          <p:cNvCxnSpPr/>
          <p:nvPr/>
        </p:nvCxnSpPr>
        <p:spPr bwMode="auto">
          <a:xfrm>
            <a:off x="6096000" y="53340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9" name="Straight Connector 368"/>
          <p:cNvCxnSpPr/>
          <p:nvPr/>
        </p:nvCxnSpPr>
        <p:spPr bwMode="auto">
          <a:xfrm>
            <a:off x="6324600" y="53340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2895600" y="5334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a1</a:t>
            </a:r>
            <a:endParaRPr lang="en-US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3733800" y="5334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a2</a:t>
            </a:r>
            <a:endParaRPr lang="en-US" sz="1600" dirty="0"/>
          </a:p>
        </p:txBody>
      </p:sp>
      <p:sp>
        <p:nvSpPr>
          <p:cNvPr id="54" name="TextBox 53"/>
          <p:cNvSpPr txBox="1"/>
          <p:nvPr/>
        </p:nvSpPr>
        <p:spPr>
          <a:xfrm>
            <a:off x="4495800" y="5334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a3</a:t>
            </a:r>
            <a:endParaRPr lang="en-US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5257800" y="5334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a4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6019800" y="5334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a5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/>
              <a:t>Build an </a:t>
            </a:r>
            <a:r>
              <a:rPr lang="en-US" sz="2800" dirty="0"/>
              <a:t>n x n </a:t>
            </a:r>
            <a:r>
              <a:rPr lang="en-US" sz="2800" dirty="0" smtClean="0"/>
              <a:t>square at Temperature 1</a:t>
            </a:r>
            <a:endParaRPr lang="en-US" sz="28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14" name="Rectangle 313"/>
          <p:cNvSpPr/>
          <p:nvPr/>
        </p:nvSpPr>
        <p:spPr bwMode="auto">
          <a:xfrm>
            <a:off x="2514600" y="51054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s</a:t>
            </a:r>
          </a:p>
        </p:txBody>
      </p:sp>
      <p:sp>
        <p:nvSpPr>
          <p:cNvPr id="315" name="Rectangle 314"/>
          <p:cNvSpPr/>
          <p:nvPr/>
        </p:nvSpPr>
        <p:spPr bwMode="auto">
          <a:xfrm>
            <a:off x="3276600" y="51054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A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6" name="Rectangle 315"/>
          <p:cNvSpPr/>
          <p:nvPr/>
        </p:nvSpPr>
        <p:spPr bwMode="auto">
          <a:xfrm>
            <a:off x="4114800" y="51054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/>
              <a:t>A</a:t>
            </a:r>
            <a:r>
              <a:rPr lang="en-US" sz="1400" dirty="0" smtClean="0"/>
              <a:t>2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1" name="Rectangle 320"/>
          <p:cNvSpPr/>
          <p:nvPr/>
        </p:nvSpPr>
        <p:spPr bwMode="auto">
          <a:xfrm>
            <a:off x="4876800" y="51054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/>
              <a:t>A</a:t>
            </a:r>
            <a:r>
              <a:rPr lang="en-US" sz="1400" dirty="0" smtClean="0"/>
              <a:t>3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2" name="Rectangle 321"/>
          <p:cNvSpPr/>
          <p:nvPr/>
        </p:nvSpPr>
        <p:spPr bwMode="auto">
          <a:xfrm>
            <a:off x="5638800" y="51054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/>
              <a:t>A</a:t>
            </a:r>
            <a:r>
              <a:rPr lang="en-US" sz="1400" dirty="0" smtClean="0"/>
              <a:t>4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3" name="Rectangle 322"/>
          <p:cNvSpPr/>
          <p:nvPr/>
        </p:nvSpPr>
        <p:spPr bwMode="auto">
          <a:xfrm>
            <a:off x="6400800" y="51054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/>
              <a:t>A</a:t>
            </a:r>
            <a:r>
              <a:rPr lang="en-US" sz="1400" dirty="0" smtClean="0"/>
              <a:t>5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48" name="Straight Connector 347"/>
          <p:cNvCxnSpPr>
            <a:stCxn id="314" idx="3"/>
          </p:cNvCxnSpPr>
          <p:nvPr/>
        </p:nvCxnSpPr>
        <p:spPr bwMode="auto">
          <a:xfrm>
            <a:off x="2971800" y="53340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3" name="Straight Connector 352"/>
          <p:cNvCxnSpPr/>
          <p:nvPr/>
        </p:nvCxnSpPr>
        <p:spPr bwMode="auto">
          <a:xfrm>
            <a:off x="3200400" y="53340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4" name="Straight Connector 353"/>
          <p:cNvCxnSpPr/>
          <p:nvPr/>
        </p:nvCxnSpPr>
        <p:spPr bwMode="auto">
          <a:xfrm>
            <a:off x="3733800" y="53340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5" name="Straight Connector 354"/>
          <p:cNvCxnSpPr/>
          <p:nvPr/>
        </p:nvCxnSpPr>
        <p:spPr bwMode="auto">
          <a:xfrm>
            <a:off x="4038600" y="53340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6" name="Straight Connector 355"/>
          <p:cNvCxnSpPr/>
          <p:nvPr/>
        </p:nvCxnSpPr>
        <p:spPr bwMode="auto">
          <a:xfrm>
            <a:off x="4572000" y="53340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1" name="Straight Connector 360"/>
          <p:cNvCxnSpPr/>
          <p:nvPr/>
        </p:nvCxnSpPr>
        <p:spPr bwMode="auto">
          <a:xfrm>
            <a:off x="4800600" y="53340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2" name="Straight Connector 361"/>
          <p:cNvCxnSpPr/>
          <p:nvPr/>
        </p:nvCxnSpPr>
        <p:spPr bwMode="auto">
          <a:xfrm>
            <a:off x="5334000" y="53340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3" name="Straight Connector 362"/>
          <p:cNvCxnSpPr/>
          <p:nvPr/>
        </p:nvCxnSpPr>
        <p:spPr bwMode="auto">
          <a:xfrm>
            <a:off x="5562600" y="53340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4" name="Straight Connector 363"/>
          <p:cNvCxnSpPr/>
          <p:nvPr/>
        </p:nvCxnSpPr>
        <p:spPr bwMode="auto">
          <a:xfrm>
            <a:off x="6096000" y="53340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9" name="Straight Connector 368"/>
          <p:cNvCxnSpPr/>
          <p:nvPr/>
        </p:nvCxnSpPr>
        <p:spPr bwMode="auto">
          <a:xfrm>
            <a:off x="6324600" y="53340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2895600" y="5334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a1</a:t>
            </a:r>
            <a:endParaRPr lang="en-US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3733800" y="5334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a2</a:t>
            </a:r>
            <a:endParaRPr lang="en-US" sz="1600" dirty="0"/>
          </a:p>
        </p:txBody>
      </p:sp>
      <p:sp>
        <p:nvSpPr>
          <p:cNvPr id="54" name="TextBox 53"/>
          <p:cNvSpPr txBox="1"/>
          <p:nvPr/>
        </p:nvSpPr>
        <p:spPr>
          <a:xfrm>
            <a:off x="4495800" y="5334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a3</a:t>
            </a:r>
            <a:endParaRPr lang="en-US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5257800" y="5334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a4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6019800" y="5334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a5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4343400" y="38862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/>
              <a:t>B</a:t>
            </a:r>
            <a:r>
              <a:rPr lang="en-US" sz="1400" dirty="0" smtClean="0"/>
              <a:t>1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343400" y="31242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/>
              <a:t>B</a:t>
            </a:r>
            <a:r>
              <a:rPr lang="en-US" sz="1400" dirty="0" smtClean="0"/>
              <a:t>2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343400" y="23622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/>
              <a:t>B</a:t>
            </a:r>
            <a:r>
              <a:rPr lang="en-US" sz="1400" dirty="0" smtClean="0"/>
              <a:t>3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343400" y="16002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/>
              <a:t>B</a:t>
            </a:r>
            <a:r>
              <a:rPr lang="en-US" sz="1400" dirty="0" smtClean="0"/>
              <a:t>4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4343400" y="8382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/>
              <a:t>B</a:t>
            </a:r>
            <a:r>
              <a:rPr lang="en-US" sz="1400" dirty="0" smtClean="0"/>
              <a:t>5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1" name="Straight Connector 30"/>
          <p:cNvCxnSpPr>
            <a:stCxn id="30" idx="2"/>
          </p:cNvCxnSpPr>
          <p:nvPr/>
        </p:nvCxnSpPr>
        <p:spPr bwMode="auto">
          <a:xfrm rot="5400000">
            <a:off x="4533900" y="13335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rot="5400000">
            <a:off x="4534694" y="15613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rot="5400000">
            <a:off x="4534694" y="20947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rot="5400000">
            <a:off x="4534694" y="23233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rot="5400000">
            <a:off x="4534694" y="28567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rot="5400000">
            <a:off x="4534694" y="30853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rot="5400000">
            <a:off x="4534694" y="38473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rot="5400000">
            <a:off x="4534694" y="36187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rot="5400000">
            <a:off x="4534694" y="43807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4191000" y="4267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b1</a:t>
            </a:r>
            <a:endParaRPr lang="en-US" sz="1800" dirty="0"/>
          </a:p>
        </p:txBody>
      </p:sp>
      <p:sp>
        <p:nvSpPr>
          <p:cNvPr id="41" name="TextBox 40"/>
          <p:cNvSpPr txBox="1"/>
          <p:nvPr/>
        </p:nvSpPr>
        <p:spPr>
          <a:xfrm>
            <a:off x="4114800" y="35168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b1</a:t>
            </a:r>
            <a:endParaRPr lang="en-US" sz="1800" dirty="0"/>
          </a:p>
        </p:txBody>
      </p:sp>
      <p:sp>
        <p:nvSpPr>
          <p:cNvPr id="42" name="TextBox 41"/>
          <p:cNvSpPr txBox="1"/>
          <p:nvPr/>
        </p:nvSpPr>
        <p:spPr>
          <a:xfrm>
            <a:off x="4114800" y="274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b1</a:t>
            </a:r>
            <a:endParaRPr lang="en-US" sz="1800" dirty="0"/>
          </a:p>
        </p:txBody>
      </p:sp>
      <p:sp>
        <p:nvSpPr>
          <p:cNvPr id="43" name="TextBox 42"/>
          <p:cNvSpPr txBox="1"/>
          <p:nvPr/>
        </p:nvSpPr>
        <p:spPr>
          <a:xfrm>
            <a:off x="4114800" y="1981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b1</a:t>
            </a:r>
            <a:endParaRPr lang="en-US" sz="1800" dirty="0"/>
          </a:p>
        </p:txBody>
      </p:sp>
      <p:sp>
        <p:nvSpPr>
          <p:cNvPr id="44" name="TextBox 43"/>
          <p:cNvSpPr txBox="1"/>
          <p:nvPr/>
        </p:nvSpPr>
        <p:spPr>
          <a:xfrm>
            <a:off x="4114800" y="12308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b1</a:t>
            </a:r>
            <a:endParaRPr lang="en-US" sz="1800" dirty="0"/>
          </a:p>
        </p:txBody>
      </p:sp>
      <p:cxnSp>
        <p:nvCxnSpPr>
          <p:cNvPr id="45" name="Straight Connector 44"/>
          <p:cNvCxnSpPr/>
          <p:nvPr/>
        </p:nvCxnSpPr>
        <p:spPr bwMode="auto">
          <a:xfrm rot="5400000">
            <a:off x="2705894" y="50665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2286000" y="47360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b1</a:t>
            </a:r>
            <a:endParaRPr lang="en-US" sz="1800" dirty="0"/>
          </a:p>
        </p:txBody>
      </p:sp>
      <p:cxnSp>
        <p:nvCxnSpPr>
          <p:cNvPr id="47" name="Straight Connector 46"/>
          <p:cNvCxnSpPr/>
          <p:nvPr/>
        </p:nvCxnSpPr>
        <p:spPr bwMode="auto">
          <a:xfrm rot="5400000">
            <a:off x="3467894" y="50665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3048000" y="47360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b1</a:t>
            </a:r>
            <a:endParaRPr lang="en-US" sz="1800" dirty="0"/>
          </a:p>
        </p:txBody>
      </p:sp>
      <p:cxnSp>
        <p:nvCxnSpPr>
          <p:cNvPr id="49" name="Straight Connector 48"/>
          <p:cNvCxnSpPr/>
          <p:nvPr/>
        </p:nvCxnSpPr>
        <p:spPr bwMode="auto">
          <a:xfrm rot="5400000">
            <a:off x="4306094" y="50665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3886200" y="47360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b1</a:t>
            </a:r>
            <a:endParaRPr lang="en-US" sz="1800" dirty="0"/>
          </a:p>
        </p:txBody>
      </p:sp>
      <p:cxnSp>
        <p:nvCxnSpPr>
          <p:cNvPr id="51" name="Straight Connector 50"/>
          <p:cNvCxnSpPr/>
          <p:nvPr/>
        </p:nvCxnSpPr>
        <p:spPr bwMode="auto">
          <a:xfrm rot="5400000">
            <a:off x="5068094" y="50665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4648200" y="47360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b1</a:t>
            </a:r>
            <a:endParaRPr lang="en-US" sz="1800" dirty="0"/>
          </a:p>
        </p:txBody>
      </p:sp>
      <p:cxnSp>
        <p:nvCxnSpPr>
          <p:cNvPr id="58" name="Straight Connector 57"/>
          <p:cNvCxnSpPr/>
          <p:nvPr/>
        </p:nvCxnSpPr>
        <p:spPr bwMode="auto">
          <a:xfrm rot="5400000">
            <a:off x="5830094" y="50665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5410200" y="47360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b1</a:t>
            </a:r>
            <a:endParaRPr lang="en-US" sz="1800" dirty="0"/>
          </a:p>
        </p:txBody>
      </p:sp>
      <p:cxnSp>
        <p:nvCxnSpPr>
          <p:cNvPr id="60" name="Straight Connector 59"/>
          <p:cNvCxnSpPr/>
          <p:nvPr/>
        </p:nvCxnSpPr>
        <p:spPr bwMode="auto">
          <a:xfrm rot="5400000">
            <a:off x="6592094" y="5054838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6172200" y="4724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b1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/>
              <a:t>Build an </a:t>
            </a:r>
            <a:r>
              <a:rPr lang="en-US" sz="2800" dirty="0"/>
              <a:t>n x n </a:t>
            </a:r>
            <a:r>
              <a:rPr lang="en-US" sz="2800" dirty="0" smtClean="0"/>
              <a:t>square at Temperature 1</a:t>
            </a:r>
            <a:endParaRPr lang="en-US" sz="28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14" name="Rectangle 313"/>
          <p:cNvSpPr/>
          <p:nvPr/>
        </p:nvSpPr>
        <p:spPr bwMode="auto">
          <a:xfrm>
            <a:off x="2819400" y="51054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s</a:t>
            </a:r>
          </a:p>
        </p:txBody>
      </p:sp>
      <p:sp>
        <p:nvSpPr>
          <p:cNvPr id="315" name="Rectangle 314"/>
          <p:cNvSpPr/>
          <p:nvPr/>
        </p:nvSpPr>
        <p:spPr bwMode="auto">
          <a:xfrm>
            <a:off x="3276600" y="51054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A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6" name="Rectangle 315"/>
          <p:cNvSpPr/>
          <p:nvPr/>
        </p:nvSpPr>
        <p:spPr bwMode="auto">
          <a:xfrm>
            <a:off x="3733800" y="51054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/>
              <a:t>A</a:t>
            </a:r>
            <a:r>
              <a:rPr lang="en-US" sz="1100" dirty="0" smtClean="0"/>
              <a:t>2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1" name="Rectangle 320"/>
          <p:cNvSpPr/>
          <p:nvPr/>
        </p:nvSpPr>
        <p:spPr bwMode="auto">
          <a:xfrm>
            <a:off x="4191000" y="51054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/>
              <a:t>A</a:t>
            </a:r>
            <a:r>
              <a:rPr lang="en-US" sz="1100" dirty="0" smtClean="0"/>
              <a:t>3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2" name="Rectangle 321"/>
          <p:cNvSpPr/>
          <p:nvPr/>
        </p:nvSpPr>
        <p:spPr bwMode="auto">
          <a:xfrm>
            <a:off x="4648200" y="51054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/>
              <a:t>A</a:t>
            </a:r>
            <a:r>
              <a:rPr lang="en-US" sz="1100" dirty="0" smtClean="0"/>
              <a:t>4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3" name="Rectangle 322"/>
          <p:cNvSpPr/>
          <p:nvPr/>
        </p:nvSpPr>
        <p:spPr bwMode="auto">
          <a:xfrm>
            <a:off x="5105400" y="51054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/>
              <a:t>A</a:t>
            </a:r>
            <a:r>
              <a:rPr lang="en-US" sz="1100" dirty="0" smtClean="0"/>
              <a:t>5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48" name="Straight Connector 347"/>
          <p:cNvCxnSpPr>
            <a:stCxn id="314" idx="3"/>
          </p:cNvCxnSpPr>
          <p:nvPr/>
        </p:nvCxnSpPr>
        <p:spPr bwMode="auto">
          <a:xfrm>
            <a:off x="3276600" y="53340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3" name="Straight Connector 352"/>
          <p:cNvCxnSpPr/>
          <p:nvPr/>
        </p:nvCxnSpPr>
        <p:spPr bwMode="auto">
          <a:xfrm>
            <a:off x="3200400" y="53340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4" name="Straight Connector 353"/>
          <p:cNvCxnSpPr/>
          <p:nvPr/>
        </p:nvCxnSpPr>
        <p:spPr bwMode="auto">
          <a:xfrm>
            <a:off x="3733800" y="53340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5" name="Straight Connector 354"/>
          <p:cNvCxnSpPr/>
          <p:nvPr/>
        </p:nvCxnSpPr>
        <p:spPr bwMode="auto">
          <a:xfrm>
            <a:off x="3657600" y="53340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6" name="Straight Connector 355"/>
          <p:cNvCxnSpPr/>
          <p:nvPr/>
        </p:nvCxnSpPr>
        <p:spPr bwMode="auto">
          <a:xfrm>
            <a:off x="4191000" y="53340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1" name="Straight Connector 360"/>
          <p:cNvCxnSpPr/>
          <p:nvPr/>
        </p:nvCxnSpPr>
        <p:spPr bwMode="auto">
          <a:xfrm>
            <a:off x="4114800" y="53340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2" name="Straight Connector 361"/>
          <p:cNvCxnSpPr/>
          <p:nvPr/>
        </p:nvCxnSpPr>
        <p:spPr bwMode="auto">
          <a:xfrm>
            <a:off x="4648200" y="53340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3" name="Straight Connector 362"/>
          <p:cNvCxnSpPr/>
          <p:nvPr/>
        </p:nvCxnSpPr>
        <p:spPr bwMode="auto">
          <a:xfrm>
            <a:off x="4572000" y="53340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4" name="Straight Connector 363"/>
          <p:cNvCxnSpPr/>
          <p:nvPr/>
        </p:nvCxnSpPr>
        <p:spPr bwMode="auto">
          <a:xfrm>
            <a:off x="5105400" y="53340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9" name="Straight Connector 368"/>
          <p:cNvCxnSpPr/>
          <p:nvPr/>
        </p:nvCxnSpPr>
        <p:spPr bwMode="auto">
          <a:xfrm>
            <a:off x="5029200" y="53340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819400" y="46482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/>
              <a:t>B</a:t>
            </a:r>
            <a:r>
              <a:rPr lang="en-US" sz="1100" dirty="0" smtClean="0"/>
              <a:t>1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819400" y="41910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/>
              <a:t>B</a:t>
            </a:r>
            <a:r>
              <a:rPr lang="en-US" sz="1100" dirty="0" smtClean="0"/>
              <a:t>2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819400" y="37338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/>
              <a:t>B</a:t>
            </a:r>
            <a:r>
              <a:rPr lang="en-US" sz="1100" dirty="0" smtClean="0"/>
              <a:t>3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819400" y="32766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/>
              <a:t>B</a:t>
            </a:r>
            <a:r>
              <a:rPr lang="en-US" sz="1100" dirty="0" smtClean="0"/>
              <a:t>4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819400" y="28194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/>
              <a:t>B</a:t>
            </a:r>
            <a:r>
              <a:rPr lang="en-US" sz="1100" dirty="0" smtClean="0"/>
              <a:t>5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1" name="Straight Connector 30"/>
          <p:cNvCxnSpPr>
            <a:stCxn id="30" idx="2"/>
          </p:cNvCxnSpPr>
          <p:nvPr/>
        </p:nvCxnSpPr>
        <p:spPr bwMode="auto">
          <a:xfrm rot="5400000">
            <a:off x="3009900" y="33147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rot="5400000">
            <a:off x="3010694" y="32377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rot="5400000">
            <a:off x="3010694" y="37711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rot="5400000">
            <a:off x="3010694" y="36949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rot="5400000">
            <a:off x="3010694" y="42283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rot="5400000">
            <a:off x="3010694" y="41521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rot="5400000">
            <a:off x="3010694" y="46093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rot="5400000">
            <a:off x="3010694" y="46855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rot="5400000">
            <a:off x="3010694" y="51427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rot="5400000">
            <a:off x="3010694" y="50665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rot="5400000">
            <a:off x="3467894" y="50665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rot="5400000">
            <a:off x="3925094" y="50665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rot="5400000">
            <a:off x="4382294" y="50665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 rot="5400000">
            <a:off x="4839494" y="50665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rot="5400000">
            <a:off x="5296694" y="5054838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Rectangle 61"/>
          <p:cNvSpPr/>
          <p:nvPr/>
        </p:nvSpPr>
        <p:spPr bwMode="auto">
          <a:xfrm>
            <a:off x="3276600" y="46482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/>
              <a:t>B</a:t>
            </a:r>
            <a:r>
              <a:rPr lang="en-US" sz="1100" dirty="0" smtClean="0"/>
              <a:t>1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3276600" y="41910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/>
              <a:t>B</a:t>
            </a:r>
            <a:r>
              <a:rPr lang="en-US" sz="1100" dirty="0" smtClean="0"/>
              <a:t>2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3276600" y="37338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/>
              <a:t>B</a:t>
            </a:r>
            <a:r>
              <a:rPr lang="en-US" sz="1100" dirty="0" smtClean="0"/>
              <a:t>3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76600" y="32766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/>
              <a:t>B</a:t>
            </a:r>
            <a:r>
              <a:rPr lang="en-US" sz="1100" dirty="0" smtClean="0"/>
              <a:t>4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3276600" y="28194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/>
              <a:t>B</a:t>
            </a:r>
            <a:r>
              <a:rPr lang="en-US" sz="1100" dirty="0" smtClean="0"/>
              <a:t>5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7" name="Straight Connector 66"/>
          <p:cNvCxnSpPr>
            <a:stCxn id="66" idx="2"/>
          </p:cNvCxnSpPr>
          <p:nvPr/>
        </p:nvCxnSpPr>
        <p:spPr bwMode="auto">
          <a:xfrm rot="5400000">
            <a:off x="3467100" y="33147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 rot="5400000">
            <a:off x="3467894" y="32377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 rot="5400000">
            <a:off x="3467894" y="37711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 rot="5400000">
            <a:off x="3467894" y="36949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 rot="5400000">
            <a:off x="3467894" y="42283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 rot="5400000">
            <a:off x="3467894" y="41521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rot="5400000">
            <a:off x="3467894" y="46093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rot="5400000">
            <a:off x="3467894" y="46855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 rot="5400000">
            <a:off x="3467894" y="50665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Rectangle 75"/>
          <p:cNvSpPr/>
          <p:nvPr/>
        </p:nvSpPr>
        <p:spPr bwMode="auto">
          <a:xfrm>
            <a:off x="3733800" y="46482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/>
              <a:t>B</a:t>
            </a:r>
            <a:r>
              <a:rPr lang="en-US" sz="1100" dirty="0" smtClean="0"/>
              <a:t>1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733800" y="41910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/>
              <a:t>B</a:t>
            </a:r>
            <a:r>
              <a:rPr lang="en-US" sz="1100" dirty="0" smtClean="0"/>
              <a:t>2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3733800" y="37338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/>
              <a:t>B</a:t>
            </a:r>
            <a:r>
              <a:rPr lang="en-US" sz="1100" dirty="0" smtClean="0"/>
              <a:t>3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3733800" y="32766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/>
              <a:t>B</a:t>
            </a:r>
            <a:r>
              <a:rPr lang="en-US" sz="1100" dirty="0" smtClean="0"/>
              <a:t>4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733800" y="28194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/>
              <a:t>B</a:t>
            </a:r>
            <a:r>
              <a:rPr lang="en-US" sz="1100" dirty="0" smtClean="0"/>
              <a:t>5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1" name="Straight Connector 80"/>
          <p:cNvCxnSpPr>
            <a:stCxn id="80" idx="2"/>
          </p:cNvCxnSpPr>
          <p:nvPr/>
        </p:nvCxnSpPr>
        <p:spPr bwMode="auto">
          <a:xfrm rot="5400000">
            <a:off x="3924300" y="33147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 rot="5400000">
            <a:off x="3925094" y="32377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 rot="5400000">
            <a:off x="3925094" y="37711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 rot="5400000">
            <a:off x="3925094" y="36949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 rot="5400000">
            <a:off x="3925094" y="42283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 rot="5400000">
            <a:off x="3925094" y="41521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 rot="5400000">
            <a:off x="3925094" y="46093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 rot="5400000">
            <a:off x="3925094" y="46855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/>
          <p:nvPr/>
        </p:nvCxnSpPr>
        <p:spPr bwMode="auto">
          <a:xfrm rot="5400000">
            <a:off x="3925094" y="50665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Rectangle 89"/>
          <p:cNvSpPr/>
          <p:nvPr/>
        </p:nvSpPr>
        <p:spPr bwMode="auto">
          <a:xfrm>
            <a:off x="4191000" y="46482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/>
              <a:t>B</a:t>
            </a:r>
            <a:r>
              <a:rPr lang="en-US" sz="1100" dirty="0" smtClean="0"/>
              <a:t>1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4191000" y="41910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/>
              <a:t>B</a:t>
            </a:r>
            <a:r>
              <a:rPr lang="en-US" sz="1100" dirty="0" smtClean="0"/>
              <a:t>2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4191000" y="37338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/>
              <a:t>B</a:t>
            </a:r>
            <a:r>
              <a:rPr lang="en-US" sz="1100" dirty="0" smtClean="0"/>
              <a:t>3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4191000" y="32766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/>
              <a:t>B</a:t>
            </a:r>
            <a:r>
              <a:rPr lang="en-US" sz="1100" dirty="0" smtClean="0"/>
              <a:t>4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4191000" y="28194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/>
              <a:t>B</a:t>
            </a:r>
            <a:r>
              <a:rPr lang="en-US" sz="1100" dirty="0" smtClean="0"/>
              <a:t>5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5" name="Straight Connector 94"/>
          <p:cNvCxnSpPr>
            <a:stCxn id="94" idx="2"/>
          </p:cNvCxnSpPr>
          <p:nvPr/>
        </p:nvCxnSpPr>
        <p:spPr bwMode="auto">
          <a:xfrm rot="5400000">
            <a:off x="4381500" y="33147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/>
          <p:nvPr/>
        </p:nvCxnSpPr>
        <p:spPr bwMode="auto">
          <a:xfrm rot="5400000">
            <a:off x="4382294" y="32377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/>
          <p:nvPr/>
        </p:nvCxnSpPr>
        <p:spPr bwMode="auto">
          <a:xfrm rot="5400000">
            <a:off x="4382294" y="37711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/>
          <p:cNvCxnSpPr/>
          <p:nvPr/>
        </p:nvCxnSpPr>
        <p:spPr bwMode="auto">
          <a:xfrm rot="5400000">
            <a:off x="4382294" y="36949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/>
          <p:nvPr/>
        </p:nvCxnSpPr>
        <p:spPr bwMode="auto">
          <a:xfrm rot="5400000">
            <a:off x="4382294" y="42283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 rot="5400000">
            <a:off x="4382294" y="41521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/>
          <p:nvPr/>
        </p:nvCxnSpPr>
        <p:spPr bwMode="auto">
          <a:xfrm rot="5400000">
            <a:off x="4382294" y="46093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/>
          <p:nvPr/>
        </p:nvCxnSpPr>
        <p:spPr bwMode="auto">
          <a:xfrm rot="5400000">
            <a:off x="4382294" y="46855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/>
          <p:nvPr/>
        </p:nvCxnSpPr>
        <p:spPr bwMode="auto">
          <a:xfrm rot="5400000">
            <a:off x="4382294" y="50665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Rectangle 103"/>
          <p:cNvSpPr/>
          <p:nvPr/>
        </p:nvSpPr>
        <p:spPr bwMode="auto">
          <a:xfrm>
            <a:off x="4648200" y="46482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/>
              <a:t>B</a:t>
            </a:r>
            <a:r>
              <a:rPr lang="en-US" sz="1100" dirty="0" smtClean="0"/>
              <a:t>1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4648200" y="41910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/>
              <a:t>B</a:t>
            </a:r>
            <a:r>
              <a:rPr lang="en-US" sz="1100" dirty="0" smtClean="0"/>
              <a:t>2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4648200" y="37338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/>
              <a:t>B</a:t>
            </a:r>
            <a:r>
              <a:rPr lang="en-US" sz="1100" dirty="0" smtClean="0"/>
              <a:t>3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4648200" y="32766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/>
              <a:t>B</a:t>
            </a:r>
            <a:r>
              <a:rPr lang="en-US" sz="1100" dirty="0" smtClean="0"/>
              <a:t>4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4648200" y="28194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/>
              <a:t>B</a:t>
            </a:r>
            <a:r>
              <a:rPr lang="en-US" sz="1100" dirty="0" smtClean="0"/>
              <a:t>5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9" name="Straight Connector 108"/>
          <p:cNvCxnSpPr>
            <a:stCxn id="108" idx="2"/>
          </p:cNvCxnSpPr>
          <p:nvPr/>
        </p:nvCxnSpPr>
        <p:spPr bwMode="auto">
          <a:xfrm rot="5400000">
            <a:off x="4838700" y="33147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/>
          <p:nvPr/>
        </p:nvCxnSpPr>
        <p:spPr bwMode="auto">
          <a:xfrm rot="5400000">
            <a:off x="4839494" y="32377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 rot="5400000">
            <a:off x="4839494" y="37711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/>
          <p:nvPr/>
        </p:nvCxnSpPr>
        <p:spPr bwMode="auto">
          <a:xfrm rot="5400000">
            <a:off x="4839494" y="36949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/>
          <p:nvPr/>
        </p:nvCxnSpPr>
        <p:spPr bwMode="auto">
          <a:xfrm rot="5400000">
            <a:off x="4839494" y="42283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 rot="5400000">
            <a:off x="4839494" y="41521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/>
          <p:cNvCxnSpPr/>
          <p:nvPr/>
        </p:nvCxnSpPr>
        <p:spPr bwMode="auto">
          <a:xfrm rot="5400000">
            <a:off x="4839494" y="46093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 rot="5400000">
            <a:off x="4839494" y="46855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/>
          <p:nvPr/>
        </p:nvCxnSpPr>
        <p:spPr bwMode="auto">
          <a:xfrm rot="5400000">
            <a:off x="4839494" y="50665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8" name="Rectangle 117"/>
          <p:cNvSpPr/>
          <p:nvPr/>
        </p:nvSpPr>
        <p:spPr bwMode="auto">
          <a:xfrm>
            <a:off x="5105400" y="46482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/>
              <a:t>B</a:t>
            </a:r>
            <a:r>
              <a:rPr lang="en-US" sz="1100" dirty="0" smtClean="0"/>
              <a:t>1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5105400" y="41910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/>
              <a:t>B</a:t>
            </a:r>
            <a:r>
              <a:rPr lang="en-US" sz="1100" dirty="0" smtClean="0"/>
              <a:t>2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5105400" y="37338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/>
              <a:t>B</a:t>
            </a:r>
            <a:r>
              <a:rPr lang="en-US" sz="1100" dirty="0" smtClean="0"/>
              <a:t>3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5105400" y="32766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/>
              <a:t>B</a:t>
            </a:r>
            <a:r>
              <a:rPr lang="en-US" sz="1100" dirty="0" smtClean="0"/>
              <a:t>4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5105400" y="28194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/>
              <a:t>B</a:t>
            </a:r>
            <a:r>
              <a:rPr lang="en-US" sz="1100" dirty="0" smtClean="0"/>
              <a:t>5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3" name="Straight Connector 122"/>
          <p:cNvCxnSpPr>
            <a:stCxn id="122" idx="2"/>
          </p:cNvCxnSpPr>
          <p:nvPr/>
        </p:nvCxnSpPr>
        <p:spPr bwMode="auto">
          <a:xfrm rot="5400000">
            <a:off x="5295900" y="33147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Straight Connector 123"/>
          <p:cNvCxnSpPr/>
          <p:nvPr/>
        </p:nvCxnSpPr>
        <p:spPr bwMode="auto">
          <a:xfrm rot="5400000">
            <a:off x="5296694" y="32377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Straight Connector 124"/>
          <p:cNvCxnSpPr/>
          <p:nvPr/>
        </p:nvCxnSpPr>
        <p:spPr bwMode="auto">
          <a:xfrm rot="5400000">
            <a:off x="5296694" y="37711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Straight Connector 125"/>
          <p:cNvCxnSpPr/>
          <p:nvPr/>
        </p:nvCxnSpPr>
        <p:spPr bwMode="auto">
          <a:xfrm rot="5400000">
            <a:off x="5296694" y="36949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/>
          <p:cNvCxnSpPr/>
          <p:nvPr/>
        </p:nvCxnSpPr>
        <p:spPr bwMode="auto">
          <a:xfrm rot="5400000">
            <a:off x="5296694" y="42283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/>
          <p:cNvCxnSpPr/>
          <p:nvPr/>
        </p:nvCxnSpPr>
        <p:spPr bwMode="auto">
          <a:xfrm rot="5400000">
            <a:off x="5296694" y="41521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/>
          <p:cNvCxnSpPr/>
          <p:nvPr/>
        </p:nvCxnSpPr>
        <p:spPr bwMode="auto">
          <a:xfrm rot="5400000">
            <a:off x="5296694" y="46093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129"/>
          <p:cNvCxnSpPr/>
          <p:nvPr/>
        </p:nvCxnSpPr>
        <p:spPr bwMode="auto">
          <a:xfrm rot="5400000">
            <a:off x="5296694" y="46855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/>
          <p:cNvCxnSpPr/>
          <p:nvPr/>
        </p:nvCxnSpPr>
        <p:spPr bwMode="auto">
          <a:xfrm rot="5400000">
            <a:off x="5296694" y="50665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/>
          <p:cNvCxnSpPr/>
          <p:nvPr/>
        </p:nvCxnSpPr>
        <p:spPr bwMode="auto">
          <a:xfrm rot="5400000">
            <a:off x="3467894" y="51427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Straight Connector 132"/>
          <p:cNvCxnSpPr/>
          <p:nvPr/>
        </p:nvCxnSpPr>
        <p:spPr bwMode="auto">
          <a:xfrm rot="5400000">
            <a:off x="3925094" y="51427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traight Connector 133"/>
          <p:cNvCxnSpPr/>
          <p:nvPr/>
        </p:nvCxnSpPr>
        <p:spPr bwMode="auto">
          <a:xfrm rot="5400000">
            <a:off x="4380706" y="51427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5" name="Straight Connector 134"/>
          <p:cNvCxnSpPr/>
          <p:nvPr/>
        </p:nvCxnSpPr>
        <p:spPr bwMode="auto">
          <a:xfrm rot="5400000">
            <a:off x="4839494" y="51427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Straight Connector 135"/>
          <p:cNvCxnSpPr/>
          <p:nvPr/>
        </p:nvCxnSpPr>
        <p:spPr bwMode="auto">
          <a:xfrm rot="5400000">
            <a:off x="5295106" y="51427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/>
              <a:t>Build an </a:t>
            </a:r>
            <a:r>
              <a:rPr lang="en-US" sz="2800" dirty="0"/>
              <a:t>n x n </a:t>
            </a:r>
            <a:r>
              <a:rPr lang="en-US" sz="2800" dirty="0" smtClean="0"/>
              <a:t>square at Temperature 1</a:t>
            </a:r>
            <a:endParaRPr lang="en-US" sz="28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14" name="Rectangle 313"/>
          <p:cNvSpPr/>
          <p:nvPr/>
        </p:nvSpPr>
        <p:spPr bwMode="auto">
          <a:xfrm>
            <a:off x="2819400" y="51054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s</a:t>
            </a:r>
          </a:p>
        </p:txBody>
      </p:sp>
      <p:sp>
        <p:nvSpPr>
          <p:cNvPr id="315" name="Rectangle 314"/>
          <p:cNvSpPr/>
          <p:nvPr/>
        </p:nvSpPr>
        <p:spPr bwMode="auto">
          <a:xfrm>
            <a:off x="3276600" y="51054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bg1"/>
                </a:solidFill>
              </a:rPr>
              <a:t>A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1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16" name="Rectangle 315"/>
          <p:cNvSpPr/>
          <p:nvPr/>
        </p:nvSpPr>
        <p:spPr bwMode="auto">
          <a:xfrm>
            <a:off x="3733800" y="51054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</a:t>
            </a:r>
            <a:r>
              <a:rPr lang="en-US" sz="1100" dirty="0" smtClean="0">
                <a:solidFill>
                  <a:schemeClr val="bg1"/>
                </a:solidFill>
              </a:rPr>
              <a:t>2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21" name="Rectangle 320"/>
          <p:cNvSpPr/>
          <p:nvPr/>
        </p:nvSpPr>
        <p:spPr bwMode="auto">
          <a:xfrm>
            <a:off x="4191000" y="51054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</a:t>
            </a:r>
            <a:r>
              <a:rPr lang="en-US" sz="1100" dirty="0" smtClean="0">
                <a:solidFill>
                  <a:schemeClr val="bg1"/>
                </a:solidFill>
              </a:rPr>
              <a:t>3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22" name="Rectangle 321"/>
          <p:cNvSpPr/>
          <p:nvPr/>
        </p:nvSpPr>
        <p:spPr bwMode="auto">
          <a:xfrm>
            <a:off x="4648200" y="51054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</a:t>
            </a:r>
            <a:r>
              <a:rPr lang="en-US" sz="1100" dirty="0" smtClean="0">
                <a:solidFill>
                  <a:schemeClr val="bg1"/>
                </a:solidFill>
              </a:rPr>
              <a:t>4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23" name="Rectangle 322"/>
          <p:cNvSpPr/>
          <p:nvPr/>
        </p:nvSpPr>
        <p:spPr bwMode="auto">
          <a:xfrm>
            <a:off x="5105400" y="51054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</a:t>
            </a:r>
            <a:r>
              <a:rPr lang="en-US" sz="1100" dirty="0" smtClean="0">
                <a:solidFill>
                  <a:schemeClr val="bg1"/>
                </a:solidFill>
              </a:rPr>
              <a:t>5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48" name="Straight Connector 347"/>
          <p:cNvCxnSpPr>
            <a:stCxn id="314" idx="3"/>
          </p:cNvCxnSpPr>
          <p:nvPr/>
        </p:nvCxnSpPr>
        <p:spPr bwMode="auto">
          <a:xfrm>
            <a:off x="3276600" y="53340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3" name="Straight Connector 352"/>
          <p:cNvCxnSpPr/>
          <p:nvPr/>
        </p:nvCxnSpPr>
        <p:spPr bwMode="auto">
          <a:xfrm>
            <a:off x="3200400" y="53340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4" name="Straight Connector 353"/>
          <p:cNvCxnSpPr/>
          <p:nvPr/>
        </p:nvCxnSpPr>
        <p:spPr bwMode="auto">
          <a:xfrm>
            <a:off x="3733800" y="53340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5" name="Straight Connector 354"/>
          <p:cNvCxnSpPr/>
          <p:nvPr/>
        </p:nvCxnSpPr>
        <p:spPr bwMode="auto">
          <a:xfrm>
            <a:off x="3657600" y="53340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6" name="Straight Connector 355"/>
          <p:cNvCxnSpPr/>
          <p:nvPr/>
        </p:nvCxnSpPr>
        <p:spPr bwMode="auto">
          <a:xfrm>
            <a:off x="4191000" y="53340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1" name="Straight Connector 360"/>
          <p:cNvCxnSpPr/>
          <p:nvPr/>
        </p:nvCxnSpPr>
        <p:spPr bwMode="auto">
          <a:xfrm>
            <a:off x="4114800" y="53340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2" name="Straight Connector 361"/>
          <p:cNvCxnSpPr/>
          <p:nvPr/>
        </p:nvCxnSpPr>
        <p:spPr bwMode="auto">
          <a:xfrm>
            <a:off x="4648200" y="53340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3" name="Straight Connector 362"/>
          <p:cNvCxnSpPr/>
          <p:nvPr/>
        </p:nvCxnSpPr>
        <p:spPr bwMode="auto">
          <a:xfrm>
            <a:off x="4572000" y="53340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4" name="Straight Connector 363"/>
          <p:cNvCxnSpPr/>
          <p:nvPr/>
        </p:nvCxnSpPr>
        <p:spPr bwMode="auto">
          <a:xfrm>
            <a:off x="5105400" y="53340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9" name="Straight Connector 368"/>
          <p:cNvCxnSpPr/>
          <p:nvPr/>
        </p:nvCxnSpPr>
        <p:spPr bwMode="auto">
          <a:xfrm>
            <a:off x="5029200" y="53340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819400" y="46482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1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819400" y="41910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2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819400" y="37338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3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819400" y="32766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4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819400" y="28194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5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1" name="Straight Connector 30"/>
          <p:cNvCxnSpPr>
            <a:stCxn id="30" idx="2"/>
          </p:cNvCxnSpPr>
          <p:nvPr/>
        </p:nvCxnSpPr>
        <p:spPr bwMode="auto">
          <a:xfrm rot="5400000">
            <a:off x="3009900" y="33147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rot="5400000">
            <a:off x="3010694" y="32377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rot="5400000">
            <a:off x="3010694" y="37711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rot="5400000">
            <a:off x="3010694" y="36949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rot="5400000">
            <a:off x="3010694" y="42283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rot="5400000">
            <a:off x="3010694" y="41521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rot="5400000">
            <a:off x="3010694" y="46093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rot="5400000">
            <a:off x="3010694" y="46855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rot="5400000">
            <a:off x="3010694" y="51427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rot="5400000">
            <a:off x="3010694" y="50665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rot="5400000">
            <a:off x="3467894" y="50665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rot="5400000">
            <a:off x="3925094" y="50665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rot="5400000">
            <a:off x="4382294" y="50665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 rot="5400000">
            <a:off x="4839494" y="50665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rot="5400000">
            <a:off x="5296694" y="5054838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Rectangle 61"/>
          <p:cNvSpPr/>
          <p:nvPr/>
        </p:nvSpPr>
        <p:spPr bwMode="auto">
          <a:xfrm>
            <a:off x="3276600" y="46482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1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3276600" y="41910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2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3276600" y="37338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3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76600" y="32766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4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3276600" y="28194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5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67" name="Straight Connector 66"/>
          <p:cNvCxnSpPr>
            <a:stCxn id="66" idx="2"/>
          </p:cNvCxnSpPr>
          <p:nvPr/>
        </p:nvCxnSpPr>
        <p:spPr bwMode="auto">
          <a:xfrm rot="5400000">
            <a:off x="3467100" y="33147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 rot="5400000">
            <a:off x="3467894" y="32377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 rot="5400000">
            <a:off x="3467894" y="37711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 rot="5400000">
            <a:off x="3467894" y="36949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 rot="5400000">
            <a:off x="3467894" y="42283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 rot="5400000">
            <a:off x="3467894" y="41521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rot="5400000">
            <a:off x="3467894" y="46093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rot="5400000">
            <a:off x="3467894" y="46855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 rot="5400000">
            <a:off x="3467894" y="50665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Rectangle 75"/>
          <p:cNvSpPr/>
          <p:nvPr/>
        </p:nvSpPr>
        <p:spPr bwMode="auto">
          <a:xfrm>
            <a:off x="3733800" y="46482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1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733800" y="41910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2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3733800" y="37338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3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3733800" y="32766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4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733800" y="28194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5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81" name="Straight Connector 80"/>
          <p:cNvCxnSpPr>
            <a:stCxn id="80" idx="2"/>
          </p:cNvCxnSpPr>
          <p:nvPr/>
        </p:nvCxnSpPr>
        <p:spPr bwMode="auto">
          <a:xfrm rot="5400000">
            <a:off x="3924300" y="33147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 rot="5400000">
            <a:off x="3925094" y="32377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 rot="5400000">
            <a:off x="3925094" y="37711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 rot="5400000">
            <a:off x="3925094" y="36949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 rot="5400000">
            <a:off x="3925094" y="42283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 rot="5400000">
            <a:off x="3925094" y="41521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 rot="5400000">
            <a:off x="3925094" y="46093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 rot="5400000">
            <a:off x="3925094" y="46855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/>
          <p:nvPr/>
        </p:nvCxnSpPr>
        <p:spPr bwMode="auto">
          <a:xfrm rot="5400000">
            <a:off x="3925094" y="50665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Rectangle 89"/>
          <p:cNvSpPr/>
          <p:nvPr/>
        </p:nvSpPr>
        <p:spPr bwMode="auto">
          <a:xfrm>
            <a:off x="4191000" y="46482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1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4191000" y="41910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2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4191000" y="37338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3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4191000" y="32766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4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4191000" y="28194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5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95" name="Straight Connector 94"/>
          <p:cNvCxnSpPr>
            <a:stCxn id="94" idx="2"/>
          </p:cNvCxnSpPr>
          <p:nvPr/>
        </p:nvCxnSpPr>
        <p:spPr bwMode="auto">
          <a:xfrm rot="5400000">
            <a:off x="4381500" y="33147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/>
          <p:nvPr/>
        </p:nvCxnSpPr>
        <p:spPr bwMode="auto">
          <a:xfrm rot="5400000">
            <a:off x="4382294" y="32377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/>
          <p:nvPr/>
        </p:nvCxnSpPr>
        <p:spPr bwMode="auto">
          <a:xfrm rot="5400000">
            <a:off x="4382294" y="37711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/>
          <p:cNvCxnSpPr/>
          <p:nvPr/>
        </p:nvCxnSpPr>
        <p:spPr bwMode="auto">
          <a:xfrm rot="5400000">
            <a:off x="4382294" y="36949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/>
          <p:nvPr/>
        </p:nvCxnSpPr>
        <p:spPr bwMode="auto">
          <a:xfrm rot="5400000">
            <a:off x="4382294" y="42283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 rot="5400000">
            <a:off x="4382294" y="41521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/>
          <p:nvPr/>
        </p:nvCxnSpPr>
        <p:spPr bwMode="auto">
          <a:xfrm rot="5400000">
            <a:off x="4382294" y="46093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/>
          <p:nvPr/>
        </p:nvCxnSpPr>
        <p:spPr bwMode="auto">
          <a:xfrm rot="5400000">
            <a:off x="4382294" y="46855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/>
          <p:nvPr/>
        </p:nvCxnSpPr>
        <p:spPr bwMode="auto">
          <a:xfrm rot="5400000">
            <a:off x="4382294" y="50665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Rectangle 103"/>
          <p:cNvSpPr/>
          <p:nvPr/>
        </p:nvSpPr>
        <p:spPr bwMode="auto">
          <a:xfrm>
            <a:off x="4648200" y="46482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1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4648200" y="41910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2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4648200" y="37338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3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4648200" y="32766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4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4648200" y="28194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5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09" name="Straight Connector 108"/>
          <p:cNvCxnSpPr>
            <a:stCxn id="108" idx="2"/>
          </p:cNvCxnSpPr>
          <p:nvPr/>
        </p:nvCxnSpPr>
        <p:spPr bwMode="auto">
          <a:xfrm rot="5400000">
            <a:off x="4838700" y="33147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/>
          <p:nvPr/>
        </p:nvCxnSpPr>
        <p:spPr bwMode="auto">
          <a:xfrm rot="5400000">
            <a:off x="4839494" y="32377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 rot="5400000">
            <a:off x="4839494" y="37711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/>
          <p:nvPr/>
        </p:nvCxnSpPr>
        <p:spPr bwMode="auto">
          <a:xfrm rot="5400000">
            <a:off x="4839494" y="36949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/>
          <p:nvPr/>
        </p:nvCxnSpPr>
        <p:spPr bwMode="auto">
          <a:xfrm rot="5400000">
            <a:off x="4839494" y="42283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 rot="5400000">
            <a:off x="4839494" y="41521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/>
          <p:cNvCxnSpPr/>
          <p:nvPr/>
        </p:nvCxnSpPr>
        <p:spPr bwMode="auto">
          <a:xfrm rot="5400000">
            <a:off x="4839494" y="46093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 rot="5400000">
            <a:off x="4839494" y="46855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/>
          <p:nvPr/>
        </p:nvCxnSpPr>
        <p:spPr bwMode="auto">
          <a:xfrm rot="5400000">
            <a:off x="4839494" y="50665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8" name="Rectangle 117"/>
          <p:cNvSpPr/>
          <p:nvPr/>
        </p:nvSpPr>
        <p:spPr bwMode="auto">
          <a:xfrm>
            <a:off x="5105400" y="46482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1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5105400" y="41910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2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5105400" y="37338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3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5105400" y="32766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4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5105400" y="28194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5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23" name="Straight Connector 122"/>
          <p:cNvCxnSpPr>
            <a:stCxn id="122" idx="2"/>
          </p:cNvCxnSpPr>
          <p:nvPr/>
        </p:nvCxnSpPr>
        <p:spPr bwMode="auto">
          <a:xfrm rot="5400000">
            <a:off x="5295900" y="33147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Straight Connector 123"/>
          <p:cNvCxnSpPr/>
          <p:nvPr/>
        </p:nvCxnSpPr>
        <p:spPr bwMode="auto">
          <a:xfrm rot="5400000">
            <a:off x="5296694" y="32377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Straight Connector 124"/>
          <p:cNvCxnSpPr/>
          <p:nvPr/>
        </p:nvCxnSpPr>
        <p:spPr bwMode="auto">
          <a:xfrm rot="5400000">
            <a:off x="5296694" y="37711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Straight Connector 125"/>
          <p:cNvCxnSpPr/>
          <p:nvPr/>
        </p:nvCxnSpPr>
        <p:spPr bwMode="auto">
          <a:xfrm rot="5400000">
            <a:off x="5296694" y="36949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/>
          <p:cNvCxnSpPr/>
          <p:nvPr/>
        </p:nvCxnSpPr>
        <p:spPr bwMode="auto">
          <a:xfrm rot="5400000">
            <a:off x="5296694" y="42283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/>
          <p:cNvCxnSpPr/>
          <p:nvPr/>
        </p:nvCxnSpPr>
        <p:spPr bwMode="auto">
          <a:xfrm rot="5400000">
            <a:off x="5296694" y="41521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/>
          <p:cNvCxnSpPr/>
          <p:nvPr/>
        </p:nvCxnSpPr>
        <p:spPr bwMode="auto">
          <a:xfrm rot="5400000">
            <a:off x="5296694" y="46093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129"/>
          <p:cNvCxnSpPr/>
          <p:nvPr/>
        </p:nvCxnSpPr>
        <p:spPr bwMode="auto">
          <a:xfrm rot="5400000">
            <a:off x="5296694" y="46855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/>
          <p:cNvCxnSpPr/>
          <p:nvPr/>
        </p:nvCxnSpPr>
        <p:spPr bwMode="auto">
          <a:xfrm rot="5400000">
            <a:off x="5296694" y="50665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/>
          <p:cNvCxnSpPr/>
          <p:nvPr/>
        </p:nvCxnSpPr>
        <p:spPr bwMode="auto">
          <a:xfrm rot="5400000">
            <a:off x="3467894" y="51427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Straight Connector 132"/>
          <p:cNvCxnSpPr/>
          <p:nvPr/>
        </p:nvCxnSpPr>
        <p:spPr bwMode="auto">
          <a:xfrm rot="5400000">
            <a:off x="3925094" y="51427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traight Connector 133"/>
          <p:cNvCxnSpPr/>
          <p:nvPr/>
        </p:nvCxnSpPr>
        <p:spPr bwMode="auto">
          <a:xfrm rot="5400000">
            <a:off x="4380706" y="51427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5" name="Straight Connector 134"/>
          <p:cNvCxnSpPr/>
          <p:nvPr/>
        </p:nvCxnSpPr>
        <p:spPr bwMode="auto">
          <a:xfrm rot="5400000">
            <a:off x="4839494" y="51427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Straight Connector 135"/>
          <p:cNvCxnSpPr/>
          <p:nvPr/>
        </p:nvCxnSpPr>
        <p:spPr bwMode="auto">
          <a:xfrm rot="5400000">
            <a:off x="5295106" y="51427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Straight Connector 137"/>
          <p:cNvCxnSpPr/>
          <p:nvPr/>
        </p:nvCxnSpPr>
        <p:spPr bwMode="auto">
          <a:xfrm>
            <a:off x="3276600" y="5334000"/>
            <a:ext cx="20574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Straight Connector 140"/>
          <p:cNvCxnSpPr>
            <a:stCxn id="314" idx="0"/>
          </p:cNvCxnSpPr>
          <p:nvPr/>
        </p:nvCxnSpPr>
        <p:spPr bwMode="auto">
          <a:xfrm rot="5400000" flipH="1" flipV="1">
            <a:off x="2020094" y="4076700"/>
            <a:ext cx="2056606" cy="79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Straight Arrow Connector 144"/>
          <p:cNvCxnSpPr>
            <a:stCxn id="314" idx="0"/>
          </p:cNvCxnSpPr>
          <p:nvPr/>
        </p:nvCxnSpPr>
        <p:spPr bwMode="auto">
          <a:xfrm rot="5400000" flipH="1" flipV="1">
            <a:off x="1943894" y="3999706"/>
            <a:ext cx="2209800" cy="15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7" name="Straight Arrow Connector 146"/>
          <p:cNvCxnSpPr/>
          <p:nvPr/>
        </p:nvCxnSpPr>
        <p:spPr bwMode="auto">
          <a:xfrm rot="16200000" flipV="1">
            <a:off x="2286000" y="4114799"/>
            <a:ext cx="2438400" cy="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9" name="Straight Arrow Connector 148"/>
          <p:cNvCxnSpPr/>
          <p:nvPr/>
        </p:nvCxnSpPr>
        <p:spPr bwMode="auto">
          <a:xfrm rot="16200000" flipV="1">
            <a:off x="2743199" y="4114800"/>
            <a:ext cx="2438400" cy="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0" name="Straight Arrow Connector 149"/>
          <p:cNvCxnSpPr/>
          <p:nvPr/>
        </p:nvCxnSpPr>
        <p:spPr bwMode="auto">
          <a:xfrm rot="16200000" flipV="1">
            <a:off x="3200399" y="4114800"/>
            <a:ext cx="2438400" cy="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1" name="Straight Arrow Connector 150"/>
          <p:cNvCxnSpPr/>
          <p:nvPr/>
        </p:nvCxnSpPr>
        <p:spPr bwMode="auto">
          <a:xfrm rot="16200000" flipV="1">
            <a:off x="3657599" y="4114800"/>
            <a:ext cx="2438400" cy="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2" name="Straight Arrow Connector 151"/>
          <p:cNvCxnSpPr/>
          <p:nvPr/>
        </p:nvCxnSpPr>
        <p:spPr bwMode="auto">
          <a:xfrm rot="5400000" flipH="1" flipV="1">
            <a:off x="4114801" y="4114801"/>
            <a:ext cx="2438398" cy="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37" name="TextBox 136"/>
          <p:cNvSpPr txBox="1"/>
          <p:nvPr/>
        </p:nvSpPr>
        <p:spPr>
          <a:xfrm>
            <a:off x="5715000" y="876300"/>
            <a:ext cx="327846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Distinct tile types:</a:t>
            </a:r>
          </a:p>
          <a:p>
            <a:r>
              <a:rPr lang="en-US" dirty="0" smtClean="0"/>
              <a:t>  </a:t>
            </a:r>
            <a:r>
              <a:rPr lang="en-US" dirty="0" smtClean="0">
                <a:solidFill>
                  <a:srgbClr val="C00000"/>
                </a:solidFill>
              </a:rPr>
              <a:t>2n-1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Probably optimal, but no</a:t>
            </a:r>
          </a:p>
          <a:p>
            <a:r>
              <a:rPr lang="en-US" dirty="0" smtClean="0"/>
              <a:t> substantial lower bound</a:t>
            </a:r>
          </a:p>
          <a:p>
            <a:r>
              <a:rPr lang="en-US" dirty="0" smtClean="0"/>
              <a:t>proof has been given.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15248-BD65-46ED-8BF1-0B7A8738D1E8}" type="slidenum">
              <a:rPr lang="en-US"/>
              <a:pPr>
                <a:defRPr/>
              </a:pPr>
              <a:t>4</a:t>
            </a:fld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0" y="2068513"/>
            <a:ext cx="3606800" cy="3036887"/>
            <a:chOff x="128" y="1543"/>
            <a:chExt cx="1776" cy="1539"/>
          </a:xfrm>
        </p:grpSpPr>
        <p:sp>
          <p:nvSpPr>
            <p:cNvPr id="18440" name="Freeform 2"/>
            <p:cNvSpPr>
              <a:spLocks/>
            </p:cNvSpPr>
            <p:nvPr/>
          </p:nvSpPr>
          <p:spPr bwMode="auto">
            <a:xfrm>
              <a:off x="624" y="1680"/>
              <a:ext cx="462" cy="1128"/>
            </a:xfrm>
            <a:custGeom>
              <a:avLst/>
              <a:gdLst>
                <a:gd name="T0" fmla="*/ 9 w 848"/>
                <a:gd name="T1" fmla="*/ 22 h 2040"/>
                <a:gd name="T2" fmla="*/ 24 w 848"/>
                <a:gd name="T3" fmla="*/ 22 h 2040"/>
                <a:gd name="T4" fmla="*/ 152 w 848"/>
                <a:gd name="T5" fmla="*/ 36 h 2040"/>
                <a:gd name="T6" fmla="*/ 38 w 848"/>
                <a:gd name="T7" fmla="*/ 242 h 2040"/>
                <a:gd name="T8" fmla="*/ 166 w 848"/>
                <a:gd name="T9" fmla="*/ 330 h 2040"/>
                <a:gd name="T10" fmla="*/ 194 w 848"/>
                <a:gd name="T11" fmla="*/ 404 h 2040"/>
                <a:gd name="T12" fmla="*/ 166 w 848"/>
                <a:gd name="T13" fmla="*/ 506 h 2040"/>
                <a:gd name="T14" fmla="*/ 252 w 848"/>
                <a:gd name="T15" fmla="*/ 624 h 20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8"/>
                <a:gd name="T25" fmla="*/ 0 h 2040"/>
                <a:gd name="T26" fmla="*/ 848 w 848"/>
                <a:gd name="T27" fmla="*/ 2040 h 20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8" h="2040">
                  <a:moveTo>
                    <a:pt x="32" y="72"/>
                  </a:moveTo>
                  <a:cubicBezTo>
                    <a:pt x="16" y="68"/>
                    <a:pt x="0" y="64"/>
                    <a:pt x="80" y="72"/>
                  </a:cubicBezTo>
                  <a:cubicBezTo>
                    <a:pt x="160" y="80"/>
                    <a:pt x="504" y="0"/>
                    <a:pt x="512" y="120"/>
                  </a:cubicBezTo>
                  <a:cubicBezTo>
                    <a:pt x="520" y="240"/>
                    <a:pt x="120" y="632"/>
                    <a:pt x="128" y="792"/>
                  </a:cubicBezTo>
                  <a:cubicBezTo>
                    <a:pt x="136" y="952"/>
                    <a:pt x="472" y="992"/>
                    <a:pt x="560" y="1080"/>
                  </a:cubicBezTo>
                  <a:cubicBezTo>
                    <a:pt x="648" y="1168"/>
                    <a:pt x="656" y="1224"/>
                    <a:pt x="656" y="1320"/>
                  </a:cubicBezTo>
                  <a:cubicBezTo>
                    <a:pt x="656" y="1416"/>
                    <a:pt x="528" y="1536"/>
                    <a:pt x="560" y="1656"/>
                  </a:cubicBezTo>
                  <a:cubicBezTo>
                    <a:pt x="592" y="1776"/>
                    <a:pt x="720" y="1908"/>
                    <a:pt x="848" y="2040"/>
                  </a:cubicBez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Freeform 3"/>
            <p:cNvSpPr>
              <a:spLocks/>
            </p:cNvSpPr>
            <p:nvPr/>
          </p:nvSpPr>
          <p:spPr bwMode="auto">
            <a:xfrm>
              <a:off x="1120" y="1839"/>
              <a:ext cx="449" cy="367"/>
            </a:xfrm>
            <a:custGeom>
              <a:avLst/>
              <a:gdLst>
                <a:gd name="T0" fmla="*/ 17 w 824"/>
                <a:gd name="T1" fmla="*/ 12 h 664"/>
                <a:gd name="T2" fmla="*/ 31 w 824"/>
                <a:gd name="T3" fmla="*/ 12 h 664"/>
                <a:gd name="T4" fmla="*/ 202 w 824"/>
                <a:gd name="T5" fmla="*/ 27 h 664"/>
                <a:gd name="T6" fmla="*/ 216 w 824"/>
                <a:gd name="T7" fmla="*/ 174 h 664"/>
                <a:gd name="T8" fmla="*/ 245 w 824"/>
                <a:gd name="T9" fmla="*/ 203 h 6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4"/>
                <a:gd name="T16" fmla="*/ 0 h 664"/>
                <a:gd name="T17" fmla="*/ 824 w 824"/>
                <a:gd name="T18" fmla="*/ 664 h 6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4" h="664">
                  <a:moveTo>
                    <a:pt x="56" y="40"/>
                  </a:moveTo>
                  <a:cubicBezTo>
                    <a:pt x="28" y="36"/>
                    <a:pt x="0" y="32"/>
                    <a:pt x="104" y="40"/>
                  </a:cubicBezTo>
                  <a:cubicBezTo>
                    <a:pt x="208" y="48"/>
                    <a:pt x="576" y="0"/>
                    <a:pt x="680" y="88"/>
                  </a:cubicBezTo>
                  <a:cubicBezTo>
                    <a:pt x="784" y="176"/>
                    <a:pt x="704" y="472"/>
                    <a:pt x="728" y="568"/>
                  </a:cubicBezTo>
                  <a:cubicBezTo>
                    <a:pt x="752" y="664"/>
                    <a:pt x="788" y="664"/>
                    <a:pt x="824" y="664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Freeform 4"/>
            <p:cNvSpPr>
              <a:spLocks/>
            </p:cNvSpPr>
            <p:nvPr/>
          </p:nvSpPr>
          <p:spPr bwMode="auto">
            <a:xfrm>
              <a:off x="1303" y="1998"/>
              <a:ext cx="340" cy="398"/>
            </a:xfrm>
            <a:custGeom>
              <a:avLst/>
              <a:gdLst>
                <a:gd name="T0" fmla="*/ 185 w 624"/>
                <a:gd name="T1" fmla="*/ 0 h 720"/>
                <a:gd name="T2" fmla="*/ 143 w 624"/>
                <a:gd name="T3" fmla="*/ 15 h 720"/>
                <a:gd name="T4" fmla="*/ 71 w 624"/>
                <a:gd name="T5" fmla="*/ 74 h 720"/>
                <a:gd name="T6" fmla="*/ 100 w 624"/>
                <a:gd name="T7" fmla="*/ 146 h 720"/>
                <a:gd name="T8" fmla="*/ 0 w 624"/>
                <a:gd name="T9" fmla="*/ 220 h 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4"/>
                <a:gd name="T16" fmla="*/ 0 h 720"/>
                <a:gd name="T17" fmla="*/ 624 w 624"/>
                <a:gd name="T18" fmla="*/ 720 h 7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4" h="720">
                  <a:moveTo>
                    <a:pt x="624" y="0"/>
                  </a:moveTo>
                  <a:cubicBezTo>
                    <a:pt x="584" y="4"/>
                    <a:pt x="544" y="8"/>
                    <a:pt x="480" y="48"/>
                  </a:cubicBezTo>
                  <a:cubicBezTo>
                    <a:pt x="416" y="88"/>
                    <a:pt x="264" y="168"/>
                    <a:pt x="240" y="240"/>
                  </a:cubicBezTo>
                  <a:cubicBezTo>
                    <a:pt x="216" y="312"/>
                    <a:pt x="376" y="400"/>
                    <a:pt x="336" y="480"/>
                  </a:cubicBezTo>
                  <a:cubicBezTo>
                    <a:pt x="296" y="560"/>
                    <a:pt x="148" y="640"/>
                    <a:pt x="0" y="720"/>
                  </a:cubicBez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Freeform 5"/>
            <p:cNvSpPr>
              <a:spLocks/>
            </p:cNvSpPr>
            <p:nvPr/>
          </p:nvSpPr>
          <p:spPr bwMode="auto">
            <a:xfrm>
              <a:off x="755" y="2529"/>
              <a:ext cx="435" cy="553"/>
            </a:xfrm>
            <a:custGeom>
              <a:avLst/>
              <a:gdLst>
                <a:gd name="T0" fmla="*/ 232 w 800"/>
                <a:gd name="T1" fmla="*/ 12 h 1000"/>
                <a:gd name="T2" fmla="*/ 203 w 800"/>
                <a:gd name="T3" fmla="*/ 12 h 1000"/>
                <a:gd name="T4" fmla="*/ 33 w 800"/>
                <a:gd name="T5" fmla="*/ 86 h 1000"/>
                <a:gd name="T6" fmla="*/ 5 w 800"/>
                <a:gd name="T7" fmla="*/ 306 h 1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0"/>
                <a:gd name="T13" fmla="*/ 0 h 1000"/>
                <a:gd name="T14" fmla="*/ 800 w 800"/>
                <a:gd name="T15" fmla="*/ 1000 h 1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0" h="1000">
                  <a:moveTo>
                    <a:pt x="784" y="40"/>
                  </a:moveTo>
                  <a:cubicBezTo>
                    <a:pt x="792" y="20"/>
                    <a:pt x="800" y="0"/>
                    <a:pt x="688" y="40"/>
                  </a:cubicBezTo>
                  <a:cubicBezTo>
                    <a:pt x="576" y="80"/>
                    <a:pt x="224" y="120"/>
                    <a:pt x="112" y="280"/>
                  </a:cubicBezTo>
                  <a:cubicBezTo>
                    <a:pt x="0" y="440"/>
                    <a:pt x="8" y="720"/>
                    <a:pt x="16" y="100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Freeform 6"/>
            <p:cNvSpPr>
              <a:spLocks/>
            </p:cNvSpPr>
            <p:nvPr/>
          </p:nvSpPr>
          <p:spPr bwMode="auto">
            <a:xfrm>
              <a:off x="128" y="2290"/>
              <a:ext cx="566" cy="155"/>
            </a:xfrm>
            <a:custGeom>
              <a:avLst/>
              <a:gdLst>
                <a:gd name="T0" fmla="*/ 299 w 1040"/>
                <a:gd name="T1" fmla="*/ 74 h 280"/>
                <a:gd name="T2" fmla="*/ 284 w 1040"/>
                <a:gd name="T3" fmla="*/ 74 h 280"/>
                <a:gd name="T4" fmla="*/ 156 w 1040"/>
                <a:gd name="T5" fmla="*/ 0 h 280"/>
                <a:gd name="T6" fmla="*/ 85 w 1040"/>
                <a:gd name="T7" fmla="*/ 74 h 280"/>
                <a:gd name="T8" fmla="*/ 0 w 1040"/>
                <a:gd name="T9" fmla="*/ 59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0"/>
                <a:gd name="T16" fmla="*/ 0 h 280"/>
                <a:gd name="T17" fmla="*/ 1040 w 1040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0" h="280">
                  <a:moveTo>
                    <a:pt x="1008" y="240"/>
                  </a:moveTo>
                  <a:cubicBezTo>
                    <a:pt x="1024" y="260"/>
                    <a:pt x="1040" y="280"/>
                    <a:pt x="960" y="240"/>
                  </a:cubicBezTo>
                  <a:cubicBezTo>
                    <a:pt x="880" y="200"/>
                    <a:pt x="640" y="0"/>
                    <a:pt x="528" y="0"/>
                  </a:cubicBezTo>
                  <a:cubicBezTo>
                    <a:pt x="416" y="0"/>
                    <a:pt x="376" y="208"/>
                    <a:pt x="288" y="240"/>
                  </a:cubicBezTo>
                  <a:cubicBezTo>
                    <a:pt x="200" y="272"/>
                    <a:pt x="100" y="232"/>
                    <a:pt x="0" y="192"/>
                  </a:cubicBezTo>
                </a:path>
              </a:pathLst>
            </a:custGeom>
            <a:noFill/>
            <a:ln w="28575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Freeform 7"/>
            <p:cNvSpPr>
              <a:spLocks/>
            </p:cNvSpPr>
            <p:nvPr/>
          </p:nvSpPr>
          <p:spPr bwMode="auto">
            <a:xfrm>
              <a:off x="1199" y="2396"/>
              <a:ext cx="705" cy="372"/>
            </a:xfrm>
            <a:custGeom>
              <a:avLst/>
              <a:gdLst>
                <a:gd name="T0" fmla="*/ 384 w 1296"/>
                <a:gd name="T1" fmla="*/ 0 h 672"/>
                <a:gd name="T2" fmla="*/ 142 w 1296"/>
                <a:gd name="T3" fmla="*/ 44 h 672"/>
                <a:gd name="T4" fmla="*/ 114 w 1296"/>
                <a:gd name="T5" fmla="*/ 162 h 672"/>
                <a:gd name="T6" fmla="*/ 0 w 1296"/>
                <a:gd name="T7" fmla="*/ 206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96"/>
                <a:gd name="T13" fmla="*/ 0 h 672"/>
                <a:gd name="T14" fmla="*/ 1296 w 1296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6" h="672">
                  <a:moveTo>
                    <a:pt x="1296" y="0"/>
                  </a:moveTo>
                  <a:cubicBezTo>
                    <a:pt x="964" y="28"/>
                    <a:pt x="632" y="56"/>
                    <a:pt x="480" y="144"/>
                  </a:cubicBezTo>
                  <a:cubicBezTo>
                    <a:pt x="328" y="232"/>
                    <a:pt x="464" y="440"/>
                    <a:pt x="384" y="528"/>
                  </a:cubicBezTo>
                  <a:cubicBezTo>
                    <a:pt x="304" y="616"/>
                    <a:pt x="152" y="644"/>
                    <a:pt x="0" y="672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Freeform 8"/>
            <p:cNvSpPr>
              <a:spLocks/>
            </p:cNvSpPr>
            <p:nvPr/>
          </p:nvSpPr>
          <p:spPr bwMode="auto">
            <a:xfrm>
              <a:off x="1016" y="1543"/>
              <a:ext cx="409" cy="327"/>
            </a:xfrm>
            <a:custGeom>
              <a:avLst/>
              <a:gdLst>
                <a:gd name="T0" fmla="*/ 24 w 752"/>
                <a:gd name="T1" fmla="*/ 154 h 592"/>
                <a:gd name="T2" fmla="*/ 24 w 752"/>
                <a:gd name="T3" fmla="*/ 139 h 592"/>
                <a:gd name="T4" fmla="*/ 24 w 752"/>
                <a:gd name="T5" fmla="*/ 7 h 592"/>
                <a:gd name="T6" fmla="*/ 166 w 752"/>
                <a:gd name="T7" fmla="*/ 95 h 592"/>
                <a:gd name="T8" fmla="*/ 194 w 752"/>
                <a:gd name="T9" fmla="*/ 168 h 592"/>
                <a:gd name="T10" fmla="*/ 222 w 752"/>
                <a:gd name="T11" fmla="*/ 168 h 5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2"/>
                <a:gd name="T19" fmla="*/ 0 h 592"/>
                <a:gd name="T20" fmla="*/ 752 w 752"/>
                <a:gd name="T21" fmla="*/ 592 h 5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2" h="592">
                  <a:moveTo>
                    <a:pt x="80" y="504"/>
                  </a:moveTo>
                  <a:cubicBezTo>
                    <a:pt x="80" y="520"/>
                    <a:pt x="80" y="536"/>
                    <a:pt x="80" y="456"/>
                  </a:cubicBezTo>
                  <a:cubicBezTo>
                    <a:pt x="80" y="376"/>
                    <a:pt x="0" y="48"/>
                    <a:pt x="80" y="24"/>
                  </a:cubicBezTo>
                  <a:cubicBezTo>
                    <a:pt x="160" y="0"/>
                    <a:pt x="464" y="224"/>
                    <a:pt x="560" y="312"/>
                  </a:cubicBezTo>
                  <a:cubicBezTo>
                    <a:pt x="656" y="400"/>
                    <a:pt x="624" y="512"/>
                    <a:pt x="656" y="552"/>
                  </a:cubicBezTo>
                  <a:cubicBezTo>
                    <a:pt x="688" y="592"/>
                    <a:pt x="720" y="572"/>
                    <a:pt x="752" y="552"/>
                  </a:cubicBezTo>
                </a:path>
              </a:pathLst>
            </a:cu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Freeform 9"/>
            <p:cNvSpPr>
              <a:spLocks/>
            </p:cNvSpPr>
            <p:nvPr/>
          </p:nvSpPr>
          <p:spPr bwMode="auto">
            <a:xfrm>
              <a:off x="232" y="1812"/>
              <a:ext cx="688" cy="390"/>
            </a:xfrm>
            <a:custGeom>
              <a:avLst/>
              <a:gdLst>
                <a:gd name="T0" fmla="*/ 5 w 1264"/>
                <a:gd name="T1" fmla="*/ 204 h 704"/>
                <a:gd name="T2" fmla="*/ 19 w 1264"/>
                <a:gd name="T3" fmla="*/ 189 h 704"/>
                <a:gd name="T4" fmla="*/ 119 w 1264"/>
                <a:gd name="T5" fmla="*/ 42 h 704"/>
                <a:gd name="T6" fmla="*/ 247 w 1264"/>
                <a:gd name="T7" fmla="*/ 12 h 704"/>
                <a:gd name="T8" fmla="*/ 275 w 1264"/>
                <a:gd name="T9" fmla="*/ 115 h 704"/>
                <a:gd name="T10" fmla="*/ 332 w 1264"/>
                <a:gd name="T11" fmla="*/ 115 h 704"/>
                <a:gd name="T12" fmla="*/ 374 w 1264"/>
                <a:gd name="T13" fmla="*/ 115 h 7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64"/>
                <a:gd name="T22" fmla="*/ 0 h 704"/>
                <a:gd name="T23" fmla="*/ 1264 w 1264"/>
                <a:gd name="T24" fmla="*/ 704 h 7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64" h="704">
                  <a:moveTo>
                    <a:pt x="16" y="664"/>
                  </a:moveTo>
                  <a:cubicBezTo>
                    <a:pt x="8" y="684"/>
                    <a:pt x="0" y="704"/>
                    <a:pt x="64" y="616"/>
                  </a:cubicBezTo>
                  <a:cubicBezTo>
                    <a:pt x="128" y="528"/>
                    <a:pt x="272" y="232"/>
                    <a:pt x="400" y="136"/>
                  </a:cubicBezTo>
                  <a:cubicBezTo>
                    <a:pt x="528" y="40"/>
                    <a:pt x="744" y="0"/>
                    <a:pt x="832" y="40"/>
                  </a:cubicBezTo>
                  <a:cubicBezTo>
                    <a:pt x="920" y="80"/>
                    <a:pt x="880" y="320"/>
                    <a:pt x="928" y="376"/>
                  </a:cubicBezTo>
                  <a:cubicBezTo>
                    <a:pt x="976" y="432"/>
                    <a:pt x="1064" y="376"/>
                    <a:pt x="1120" y="376"/>
                  </a:cubicBezTo>
                  <a:cubicBezTo>
                    <a:pt x="1176" y="376"/>
                    <a:pt x="1220" y="376"/>
                    <a:pt x="1264" y="376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Freeform 10"/>
            <p:cNvSpPr>
              <a:spLocks/>
            </p:cNvSpPr>
            <p:nvPr/>
          </p:nvSpPr>
          <p:spPr bwMode="auto">
            <a:xfrm>
              <a:off x="441" y="2449"/>
              <a:ext cx="331" cy="430"/>
            </a:xfrm>
            <a:custGeom>
              <a:avLst/>
              <a:gdLst>
                <a:gd name="T0" fmla="*/ 180 w 608"/>
                <a:gd name="T1" fmla="*/ 17 h 776"/>
                <a:gd name="T2" fmla="*/ 152 w 608"/>
                <a:gd name="T3" fmla="*/ 17 h 776"/>
                <a:gd name="T4" fmla="*/ 9 w 608"/>
                <a:gd name="T5" fmla="*/ 120 h 776"/>
                <a:gd name="T6" fmla="*/ 95 w 608"/>
                <a:gd name="T7" fmla="*/ 180 h 776"/>
                <a:gd name="T8" fmla="*/ 38 w 608"/>
                <a:gd name="T9" fmla="*/ 238 h 7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8"/>
                <a:gd name="T16" fmla="*/ 0 h 776"/>
                <a:gd name="T17" fmla="*/ 608 w 608"/>
                <a:gd name="T18" fmla="*/ 776 h 7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8" h="776">
                  <a:moveTo>
                    <a:pt x="608" y="56"/>
                  </a:moveTo>
                  <a:cubicBezTo>
                    <a:pt x="608" y="28"/>
                    <a:pt x="608" y="0"/>
                    <a:pt x="512" y="56"/>
                  </a:cubicBezTo>
                  <a:cubicBezTo>
                    <a:pt x="416" y="112"/>
                    <a:pt x="64" y="304"/>
                    <a:pt x="32" y="392"/>
                  </a:cubicBezTo>
                  <a:cubicBezTo>
                    <a:pt x="0" y="480"/>
                    <a:pt x="304" y="520"/>
                    <a:pt x="320" y="584"/>
                  </a:cubicBezTo>
                  <a:cubicBezTo>
                    <a:pt x="336" y="648"/>
                    <a:pt x="232" y="712"/>
                    <a:pt x="128" y="776"/>
                  </a:cubicBezTo>
                </a:path>
              </a:pathLst>
            </a:custGeom>
            <a:noFill/>
            <a:ln w="2857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6" name="Rectangle 21"/>
          <p:cNvSpPr>
            <a:spLocks noChangeArrowheads="1"/>
          </p:cNvSpPr>
          <p:nvPr/>
        </p:nvSpPr>
        <p:spPr bwMode="auto">
          <a:xfrm>
            <a:off x="990600" y="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0">
                <a:solidFill>
                  <a:srgbClr val="CC0000"/>
                </a:solidFill>
              </a:rPr>
              <a:t>Molecular Building Blocks</a:t>
            </a:r>
          </a:p>
        </p:txBody>
      </p:sp>
      <p:sp>
        <p:nvSpPr>
          <p:cNvPr id="18437" name="AutoShape 25"/>
          <p:cNvSpPr>
            <a:spLocks noChangeArrowheads="1"/>
          </p:cNvSpPr>
          <p:nvPr/>
        </p:nvSpPr>
        <p:spPr bwMode="auto">
          <a:xfrm>
            <a:off x="3962400" y="35814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8438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0"/>
            <a:ext cx="4175125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 Box 28"/>
          <p:cNvSpPr txBox="1">
            <a:spLocks noChangeArrowheads="1"/>
          </p:cNvSpPr>
          <p:nvPr/>
        </p:nvSpPr>
        <p:spPr bwMode="auto">
          <a:xfrm>
            <a:off x="0" y="684213"/>
            <a:ext cx="906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solidFill>
                  <a:srgbClr val="0000FF"/>
                </a:solidFill>
                <a:cs typeface="Arial" charset="0"/>
              </a:rPr>
              <a:t>[Reif’s Group, Duke University]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/>
              <a:t>Build an </a:t>
            </a:r>
            <a:r>
              <a:rPr lang="en-US" sz="2800" dirty="0"/>
              <a:t>n x n </a:t>
            </a:r>
            <a:r>
              <a:rPr lang="en-US" sz="2800" dirty="0" smtClean="0"/>
              <a:t>square at Temperature 1</a:t>
            </a:r>
            <a:endParaRPr lang="en-US" sz="28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14" name="Rectangle 313"/>
          <p:cNvSpPr/>
          <p:nvPr/>
        </p:nvSpPr>
        <p:spPr bwMode="auto">
          <a:xfrm>
            <a:off x="5941738" y="54483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s</a:t>
            </a:r>
          </a:p>
        </p:txBody>
      </p:sp>
      <p:sp>
        <p:nvSpPr>
          <p:cNvPr id="315" name="Rectangle 314"/>
          <p:cNvSpPr/>
          <p:nvPr/>
        </p:nvSpPr>
        <p:spPr bwMode="auto">
          <a:xfrm>
            <a:off x="6398938" y="54483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bg1"/>
                </a:solidFill>
              </a:rPr>
              <a:t>A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1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16" name="Rectangle 315"/>
          <p:cNvSpPr/>
          <p:nvPr/>
        </p:nvSpPr>
        <p:spPr bwMode="auto">
          <a:xfrm>
            <a:off x="6856138" y="54483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</a:t>
            </a:r>
            <a:r>
              <a:rPr lang="en-US" sz="1100" dirty="0" smtClean="0">
                <a:solidFill>
                  <a:schemeClr val="bg1"/>
                </a:solidFill>
              </a:rPr>
              <a:t>2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21" name="Rectangle 320"/>
          <p:cNvSpPr/>
          <p:nvPr/>
        </p:nvSpPr>
        <p:spPr bwMode="auto">
          <a:xfrm>
            <a:off x="7313338" y="54483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</a:t>
            </a:r>
            <a:r>
              <a:rPr lang="en-US" sz="1100" dirty="0" smtClean="0">
                <a:solidFill>
                  <a:schemeClr val="bg1"/>
                </a:solidFill>
              </a:rPr>
              <a:t>3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22" name="Rectangle 321"/>
          <p:cNvSpPr/>
          <p:nvPr/>
        </p:nvSpPr>
        <p:spPr bwMode="auto">
          <a:xfrm>
            <a:off x="7770538" y="54483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</a:t>
            </a:r>
            <a:r>
              <a:rPr lang="en-US" sz="1100" dirty="0" smtClean="0">
                <a:solidFill>
                  <a:schemeClr val="bg1"/>
                </a:solidFill>
              </a:rPr>
              <a:t>4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23" name="Rectangle 322"/>
          <p:cNvSpPr/>
          <p:nvPr/>
        </p:nvSpPr>
        <p:spPr bwMode="auto">
          <a:xfrm>
            <a:off x="8227738" y="54483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</a:t>
            </a:r>
            <a:r>
              <a:rPr lang="en-US" sz="1100" dirty="0" smtClean="0">
                <a:solidFill>
                  <a:schemeClr val="bg1"/>
                </a:solidFill>
              </a:rPr>
              <a:t>5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48" name="Straight Connector 347"/>
          <p:cNvCxnSpPr>
            <a:stCxn id="314" idx="3"/>
          </p:cNvCxnSpPr>
          <p:nvPr/>
        </p:nvCxnSpPr>
        <p:spPr bwMode="auto">
          <a:xfrm>
            <a:off x="6398938" y="56769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3" name="Straight Connector 352"/>
          <p:cNvCxnSpPr/>
          <p:nvPr/>
        </p:nvCxnSpPr>
        <p:spPr bwMode="auto">
          <a:xfrm>
            <a:off x="6322738" y="56769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4" name="Straight Connector 353"/>
          <p:cNvCxnSpPr/>
          <p:nvPr/>
        </p:nvCxnSpPr>
        <p:spPr bwMode="auto">
          <a:xfrm>
            <a:off x="6856138" y="56769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5" name="Straight Connector 354"/>
          <p:cNvCxnSpPr/>
          <p:nvPr/>
        </p:nvCxnSpPr>
        <p:spPr bwMode="auto">
          <a:xfrm>
            <a:off x="6779938" y="56769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6" name="Straight Connector 355"/>
          <p:cNvCxnSpPr/>
          <p:nvPr/>
        </p:nvCxnSpPr>
        <p:spPr bwMode="auto">
          <a:xfrm>
            <a:off x="7313338" y="56769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1" name="Straight Connector 360"/>
          <p:cNvCxnSpPr/>
          <p:nvPr/>
        </p:nvCxnSpPr>
        <p:spPr bwMode="auto">
          <a:xfrm>
            <a:off x="7237138" y="56769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2" name="Straight Connector 361"/>
          <p:cNvCxnSpPr/>
          <p:nvPr/>
        </p:nvCxnSpPr>
        <p:spPr bwMode="auto">
          <a:xfrm>
            <a:off x="7770538" y="56769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3" name="Straight Connector 362"/>
          <p:cNvCxnSpPr/>
          <p:nvPr/>
        </p:nvCxnSpPr>
        <p:spPr bwMode="auto">
          <a:xfrm>
            <a:off x="7694338" y="56769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4" name="Straight Connector 363"/>
          <p:cNvCxnSpPr/>
          <p:nvPr/>
        </p:nvCxnSpPr>
        <p:spPr bwMode="auto">
          <a:xfrm>
            <a:off x="8227738" y="56769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9" name="Straight Connector 368"/>
          <p:cNvCxnSpPr/>
          <p:nvPr/>
        </p:nvCxnSpPr>
        <p:spPr bwMode="auto">
          <a:xfrm>
            <a:off x="8151538" y="56769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5941738" y="49911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1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941738" y="45339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2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941738" y="40767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3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941738" y="36195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4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941738" y="31623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5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1" name="Straight Connector 30"/>
          <p:cNvCxnSpPr>
            <a:stCxn id="30" idx="2"/>
          </p:cNvCxnSpPr>
          <p:nvPr/>
        </p:nvCxnSpPr>
        <p:spPr bwMode="auto">
          <a:xfrm rot="5400000">
            <a:off x="6132238" y="36576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rot="5400000">
            <a:off x="6133032" y="35806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rot="5400000">
            <a:off x="6133032" y="41140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rot="5400000">
            <a:off x="6133032" y="40378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rot="5400000">
            <a:off x="6133032" y="45712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rot="5400000">
            <a:off x="6133032" y="44950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rot="5400000">
            <a:off x="6133032" y="49522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rot="5400000">
            <a:off x="6133032" y="50284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rot="5400000">
            <a:off x="6133032" y="54856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rot="5400000">
            <a:off x="6133032" y="54094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rot="5400000">
            <a:off x="6590232" y="54094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rot="5400000">
            <a:off x="7047432" y="54094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rot="5400000">
            <a:off x="7504632" y="54094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 rot="5400000">
            <a:off x="7961832" y="54094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rot="5400000">
            <a:off x="8419032" y="5397738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Rectangle 61"/>
          <p:cNvSpPr/>
          <p:nvPr/>
        </p:nvSpPr>
        <p:spPr bwMode="auto">
          <a:xfrm>
            <a:off x="6398938" y="49911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1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398938" y="45339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2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6398938" y="40767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3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6398938" y="36195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4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6398938" y="31623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5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67" name="Straight Connector 66"/>
          <p:cNvCxnSpPr>
            <a:stCxn id="66" idx="2"/>
          </p:cNvCxnSpPr>
          <p:nvPr/>
        </p:nvCxnSpPr>
        <p:spPr bwMode="auto">
          <a:xfrm rot="5400000">
            <a:off x="6589438" y="36576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 rot="5400000">
            <a:off x="6590232" y="35806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 rot="5400000">
            <a:off x="6590232" y="41140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 rot="5400000">
            <a:off x="6590232" y="40378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 rot="5400000">
            <a:off x="6590232" y="45712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 rot="5400000">
            <a:off x="6590232" y="44950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rot="5400000">
            <a:off x="6590232" y="49522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rot="5400000">
            <a:off x="6590232" y="50284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 rot="5400000">
            <a:off x="6590232" y="54094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Rectangle 75"/>
          <p:cNvSpPr/>
          <p:nvPr/>
        </p:nvSpPr>
        <p:spPr bwMode="auto">
          <a:xfrm>
            <a:off x="6856138" y="49911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1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6856138" y="45339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2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856138" y="40767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3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6856138" y="36195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4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6856138" y="31623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5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81" name="Straight Connector 80"/>
          <p:cNvCxnSpPr>
            <a:stCxn id="80" idx="2"/>
          </p:cNvCxnSpPr>
          <p:nvPr/>
        </p:nvCxnSpPr>
        <p:spPr bwMode="auto">
          <a:xfrm rot="5400000">
            <a:off x="7046638" y="36576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 rot="5400000">
            <a:off x="7047432" y="35806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 rot="5400000">
            <a:off x="7047432" y="41140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 rot="5400000">
            <a:off x="7047432" y="40378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 rot="5400000">
            <a:off x="7047432" y="45712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 rot="5400000">
            <a:off x="7047432" y="44950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 rot="5400000">
            <a:off x="7047432" y="49522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 rot="5400000">
            <a:off x="7047432" y="50284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/>
          <p:nvPr/>
        </p:nvCxnSpPr>
        <p:spPr bwMode="auto">
          <a:xfrm rot="5400000">
            <a:off x="7047432" y="54094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Rectangle 89"/>
          <p:cNvSpPr/>
          <p:nvPr/>
        </p:nvSpPr>
        <p:spPr bwMode="auto">
          <a:xfrm>
            <a:off x="7313338" y="49911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1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7313338" y="45339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2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7313338" y="40767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3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7313338" y="36195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4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7313338" y="31623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5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95" name="Straight Connector 94"/>
          <p:cNvCxnSpPr>
            <a:stCxn id="94" idx="2"/>
          </p:cNvCxnSpPr>
          <p:nvPr/>
        </p:nvCxnSpPr>
        <p:spPr bwMode="auto">
          <a:xfrm rot="5400000">
            <a:off x="7503838" y="36576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/>
          <p:nvPr/>
        </p:nvCxnSpPr>
        <p:spPr bwMode="auto">
          <a:xfrm rot="5400000">
            <a:off x="7504632" y="35806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/>
          <p:nvPr/>
        </p:nvCxnSpPr>
        <p:spPr bwMode="auto">
          <a:xfrm rot="5400000">
            <a:off x="7504632" y="41140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/>
          <p:cNvCxnSpPr/>
          <p:nvPr/>
        </p:nvCxnSpPr>
        <p:spPr bwMode="auto">
          <a:xfrm rot="5400000">
            <a:off x="7504632" y="40378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/>
          <p:nvPr/>
        </p:nvCxnSpPr>
        <p:spPr bwMode="auto">
          <a:xfrm rot="5400000">
            <a:off x="7504632" y="45712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 rot="5400000">
            <a:off x="7504632" y="44950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/>
          <p:nvPr/>
        </p:nvCxnSpPr>
        <p:spPr bwMode="auto">
          <a:xfrm rot="5400000">
            <a:off x="7504632" y="49522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/>
          <p:nvPr/>
        </p:nvCxnSpPr>
        <p:spPr bwMode="auto">
          <a:xfrm rot="5400000">
            <a:off x="7504632" y="50284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/>
          <p:nvPr/>
        </p:nvCxnSpPr>
        <p:spPr bwMode="auto">
          <a:xfrm rot="5400000">
            <a:off x="7504632" y="54094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Rectangle 103"/>
          <p:cNvSpPr/>
          <p:nvPr/>
        </p:nvSpPr>
        <p:spPr bwMode="auto">
          <a:xfrm>
            <a:off x="7770538" y="49911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1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7770538" y="45339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2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7770538" y="40767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3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7770538" y="36195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4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7770538" y="31623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5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09" name="Straight Connector 108"/>
          <p:cNvCxnSpPr>
            <a:stCxn id="108" idx="2"/>
          </p:cNvCxnSpPr>
          <p:nvPr/>
        </p:nvCxnSpPr>
        <p:spPr bwMode="auto">
          <a:xfrm rot="5400000">
            <a:off x="7961038" y="36576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/>
          <p:nvPr/>
        </p:nvCxnSpPr>
        <p:spPr bwMode="auto">
          <a:xfrm rot="5400000">
            <a:off x="7961832" y="35806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 rot="5400000">
            <a:off x="7961832" y="41140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/>
          <p:nvPr/>
        </p:nvCxnSpPr>
        <p:spPr bwMode="auto">
          <a:xfrm rot="5400000">
            <a:off x="7961832" y="40378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/>
          <p:nvPr/>
        </p:nvCxnSpPr>
        <p:spPr bwMode="auto">
          <a:xfrm rot="5400000">
            <a:off x="7961832" y="45712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 rot="5400000">
            <a:off x="7961832" y="44950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/>
          <p:cNvCxnSpPr/>
          <p:nvPr/>
        </p:nvCxnSpPr>
        <p:spPr bwMode="auto">
          <a:xfrm rot="5400000">
            <a:off x="7961832" y="49522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 rot="5400000">
            <a:off x="7961832" y="50284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/>
          <p:nvPr/>
        </p:nvCxnSpPr>
        <p:spPr bwMode="auto">
          <a:xfrm rot="5400000">
            <a:off x="7961832" y="54094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8" name="Rectangle 117"/>
          <p:cNvSpPr/>
          <p:nvPr/>
        </p:nvSpPr>
        <p:spPr bwMode="auto">
          <a:xfrm>
            <a:off x="8227738" y="49911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1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8227738" y="45339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2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8227738" y="40767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3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8227738" y="36195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4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8227738" y="31623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100" dirty="0" smtClean="0">
                <a:solidFill>
                  <a:schemeClr val="bg1"/>
                </a:solidFill>
              </a:rPr>
              <a:t>5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23" name="Straight Connector 122"/>
          <p:cNvCxnSpPr>
            <a:stCxn id="122" idx="2"/>
          </p:cNvCxnSpPr>
          <p:nvPr/>
        </p:nvCxnSpPr>
        <p:spPr bwMode="auto">
          <a:xfrm rot="5400000">
            <a:off x="8418238" y="3657600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Straight Connector 123"/>
          <p:cNvCxnSpPr/>
          <p:nvPr/>
        </p:nvCxnSpPr>
        <p:spPr bwMode="auto">
          <a:xfrm rot="5400000">
            <a:off x="8419032" y="35806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Straight Connector 124"/>
          <p:cNvCxnSpPr/>
          <p:nvPr/>
        </p:nvCxnSpPr>
        <p:spPr bwMode="auto">
          <a:xfrm rot="5400000">
            <a:off x="8419032" y="41140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Straight Connector 125"/>
          <p:cNvCxnSpPr/>
          <p:nvPr/>
        </p:nvCxnSpPr>
        <p:spPr bwMode="auto">
          <a:xfrm rot="5400000">
            <a:off x="8419032" y="40378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/>
          <p:cNvCxnSpPr/>
          <p:nvPr/>
        </p:nvCxnSpPr>
        <p:spPr bwMode="auto">
          <a:xfrm rot="5400000">
            <a:off x="8419032" y="45712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/>
          <p:cNvCxnSpPr/>
          <p:nvPr/>
        </p:nvCxnSpPr>
        <p:spPr bwMode="auto">
          <a:xfrm rot="5400000">
            <a:off x="8419032" y="44950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/>
          <p:cNvCxnSpPr/>
          <p:nvPr/>
        </p:nvCxnSpPr>
        <p:spPr bwMode="auto">
          <a:xfrm rot="5400000">
            <a:off x="8419032" y="49522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129"/>
          <p:cNvCxnSpPr/>
          <p:nvPr/>
        </p:nvCxnSpPr>
        <p:spPr bwMode="auto">
          <a:xfrm rot="5400000">
            <a:off x="8419032" y="50284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/>
          <p:cNvCxnSpPr/>
          <p:nvPr/>
        </p:nvCxnSpPr>
        <p:spPr bwMode="auto">
          <a:xfrm rot="5400000">
            <a:off x="8419032" y="54094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/>
          <p:cNvCxnSpPr/>
          <p:nvPr/>
        </p:nvCxnSpPr>
        <p:spPr bwMode="auto">
          <a:xfrm rot="5400000">
            <a:off x="6590232" y="54856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Straight Connector 132"/>
          <p:cNvCxnSpPr/>
          <p:nvPr/>
        </p:nvCxnSpPr>
        <p:spPr bwMode="auto">
          <a:xfrm rot="5400000">
            <a:off x="7047432" y="54856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traight Connector 133"/>
          <p:cNvCxnSpPr/>
          <p:nvPr/>
        </p:nvCxnSpPr>
        <p:spPr bwMode="auto">
          <a:xfrm rot="5400000">
            <a:off x="7503044" y="54856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5" name="Straight Connector 134"/>
          <p:cNvCxnSpPr/>
          <p:nvPr/>
        </p:nvCxnSpPr>
        <p:spPr bwMode="auto">
          <a:xfrm rot="5400000">
            <a:off x="7961832" y="54856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Straight Connector 135"/>
          <p:cNvCxnSpPr/>
          <p:nvPr/>
        </p:nvCxnSpPr>
        <p:spPr bwMode="auto">
          <a:xfrm rot="5400000">
            <a:off x="8417444" y="5485606"/>
            <a:ext cx="7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Straight Connector 137"/>
          <p:cNvCxnSpPr/>
          <p:nvPr/>
        </p:nvCxnSpPr>
        <p:spPr bwMode="auto">
          <a:xfrm>
            <a:off x="6398938" y="5676900"/>
            <a:ext cx="20574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Straight Connector 140"/>
          <p:cNvCxnSpPr>
            <a:stCxn id="314" idx="0"/>
          </p:cNvCxnSpPr>
          <p:nvPr/>
        </p:nvCxnSpPr>
        <p:spPr bwMode="auto">
          <a:xfrm rot="5400000" flipH="1" flipV="1">
            <a:off x="5142432" y="4419600"/>
            <a:ext cx="2056606" cy="79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Straight Arrow Connector 144"/>
          <p:cNvCxnSpPr>
            <a:stCxn id="314" idx="0"/>
          </p:cNvCxnSpPr>
          <p:nvPr/>
        </p:nvCxnSpPr>
        <p:spPr bwMode="auto">
          <a:xfrm rot="5400000" flipH="1" flipV="1">
            <a:off x="5066232" y="4342606"/>
            <a:ext cx="2209800" cy="15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7" name="Straight Arrow Connector 146"/>
          <p:cNvCxnSpPr/>
          <p:nvPr/>
        </p:nvCxnSpPr>
        <p:spPr bwMode="auto">
          <a:xfrm rot="16200000" flipV="1">
            <a:off x="5408338" y="4457699"/>
            <a:ext cx="2438400" cy="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9" name="Straight Arrow Connector 148"/>
          <p:cNvCxnSpPr/>
          <p:nvPr/>
        </p:nvCxnSpPr>
        <p:spPr bwMode="auto">
          <a:xfrm rot="16200000" flipV="1">
            <a:off x="5865537" y="4457700"/>
            <a:ext cx="2438400" cy="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0" name="Straight Arrow Connector 149"/>
          <p:cNvCxnSpPr/>
          <p:nvPr/>
        </p:nvCxnSpPr>
        <p:spPr bwMode="auto">
          <a:xfrm rot="16200000" flipV="1">
            <a:off x="6322737" y="4457700"/>
            <a:ext cx="2438400" cy="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1" name="Straight Arrow Connector 150"/>
          <p:cNvCxnSpPr/>
          <p:nvPr/>
        </p:nvCxnSpPr>
        <p:spPr bwMode="auto">
          <a:xfrm rot="16200000" flipV="1">
            <a:off x="6779937" y="4457700"/>
            <a:ext cx="2438400" cy="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2" name="Straight Arrow Connector 151"/>
          <p:cNvCxnSpPr/>
          <p:nvPr/>
        </p:nvCxnSpPr>
        <p:spPr bwMode="auto">
          <a:xfrm rot="5400000" flipH="1" flipV="1">
            <a:off x="7237139" y="4457701"/>
            <a:ext cx="2438398" cy="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37" name="TextBox 136"/>
          <p:cNvSpPr txBox="1"/>
          <p:nvPr/>
        </p:nvSpPr>
        <p:spPr>
          <a:xfrm>
            <a:off x="5865538" y="876300"/>
            <a:ext cx="327846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Distinct tile types:</a:t>
            </a:r>
          </a:p>
          <a:p>
            <a:r>
              <a:rPr lang="en-US" dirty="0" smtClean="0"/>
              <a:t>  </a:t>
            </a:r>
            <a:r>
              <a:rPr lang="en-US" dirty="0" smtClean="0">
                <a:solidFill>
                  <a:srgbClr val="C00000"/>
                </a:solidFill>
              </a:rPr>
              <a:t>2n-1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Probably optimal, but no</a:t>
            </a:r>
          </a:p>
          <a:p>
            <a:r>
              <a:rPr lang="en-US" dirty="0" smtClean="0"/>
              <a:t> substantial lower bound</a:t>
            </a:r>
          </a:p>
          <a:p>
            <a:r>
              <a:rPr lang="en-US" dirty="0" smtClean="0"/>
              <a:t>proof has been given.</a:t>
            </a:r>
          </a:p>
          <a:p>
            <a:endParaRPr lang="en-US" dirty="0"/>
          </a:p>
        </p:txBody>
      </p:sp>
      <p:sp>
        <p:nvSpPr>
          <p:cNvPr id="142" name="TextBox 141"/>
          <p:cNvSpPr txBox="1"/>
          <p:nvPr/>
        </p:nvSpPr>
        <p:spPr>
          <a:xfrm>
            <a:off x="0" y="1333500"/>
            <a:ext cx="5676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directions to consider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Can we do better if consider 3D assembly? (3D deterministic assembly)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Can we do better if we permit a small chance of error? (2D probabilistic assembly)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/>
              <a:t>Our Temperature 1 Results</a:t>
            </a:r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3899"/>
            <a:ext cx="9144000" cy="532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5417F2-A948-48FD-8959-9D1F912BC5B5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9812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Background Information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Model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Results</a:t>
            </a:r>
          </a:p>
          <a:p>
            <a:pPr lvl="1" eaLnBrk="1" hangingPunct="1"/>
            <a:r>
              <a:rPr lang="en-US" dirty="0" smtClean="0">
                <a:solidFill>
                  <a:srgbClr val="C00000"/>
                </a:solidFill>
                <a:latin typeface="Arial" charset="0"/>
              </a:rPr>
              <a:t>Temperature 1 in 3D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Temperature 1 in 2D, probabilistic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Simulating Temp 2 Systems at Temp 1</a:t>
            </a:r>
            <a:endParaRPr lang="en-US" sz="24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448050" y="5625389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448050" y="5098694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448050" y="4572000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952750" y="948154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6152083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4552950" y="6152083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4000500" y="6152083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3448050" y="6152083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4000500" y="5625389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4000500" y="5098694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4000500" y="4572000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2952750" y="2091154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4552950" y="5625389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4552950" y="5098694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4552950" y="4572000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4400550" y="2091154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5105400" y="5625389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5105400" y="5098694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5105400" y="4572000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5105400" y="4045305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27" name="TextBox 93"/>
          <p:cNvSpPr txBox="1">
            <a:spLocks noChangeArrowheads="1"/>
          </p:cNvSpPr>
          <p:nvPr/>
        </p:nvSpPr>
        <p:spPr bwMode="auto">
          <a:xfrm>
            <a:off x="4152900" y="6221578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8" name="TextBox 94"/>
          <p:cNvSpPr txBox="1">
            <a:spLocks noChangeArrowheads="1"/>
          </p:cNvSpPr>
          <p:nvPr/>
        </p:nvSpPr>
        <p:spPr bwMode="auto">
          <a:xfrm>
            <a:off x="4686300" y="6221578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9" name="TextBox 95"/>
          <p:cNvSpPr txBox="1">
            <a:spLocks noChangeArrowheads="1"/>
          </p:cNvSpPr>
          <p:nvPr/>
        </p:nvSpPr>
        <p:spPr bwMode="auto">
          <a:xfrm>
            <a:off x="5238750" y="6221578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30" name="TextBox 96"/>
          <p:cNvSpPr txBox="1">
            <a:spLocks noChangeArrowheads="1"/>
          </p:cNvSpPr>
          <p:nvPr/>
        </p:nvSpPr>
        <p:spPr bwMode="auto">
          <a:xfrm>
            <a:off x="3067050" y="6152083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31" name="TextBox 97"/>
          <p:cNvSpPr txBox="1">
            <a:spLocks noChangeArrowheads="1"/>
          </p:cNvSpPr>
          <p:nvPr/>
        </p:nvSpPr>
        <p:spPr bwMode="auto">
          <a:xfrm>
            <a:off x="4686300" y="5694884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32" name="TextBox 98"/>
          <p:cNvSpPr txBox="1">
            <a:spLocks noChangeArrowheads="1"/>
          </p:cNvSpPr>
          <p:nvPr/>
        </p:nvSpPr>
        <p:spPr bwMode="auto">
          <a:xfrm>
            <a:off x="4133850" y="5694884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33" name="TextBox 99"/>
          <p:cNvSpPr txBox="1">
            <a:spLocks noChangeArrowheads="1"/>
          </p:cNvSpPr>
          <p:nvPr/>
        </p:nvSpPr>
        <p:spPr bwMode="auto">
          <a:xfrm>
            <a:off x="3600450" y="5694884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34" name="TextBox 100"/>
          <p:cNvSpPr txBox="1">
            <a:spLocks noChangeArrowheads="1"/>
          </p:cNvSpPr>
          <p:nvPr/>
        </p:nvSpPr>
        <p:spPr bwMode="auto">
          <a:xfrm>
            <a:off x="5238750" y="516249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35" name="TextBox 101"/>
          <p:cNvSpPr txBox="1">
            <a:spLocks noChangeArrowheads="1"/>
          </p:cNvSpPr>
          <p:nvPr/>
        </p:nvSpPr>
        <p:spPr bwMode="auto">
          <a:xfrm>
            <a:off x="4133850" y="5168189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36" name="TextBox 102"/>
          <p:cNvSpPr txBox="1">
            <a:spLocks noChangeArrowheads="1"/>
          </p:cNvSpPr>
          <p:nvPr/>
        </p:nvSpPr>
        <p:spPr bwMode="auto">
          <a:xfrm>
            <a:off x="3543300" y="5169195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37" name="TextBox 103"/>
          <p:cNvSpPr txBox="1">
            <a:spLocks noChangeArrowheads="1"/>
          </p:cNvSpPr>
          <p:nvPr/>
        </p:nvSpPr>
        <p:spPr bwMode="auto">
          <a:xfrm>
            <a:off x="4133850" y="4641495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38" name="TextBox 104"/>
          <p:cNvSpPr txBox="1">
            <a:spLocks noChangeArrowheads="1"/>
          </p:cNvSpPr>
          <p:nvPr/>
        </p:nvSpPr>
        <p:spPr bwMode="auto">
          <a:xfrm>
            <a:off x="3543300" y="4642501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9" name="TextBox 105"/>
          <p:cNvSpPr txBox="1">
            <a:spLocks noChangeArrowheads="1"/>
          </p:cNvSpPr>
          <p:nvPr/>
        </p:nvSpPr>
        <p:spPr bwMode="auto">
          <a:xfrm>
            <a:off x="4533900" y="2148244"/>
            <a:ext cx="4000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107"/>
          <p:cNvSpPr txBox="1">
            <a:spLocks noChangeArrowheads="1"/>
          </p:cNvSpPr>
          <p:nvPr/>
        </p:nvSpPr>
        <p:spPr bwMode="auto">
          <a:xfrm>
            <a:off x="5238750" y="4109101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140"/>
          <p:cNvSpPr txBox="1">
            <a:spLocks noChangeArrowheads="1"/>
          </p:cNvSpPr>
          <p:nvPr/>
        </p:nvSpPr>
        <p:spPr bwMode="auto">
          <a:xfrm>
            <a:off x="3067050" y="1005244"/>
            <a:ext cx="342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0" name="TextBox 246"/>
          <p:cNvSpPr txBox="1">
            <a:spLocks noChangeArrowheads="1"/>
          </p:cNvSpPr>
          <p:nvPr/>
        </p:nvSpPr>
        <p:spPr bwMode="auto">
          <a:xfrm>
            <a:off x="5238750" y="5689185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31" name="TextBox 248"/>
          <p:cNvSpPr txBox="1">
            <a:spLocks noChangeArrowheads="1"/>
          </p:cNvSpPr>
          <p:nvPr/>
        </p:nvSpPr>
        <p:spPr bwMode="auto">
          <a:xfrm>
            <a:off x="4686300" y="5168189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32" name="TextBox 249"/>
          <p:cNvSpPr txBox="1">
            <a:spLocks noChangeArrowheads="1"/>
          </p:cNvSpPr>
          <p:nvPr/>
        </p:nvSpPr>
        <p:spPr bwMode="auto">
          <a:xfrm>
            <a:off x="5238750" y="4635796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33" name="TextBox 250"/>
          <p:cNvSpPr txBox="1">
            <a:spLocks noChangeArrowheads="1"/>
          </p:cNvSpPr>
          <p:nvPr/>
        </p:nvSpPr>
        <p:spPr bwMode="auto">
          <a:xfrm>
            <a:off x="4686300" y="4641495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34" name="TextBox 251"/>
          <p:cNvSpPr txBox="1">
            <a:spLocks noChangeArrowheads="1"/>
          </p:cNvSpPr>
          <p:nvPr/>
        </p:nvSpPr>
        <p:spPr bwMode="auto">
          <a:xfrm>
            <a:off x="3028950" y="2154447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54" name="Rectangle 153"/>
          <p:cNvSpPr/>
          <p:nvPr/>
        </p:nvSpPr>
        <p:spPr bwMode="auto">
          <a:xfrm>
            <a:off x="2887877" y="5618732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800" dirty="0" smtClean="0"/>
              <a:t>*</a:t>
            </a:r>
            <a:endParaRPr lang="en-US" sz="2800" dirty="0"/>
          </a:p>
        </p:txBody>
      </p:sp>
      <p:sp>
        <p:nvSpPr>
          <p:cNvPr id="155" name="Rectangle 154"/>
          <p:cNvSpPr/>
          <p:nvPr/>
        </p:nvSpPr>
        <p:spPr bwMode="auto">
          <a:xfrm>
            <a:off x="2887877" y="5092037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800" dirty="0" smtClean="0"/>
              <a:t>*</a:t>
            </a:r>
            <a:endParaRPr lang="en-US" sz="2800" dirty="0"/>
          </a:p>
        </p:txBody>
      </p:sp>
      <p:sp>
        <p:nvSpPr>
          <p:cNvPr id="156" name="Rectangle 155"/>
          <p:cNvSpPr/>
          <p:nvPr/>
        </p:nvSpPr>
        <p:spPr bwMode="auto">
          <a:xfrm>
            <a:off x="2887877" y="4565343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800" dirty="0" smtClean="0"/>
              <a:t>*</a:t>
            </a:r>
            <a:endParaRPr lang="en-US" sz="2800" dirty="0"/>
          </a:p>
        </p:txBody>
      </p:sp>
      <p:sp>
        <p:nvSpPr>
          <p:cNvPr id="157" name="Rectangle 156"/>
          <p:cNvSpPr/>
          <p:nvPr/>
        </p:nvSpPr>
        <p:spPr bwMode="auto">
          <a:xfrm>
            <a:off x="2887877" y="6145426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800" dirty="0" smtClean="0"/>
              <a:t>*</a:t>
            </a:r>
            <a:endParaRPr lang="en-US" sz="2800" dirty="0"/>
          </a:p>
        </p:txBody>
      </p:sp>
      <p:sp>
        <p:nvSpPr>
          <p:cNvPr id="170" name="TextBox 104"/>
          <p:cNvSpPr txBox="1">
            <a:spLocks noChangeArrowheads="1"/>
          </p:cNvSpPr>
          <p:nvPr/>
        </p:nvSpPr>
        <p:spPr bwMode="auto">
          <a:xfrm>
            <a:off x="3409950" y="2167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171" name="TextBox 104"/>
          <p:cNvSpPr txBox="1">
            <a:spLocks noChangeArrowheads="1"/>
          </p:cNvSpPr>
          <p:nvPr/>
        </p:nvSpPr>
        <p:spPr bwMode="auto">
          <a:xfrm>
            <a:off x="3105150" y="2548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172" name="TextBox 104"/>
          <p:cNvSpPr txBox="1">
            <a:spLocks noChangeArrowheads="1"/>
          </p:cNvSpPr>
          <p:nvPr/>
        </p:nvSpPr>
        <p:spPr bwMode="auto">
          <a:xfrm>
            <a:off x="3105150" y="1828800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73" name="TextBox 104"/>
          <p:cNvSpPr txBox="1">
            <a:spLocks noChangeArrowheads="1"/>
          </p:cNvSpPr>
          <p:nvPr/>
        </p:nvSpPr>
        <p:spPr bwMode="auto">
          <a:xfrm>
            <a:off x="2724150" y="2167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x</a:t>
            </a:r>
            <a:endParaRPr lang="en-US" sz="1600" dirty="0"/>
          </a:p>
        </p:txBody>
      </p:sp>
      <p:sp>
        <p:nvSpPr>
          <p:cNvPr id="174" name="TextBox 93"/>
          <p:cNvSpPr txBox="1">
            <a:spLocks noChangeArrowheads="1"/>
          </p:cNvSpPr>
          <p:nvPr/>
        </p:nvSpPr>
        <p:spPr bwMode="auto">
          <a:xfrm>
            <a:off x="3619500" y="622929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75" name="TextBox 104"/>
          <p:cNvSpPr txBox="1">
            <a:spLocks noChangeArrowheads="1"/>
          </p:cNvSpPr>
          <p:nvPr/>
        </p:nvSpPr>
        <p:spPr bwMode="auto">
          <a:xfrm>
            <a:off x="4629150" y="4316351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76" name="TextBox 104"/>
          <p:cNvSpPr txBox="1">
            <a:spLocks noChangeArrowheads="1"/>
          </p:cNvSpPr>
          <p:nvPr/>
        </p:nvSpPr>
        <p:spPr bwMode="auto">
          <a:xfrm>
            <a:off x="4095750" y="4316351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177" name="TextBox 104"/>
          <p:cNvSpPr txBox="1">
            <a:spLocks noChangeArrowheads="1"/>
          </p:cNvSpPr>
          <p:nvPr/>
        </p:nvSpPr>
        <p:spPr bwMode="auto">
          <a:xfrm>
            <a:off x="3562350" y="4316351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178" name="TextBox 104"/>
          <p:cNvSpPr txBox="1">
            <a:spLocks noChangeArrowheads="1"/>
          </p:cNvSpPr>
          <p:nvPr/>
        </p:nvSpPr>
        <p:spPr bwMode="auto">
          <a:xfrm>
            <a:off x="3028950" y="4316351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*</a:t>
            </a:r>
            <a:endParaRPr lang="en-US" sz="1600" dirty="0"/>
          </a:p>
        </p:txBody>
      </p:sp>
      <p:sp>
        <p:nvSpPr>
          <p:cNvPr id="179" name="TextBox 104"/>
          <p:cNvSpPr txBox="1">
            <a:spLocks noChangeArrowheads="1"/>
          </p:cNvSpPr>
          <p:nvPr/>
        </p:nvSpPr>
        <p:spPr bwMode="auto">
          <a:xfrm>
            <a:off x="4857750" y="2167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180" name="TextBox 104"/>
          <p:cNvSpPr txBox="1">
            <a:spLocks noChangeArrowheads="1"/>
          </p:cNvSpPr>
          <p:nvPr/>
        </p:nvSpPr>
        <p:spPr bwMode="auto">
          <a:xfrm>
            <a:off x="4552950" y="2548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81" name="TextBox 104"/>
          <p:cNvSpPr txBox="1">
            <a:spLocks noChangeArrowheads="1"/>
          </p:cNvSpPr>
          <p:nvPr/>
        </p:nvSpPr>
        <p:spPr bwMode="auto">
          <a:xfrm>
            <a:off x="4171950" y="2167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182" name="TextBox 104"/>
          <p:cNvSpPr txBox="1">
            <a:spLocks noChangeArrowheads="1"/>
          </p:cNvSpPr>
          <p:nvPr/>
        </p:nvSpPr>
        <p:spPr bwMode="auto">
          <a:xfrm>
            <a:off x="4857750" y="4045305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183" name="TextBox 104"/>
          <p:cNvSpPr txBox="1">
            <a:spLocks noChangeArrowheads="1"/>
          </p:cNvSpPr>
          <p:nvPr/>
        </p:nvSpPr>
        <p:spPr bwMode="auto">
          <a:xfrm>
            <a:off x="4552950" y="1786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184" name="Rectangle 183"/>
          <p:cNvSpPr/>
          <p:nvPr/>
        </p:nvSpPr>
        <p:spPr bwMode="auto">
          <a:xfrm>
            <a:off x="4400550" y="948154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85" name="TextBox 140"/>
          <p:cNvSpPr txBox="1">
            <a:spLocks noChangeArrowheads="1"/>
          </p:cNvSpPr>
          <p:nvPr/>
        </p:nvSpPr>
        <p:spPr bwMode="auto">
          <a:xfrm>
            <a:off x="4514850" y="1005244"/>
            <a:ext cx="419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6" name="TextBox 104"/>
          <p:cNvSpPr txBox="1">
            <a:spLocks noChangeArrowheads="1"/>
          </p:cNvSpPr>
          <p:nvPr/>
        </p:nvSpPr>
        <p:spPr bwMode="auto">
          <a:xfrm>
            <a:off x="3409950" y="1024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x</a:t>
            </a:r>
            <a:endParaRPr lang="en-US" sz="1600" dirty="0"/>
          </a:p>
        </p:txBody>
      </p:sp>
      <p:sp>
        <p:nvSpPr>
          <p:cNvPr id="187" name="TextBox 104"/>
          <p:cNvSpPr txBox="1">
            <a:spLocks noChangeArrowheads="1"/>
          </p:cNvSpPr>
          <p:nvPr/>
        </p:nvSpPr>
        <p:spPr bwMode="auto">
          <a:xfrm>
            <a:off x="4857750" y="1024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x</a:t>
            </a:r>
            <a:endParaRPr lang="en-US" sz="1600" dirty="0"/>
          </a:p>
        </p:txBody>
      </p:sp>
      <p:sp>
        <p:nvSpPr>
          <p:cNvPr id="188" name="TextBox 104"/>
          <p:cNvSpPr txBox="1">
            <a:spLocks noChangeArrowheads="1"/>
          </p:cNvSpPr>
          <p:nvPr/>
        </p:nvSpPr>
        <p:spPr bwMode="auto">
          <a:xfrm>
            <a:off x="4552950" y="1405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89" name="TextBox 104"/>
          <p:cNvSpPr txBox="1">
            <a:spLocks noChangeArrowheads="1"/>
          </p:cNvSpPr>
          <p:nvPr/>
        </p:nvSpPr>
        <p:spPr bwMode="auto">
          <a:xfrm>
            <a:off x="3105150" y="1405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190" name="TextBox 104"/>
          <p:cNvSpPr txBox="1">
            <a:spLocks noChangeArrowheads="1"/>
          </p:cNvSpPr>
          <p:nvPr/>
        </p:nvSpPr>
        <p:spPr bwMode="auto">
          <a:xfrm>
            <a:off x="3105150" y="685800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191" name="TextBox 104"/>
          <p:cNvSpPr txBox="1">
            <a:spLocks noChangeArrowheads="1"/>
          </p:cNvSpPr>
          <p:nvPr/>
        </p:nvSpPr>
        <p:spPr bwMode="auto">
          <a:xfrm>
            <a:off x="2724150" y="1024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x</a:t>
            </a:r>
            <a:endParaRPr lang="en-US" sz="1600" dirty="0"/>
          </a:p>
        </p:txBody>
      </p:sp>
      <p:sp>
        <p:nvSpPr>
          <p:cNvPr id="192" name="TextBox 104"/>
          <p:cNvSpPr txBox="1">
            <a:spLocks noChangeArrowheads="1"/>
          </p:cNvSpPr>
          <p:nvPr/>
        </p:nvSpPr>
        <p:spPr bwMode="auto">
          <a:xfrm>
            <a:off x="4171950" y="1024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x</a:t>
            </a:r>
            <a:endParaRPr lang="en-US" sz="1600" dirty="0"/>
          </a:p>
        </p:txBody>
      </p:sp>
      <p:sp>
        <p:nvSpPr>
          <p:cNvPr id="193" name="TextBox 104"/>
          <p:cNvSpPr txBox="1">
            <a:spLocks noChangeArrowheads="1"/>
          </p:cNvSpPr>
          <p:nvPr/>
        </p:nvSpPr>
        <p:spPr bwMode="auto">
          <a:xfrm>
            <a:off x="4552950" y="685800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Simulating Temp 2 Systems at Temp 1</a:t>
            </a:r>
            <a:endParaRPr lang="en-US" sz="24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448050" y="5625389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448050" y="5098694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448050" y="4572000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952750" y="948154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6152083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4552950" y="6152083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4000500" y="6152083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3448050" y="6152083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4000500" y="5625389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4000500" y="5098694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4000500" y="4572000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2952750" y="2091154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4552950" y="5625389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4552950" y="5098694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4552950" y="4572000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4400550" y="2091154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5105400" y="5625389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5105400" y="5098694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5105400" y="4572000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5105400" y="4045305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27" name="TextBox 93"/>
          <p:cNvSpPr txBox="1">
            <a:spLocks noChangeArrowheads="1"/>
          </p:cNvSpPr>
          <p:nvPr/>
        </p:nvSpPr>
        <p:spPr bwMode="auto">
          <a:xfrm>
            <a:off x="4133850" y="624840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8" name="TextBox 94"/>
          <p:cNvSpPr txBox="1">
            <a:spLocks noChangeArrowheads="1"/>
          </p:cNvSpPr>
          <p:nvPr/>
        </p:nvSpPr>
        <p:spPr bwMode="auto">
          <a:xfrm>
            <a:off x="4686300" y="6241695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9" name="TextBox 95"/>
          <p:cNvSpPr txBox="1">
            <a:spLocks noChangeArrowheads="1"/>
          </p:cNvSpPr>
          <p:nvPr/>
        </p:nvSpPr>
        <p:spPr bwMode="auto">
          <a:xfrm>
            <a:off x="5238750" y="6241695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30" name="TextBox 96"/>
          <p:cNvSpPr txBox="1">
            <a:spLocks noChangeArrowheads="1"/>
          </p:cNvSpPr>
          <p:nvPr/>
        </p:nvSpPr>
        <p:spPr bwMode="auto">
          <a:xfrm>
            <a:off x="3067050" y="6152083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31" name="TextBox 97"/>
          <p:cNvSpPr txBox="1">
            <a:spLocks noChangeArrowheads="1"/>
          </p:cNvSpPr>
          <p:nvPr/>
        </p:nvSpPr>
        <p:spPr bwMode="auto">
          <a:xfrm>
            <a:off x="4686300" y="5715001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32" name="TextBox 98"/>
          <p:cNvSpPr txBox="1">
            <a:spLocks noChangeArrowheads="1"/>
          </p:cNvSpPr>
          <p:nvPr/>
        </p:nvSpPr>
        <p:spPr bwMode="auto">
          <a:xfrm>
            <a:off x="4133850" y="5715001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33" name="TextBox 99"/>
          <p:cNvSpPr txBox="1">
            <a:spLocks noChangeArrowheads="1"/>
          </p:cNvSpPr>
          <p:nvPr/>
        </p:nvSpPr>
        <p:spPr bwMode="auto">
          <a:xfrm>
            <a:off x="3581400" y="5715001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34" name="TextBox 100"/>
          <p:cNvSpPr txBox="1">
            <a:spLocks noChangeArrowheads="1"/>
          </p:cNvSpPr>
          <p:nvPr/>
        </p:nvSpPr>
        <p:spPr bwMode="auto">
          <a:xfrm>
            <a:off x="5238750" y="5188306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35" name="TextBox 101"/>
          <p:cNvSpPr txBox="1">
            <a:spLocks noChangeArrowheads="1"/>
          </p:cNvSpPr>
          <p:nvPr/>
        </p:nvSpPr>
        <p:spPr bwMode="auto">
          <a:xfrm>
            <a:off x="4133850" y="5188306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36" name="TextBox 102"/>
          <p:cNvSpPr txBox="1">
            <a:spLocks noChangeArrowheads="1"/>
          </p:cNvSpPr>
          <p:nvPr/>
        </p:nvSpPr>
        <p:spPr bwMode="auto">
          <a:xfrm>
            <a:off x="3581400" y="5188306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37" name="TextBox 103"/>
          <p:cNvSpPr txBox="1">
            <a:spLocks noChangeArrowheads="1"/>
          </p:cNvSpPr>
          <p:nvPr/>
        </p:nvSpPr>
        <p:spPr bwMode="auto">
          <a:xfrm>
            <a:off x="4133850" y="4661612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8" name="TextBox 104"/>
          <p:cNvSpPr txBox="1">
            <a:spLocks noChangeArrowheads="1"/>
          </p:cNvSpPr>
          <p:nvPr/>
        </p:nvSpPr>
        <p:spPr bwMode="auto">
          <a:xfrm>
            <a:off x="3581400" y="4661612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9" name="TextBox 105"/>
          <p:cNvSpPr txBox="1">
            <a:spLocks noChangeArrowheads="1"/>
          </p:cNvSpPr>
          <p:nvPr/>
        </p:nvSpPr>
        <p:spPr bwMode="auto">
          <a:xfrm>
            <a:off x="4533900" y="2148244"/>
            <a:ext cx="4000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107"/>
          <p:cNvSpPr txBox="1">
            <a:spLocks noChangeArrowheads="1"/>
          </p:cNvSpPr>
          <p:nvPr/>
        </p:nvSpPr>
        <p:spPr bwMode="auto">
          <a:xfrm>
            <a:off x="5238750" y="4134917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140"/>
          <p:cNvSpPr txBox="1">
            <a:spLocks noChangeArrowheads="1"/>
          </p:cNvSpPr>
          <p:nvPr/>
        </p:nvSpPr>
        <p:spPr bwMode="auto">
          <a:xfrm>
            <a:off x="3067050" y="1005244"/>
            <a:ext cx="342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0" name="TextBox 246"/>
          <p:cNvSpPr txBox="1">
            <a:spLocks noChangeArrowheads="1"/>
          </p:cNvSpPr>
          <p:nvPr/>
        </p:nvSpPr>
        <p:spPr bwMode="auto">
          <a:xfrm>
            <a:off x="5238750" y="5715001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31" name="TextBox 248"/>
          <p:cNvSpPr txBox="1">
            <a:spLocks noChangeArrowheads="1"/>
          </p:cNvSpPr>
          <p:nvPr/>
        </p:nvSpPr>
        <p:spPr bwMode="auto">
          <a:xfrm>
            <a:off x="4686300" y="5188306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32" name="TextBox 249"/>
          <p:cNvSpPr txBox="1">
            <a:spLocks noChangeArrowheads="1"/>
          </p:cNvSpPr>
          <p:nvPr/>
        </p:nvSpPr>
        <p:spPr bwMode="auto">
          <a:xfrm>
            <a:off x="5238750" y="4661612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33" name="TextBox 250"/>
          <p:cNvSpPr txBox="1">
            <a:spLocks noChangeArrowheads="1"/>
          </p:cNvSpPr>
          <p:nvPr/>
        </p:nvSpPr>
        <p:spPr bwMode="auto">
          <a:xfrm>
            <a:off x="4686300" y="4661612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34" name="TextBox 251"/>
          <p:cNvSpPr txBox="1">
            <a:spLocks noChangeArrowheads="1"/>
          </p:cNvSpPr>
          <p:nvPr/>
        </p:nvSpPr>
        <p:spPr bwMode="auto">
          <a:xfrm>
            <a:off x="3028950" y="2154447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54" name="Rectangle 153"/>
          <p:cNvSpPr/>
          <p:nvPr/>
        </p:nvSpPr>
        <p:spPr bwMode="auto">
          <a:xfrm>
            <a:off x="2887877" y="5618732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800" dirty="0" smtClean="0"/>
              <a:t>*</a:t>
            </a:r>
            <a:endParaRPr lang="en-US" sz="2800" dirty="0"/>
          </a:p>
        </p:txBody>
      </p:sp>
      <p:sp>
        <p:nvSpPr>
          <p:cNvPr id="155" name="Rectangle 154"/>
          <p:cNvSpPr/>
          <p:nvPr/>
        </p:nvSpPr>
        <p:spPr bwMode="auto">
          <a:xfrm>
            <a:off x="2887877" y="5092037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800" dirty="0" smtClean="0"/>
              <a:t>*</a:t>
            </a:r>
            <a:endParaRPr lang="en-US" sz="2800" dirty="0"/>
          </a:p>
        </p:txBody>
      </p:sp>
      <p:sp>
        <p:nvSpPr>
          <p:cNvPr id="156" name="Rectangle 155"/>
          <p:cNvSpPr/>
          <p:nvPr/>
        </p:nvSpPr>
        <p:spPr bwMode="auto">
          <a:xfrm>
            <a:off x="2887877" y="4565343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800" dirty="0" smtClean="0"/>
              <a:t>*</a:t>
            </a:r>
            <a:endParaRPr lang="en-US" sz="2800" dirty="0"/>
          </a:p>
        </p:txBody>
      </p:sp>
      <p:sp>
        <p:nvSpPr>
          <p:cNvPr id="157" name="Rectangle 156"/>
          <p:cNvSpPr/>
          <p:nvPr/>
        </p:nvSpPr>
        <p:spPr bwMode="auto">
          <a:xfrm>
            <a:off x="2887877" y="6145426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800" dirty="0" smtClean="0"/>
              <a:t>*</a:t>
            </a:r>
            <a:endParaRPr lang="en-US" sz="2800" dirty="0"/>
          </a:p>
        </p:txBody>
      </p:sp>
      <p:sp>
        <p:nvSpPr>
          <p:cNvPr id="170" name="TextBox 104"/>
          <p:cNvSpPr txBox="1">
            <a:spLocks noChangeArrowheads="1"/>
          </p:cNvSpPr>
          <p:nvPr/>
        </p:nvSpPr>
        <p:spPr bwMode="auto">
          <a:xfrm>
            <a:off x="3409950" y="2167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171" name="TextBox 104"/>
          <p:cNvSpPr txBox="1">
            <a:spLocks noChangeArrowheads="1"/>
          </p:cNvSpPr>
          <p:nvPr/>
        </p:nvSpPr>
        <p:spPr bwMode="auto">
          <a:xfrm>
            <a:off x="3105150" y="2548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172" name="TextBox 104"/>
          <p:cNvSpPr txBox="1">
            <a:spLocks noChangeArrowheads="1"/>
          </p:cNvSpPr>
          <p:nvPr/>
        </p:nvSpPr>
        <p:spPr bwMode="auto">
          <a:xfrm>
            <a:off x="3105150" y="1828800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73" name="TextBox 104"/>
          <p:cNvSpPr txBox="1">
            <a:spLocks noChangeArrowheads="1"/>
          </p:cNvSpPr>
          <p:nvPr/>
        </p:nvSpPr>
        <p:spPr bwMode="auto">
          <a:xfrm>
            <a:off x="2724150" y="2167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x</a:t>
            </a:r>
            <a:endParaRPr lang="en-US" sz="1600" dirty="0"/>
          </a:p>
        </p:txBody>
      </p:sp>
      <p:sp>
        <p:nvSpPr>
          <p:cNvPr id="174" name="TextBox 93"/>
          <p:cNvSpPr txBox="1">
            <a:spLocks noChangeArrowheads="1"/>
          </p:cNvSpPr>
          <p:nvPr/>
        </p:nvSpPr>
        <p:spPr bwMode="auto">
          <a:xfrm>
            <a:off x="3600450" y="6249407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75" name="TextBox 104"/>
          <p:cNvSpPr txBox="1">
            <a:spLocks noChangeArrowheads="1"/>
          </p:cNvSpPr>
          <p:nvPr/>
        </p:nvSpPr>
        <p:spPr bwMode="auto">
          <a:xfrm>
            <a:off x="4629150" y="4316351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76" name="TextBox 104"/>
          <p:cNvSpPr txBox="1">
            <a:spLocks noChangeArrowheads="1"/>
          </p:cNvSpPr>
          <p:nvPr/>
        </p:nvSpPr>
        <p:spPr bwMode="auto">
          <a:xfrm>
            <a:off x="4095750" y="4316351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177" name="TextBox 104"/>
          <p:cNvSpPr txBox="1">
            <a:spLocks noChangeArrowheads="1"/>
          </p:cNvSpPr>
          <p:nvPr/>
        </p:nvSpPr>
        <p:spPr bwMode="auto">
          <a:xfrm>
            <a:off x="3562350" y="4316351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178" name="TextBox 104"/>
          <p:cNvSpPr txBox="1">
            <a:spLocks noChangeArrowheads="1"/>
          </p:cNvSpPr>
          <p:nvPr/>
        </p:nvSpPr>
        <p:spPr bwMode="auto">
          <a:xfrm>
            <a:off x="3028950" y="4316351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*</a:t>
            </a:r>
            <a:endParaRPr lang="en-US" sz="1600" dirty="0"/>
          </a:p>
        </p:txBody>
      </p:sp>
      <p:sp>
        <p:nvSpPr>
          <p:cNvPr id="179" name="TextBox 104"/>
          <p:cNvSpPr txBox="1">
            <a:spLocks noChangeArrowheads="1"/>
          </p:cNvSpPr>
          <p:nvPr/>
        </p:nvSpPr>
        <p:spPr bwMode="auto">
          <a:xfrm>
            <a:off x="4857750" y="2167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180" name="TextBox 104"/>
          <p:cNvSpPr txBox="1">
            <a:spLocks noChangeArrowheads="1"/>
          </p:cNvSpPr>
          <p:nvPr/>
        </p:nvSpPr>
        <p:spPr bwMode="auto">
          <a:xfrm>
            <a:off x="4552950" y="2548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81" name="TextBox 104"/>
          <p:cNvSpPr txBox="1">
            <a:spLocks noChangeArrowheads="1"/>
          </p:cNvSpPr>
          <p:nvPr/>
        </p:nvSpPr>
        <p:spPr bwMode="auto">
          <a:xfrm>
            <a:off x="4171950" y="2167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182" name="TextBox 104"/>
          <p:cNvSpPr txBox="1">
            <a:spLocks noChangeArrowheads="1"/>
          </p:cNvSpPr>
          <p:nvPr/>
        </p:nvSpPr>
        <p:spPr bwMode="auto">
          <a:xfrm>
            <a:off x="4857750" y="4045305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183" name="TextBox 104"/>
          <p:cNvSpPr txBox="1">
            <a:spLocks noChangeArrowheads="1"/>
          </p:cNvSpPr>
          <p:nvPr/>
        </p:nvSpPr>
        <p:spPr bwMode="auto">
          <a:xfrm>
            <a:off x="4552950" y="1786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184" name="Rectangle 183"/>
          <p:cNvSpPr/>
          <p:nvPr/>
        </p:nvSpPr>
        <p:spPr bwMode="auto">
          <a:xfrm>
            <a:off x="4400550" y="948154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85" name="TextBox 140"/>
          <p:cNvSpPr txBox="1">
            <a:spLocks noChangeArrowheads="1"/>
          </p:cNvSpPr>
          <p:nvPr/>
        </p:nvSpPr>
        <p:spPr bwMode="auto">
          <a:xfrm>
            <a:off x="4514850" y="1005244"/>
            <a:ext cx="419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6" name="TextBox 104"/>
          <p:cNvSpPr txBox="1">
            <a:spLocks noChangeArrowheads="1"/>
          </p:cNvSpPr>
          <p:nvPr/>
        </p:nvSpPr>
        <p:spPr bwMode="auto">
          <a:xfrm>
            <a:off x="3409950" y="1024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x</a:t>
            </a:r>
            <a:endParaRPr lang="en-US" sz="1600" dirty="0"/>
          </a:p>
        </p:txBody>
      </p:sp>
      <p:sp>
        <p:nvSpPr>
          <p:cNvPr id="187" name="TextBox 104"/>
          <p:cNvSpPr txBox="1">
            <a:spLocks noChangeArrowheads="1"/>
          </p:cNvSpPr>
          <p:nvPr/>
        </p:nvSpPr>
        <p:spPr bwMode="auto">
          <a:xfrm>
            <a:off x="4857750" y="1024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x</a:t>
            </a:r>
            <a:endParaRPr lang="en-US" sz="1600" dirty="0"/>
          </a:p>
        </p:txBody>
      </p:sp>
      <p:sp>
        <p:nvSpPr>
          <p:cNvPr id="188" name="TextBox 104"/>
          <p:cNvSpPr txBox="1">
            <a:spLocks noChangeArrowheads="1"/>
          </p:cNvSpPr>
          <p:nvPr/>
        </p:nvSpPr>
        <p:spPr bwMode="auto">
          <a:xfrm>
            <a:off x="4552950" y="1405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89" name="TextBox 104"/>
          <p:cNvSpPr txBox="1">
            <a:spLocks noChangeArrowheads="1"/>
          </p:cNvSpPr>
          <p:nvPr/>
        </p:nvSpPr>
        <p:spPr bwMode="auto">
          <a:xfrm>
            <a:off x="3105150" y="1405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190" name="TextBox 104"/>
          <p:cNvSpPr txBox="1">
            <a:spLocks noChangeArrowheads="1"/>
          </p:cNvSpPr>
          <p:nvPr/>
        </p:nvSpPr>
        <p:spPr bwMode="auto">
          <a:xfrm>
            <a:off x="3105150" y="685800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191" name="TextBox 104"/>
          <p:cNvSpPr txBox="1">
            <a:spLocks noChangeArrowheads="1"/>
          </p:cNvSpPr>
          <p:nvPr/>
        </p:nvSpPr>
        <p:spPr bwMode="auto">
          <a:xfrm>
            <a:off x="2724150" y="1024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x</a:t>
            </a:r>
            <a:endParaRPr lang="en-US" sz="1600" dirty="0"/>
          </a:p>
        </p:txBody>
      </p:sp>
      <p:sp>
        <p:nvSpPr>
          <p:cNvPr id="192" name="TextBox 104"/>
          <p:cNvSpPr txBox="1">
            <a:spLocks noChangeArrowheads="1"/>
          </p:cNvSpPr>
          <p:nvPr/>
        </p:nvSpPr>
        <p:spPr bwMode="auto">
          <a:xfrm>
            <a:off x="4171950" y="1024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x</a:t>
            </a:r>
            <a:endParaRPr lang="en-US" sz="1600" dirty="0"/>
          </a:p>
        </p:txBody>
      </p:sp>
      <p:sp>
        <p:nvSpPr>
          <p:cNvPr id="193" name="TextBox 104"/>
          <p:cNvSpPr txBox="1">
            <a:spLocks noChangeArrowheads="1"/>
          </p:cNvSpPr>
          <p:nvPr/>
        </p:nvSpPr>
        <p:spPr bwMode="auto">
          <a:xfrm>
            <a:off x="4552950" y="685800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73" name="Rectangle 72"/>
          <p:cNvSpPr/>
          <p:nvPr/>
        </p:nvSpPr>
        <p:spPr bwMode="auto">
          <a:xfrm>
            <a:off x="4038600" y="3505200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74" name="TextBox 105"/>
          <p:cNvSpPr txBox="1">
            <a:spLocks noChangeArrowheads="1"/>
          </p:cNvSpPr>
          <p:nvPr/>
        </p:nvSpPr>
        <p:spPr bwMode="auto">
          <a:xfrm>
            <a:off x="4171950" y="3562290"/>
            <a:ext cx="4000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75" name="TextBox 104"/>
          <p:cNvSpPr txBox="1">
            <a:spLocks noChangeArrowheads="1"/>
          </p:cNvSpPr>
          <p:nvPr/>
        </p:nvSpPr>
        <p:spPr bwMode="auto">
          <a:xfrm>
            <a:off x="4495800" y="3581400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76" name="TextBox 104"/>
          <p:cNvSpPr txBox="1">
            <a:spLocks noChangeArrowheads="1"/>
          </p:cNvSpPr>
          <p:nvPr/>
        </p:nvSpPr>
        <p:spPr bwMode="auto">
          <a:xfrm>
            <a:off x="4191000" y="3962400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77" name="TextBox 104"/>
          <p:cNvSpPr txBox="1">
            <a:spLocks noChangeArrowheads="1"/>
          </p:cNvSpPr>
          <p:nvPr/>
        </p:nvSpPr>
        <p:spPr bwMode="auto">
          <a:xfrm>
            <a:off x="3810000" y="3581400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78" name="TextBox 104"/>
          <p:cNvSpPr txBox="1">
            <a:spLocks noChangeArrowheads="1"/>
          </p:cNvSpPr>
          <p:nvPr/>
        </p:nvSpPr>
        <p:spPr bwMode="auto">
          <a:xfrm>
            <a:off x="4191000" y="3200400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cxnSp>
        <p:nvCxnSpPr>
          <p:cNvPr id="80" name="Straight Arrow Connector 79"/>
          <p:cNvCxnSpPr/>
          <p:nvPr/>
        </p:nvCxnSpPr>
        <p:spPr bwMode="auto">
          <a:xfrm rot="16200000" flipH="1">
            <a:off x="4648200" y="4114800"/>
            <a:ext cx="228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Simulating Temp 2 Systems at Temp 1</a:t>
            </a:r>
            <a:endParaRPr lang="en-US" sz="24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448050" y="5625389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448050" y="5098694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448050" y="4572000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952750" y="948154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6152083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4552950" y="6152083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4000500" y="6152083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3448050" y="6152083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4000500" y="5625389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4000500" y="5098694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4000500" y="4572000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2952750" y="2091154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4552950" y="5625389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4552950" y="5098694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4552950" y="4572000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4400550" y="2091154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5105400" y="5625389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5105400" y="5098694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5105400" y="4572000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5105400" y="4045305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27" name="TextBox 93"/>
          <p:cNvSpPr txBox="1">
            <a:spLocks noChangeArrowheads="1"/>
          </p:cNvSpPr>
          <p:nvPr/>
        </p:nvSpPr>
        <p:spPr bwMode="auto">
          <a:xfrm>
            <a:off x="4095750" y="622929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8" name="TextBox 94"/>
          <p:cNvSpPr txBox="1">
            <a:spLocks noChangeArrowheads="1"/>
          </p:cNvSpPr>
          <p:nvPr/>
        </p:nvSpPr>
        <p:spPr bwMode="auto">
          <a:xfrm>
            <a:off x="4705350" y="622929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9" name="TextBox 95"/>
          <p:cNvSpPr txBox="1">
            <a:spLocks noChangeArrowheads="1"/>
          </p:cNvSpPr>
          <p:nvPr/>
        </p:nvSpPr>
        <p:spPr bwMode="auto">
          <a:xfrm>
            <a:off x="5238750" y="622929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0" name="TextBox 96"/>
          <p:cNvSpPr txBox="1">
            <a:spLocks noChangeArrowheads="1"/>
          </p:cNvSpPr>
          <p:nvPr/>
        </p:nvSpPr>
        <p:spPr bwMode="auto">
          <a:xfrm>
            <a:off x="3067050" y="6152083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31" name="TextBox 97"/>
          <p:cNvSpPr txBox="1">
            <a:spLocks noChangeArrowheads="1"/>
          </p:cNvSpPr>
          <p:nvPr/>
        </p:nvSpPr>
        <p:spPr bwMode="auto">
          <a:xfrm>
            <a:off x="4705350" y="569589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98"/>
          <p:cNvSpPr txBox="1">
            <a:spLocks noChangeArrowheads="1"/>
          </p:cNvSpPr>
          <p:nvPr/>
        </p:nvSpPr>
        <p:spPr bwMode="auto">
          <a:xfrm>
            <a:off x="4095750" y="569589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3" name="TextBox 99"/>
          <p:cNvSpPr txBox="1">
            <a:spLocks noChangeArrowheads="1"/>
          </p:cNvSpPr>
          <p:nvPr/>
        </p:nvSpPr>
        <p:spPr bwMode="auto">
          <a:xfrm>
            <a:off x="3562350" y="569589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100"/>
          <p:cNvSpPr txBox="1">
            <a:spLocks noChangeArrowheads="1"/>
          </p:cNvSpPr>
          <p:nvPr/>
        </p:nvSpPr>
        <p:spPr bwMode="auto">
          <a:xfrm>
            <a:off x="5238750" y="516249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5" name="TextBox 101"/>
          <p:cNvSpPr txBox="1">
            <a:spLocks noChangeArrowheads="1"/>
          </p:cNvSpPr>
          <p:nvPr/>
        </p:nvSpPr>
        <p:spPr bwMode="auto">
          <a:xfrm>
            <a:off x="4095750" y="516249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6" name="TextBox 102"/>
          <p:cNvSpPr txBox="1">
            <a:spLocks noChangeArrowheads="1"/>
          </p:cNvSpPr>
          <p:nvPr/>
        </p:nvSpPr>
        <p:spPr bwMode="auto">
          <a:xfrm>
            <a:off x="3562350" y="516249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7" name="TextBox 103"/>
          <p:cNvSpPr txBox="1">
            <a:spLocks noChangeArrowheads="1"/>
          </p:cNvSpPr>
          <p:nvPr/>
        </p:nvSpPr>
        <p:spPr bwMode="auto">
          <a:xfrm>
            <a:off x="4095750" y="464820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8" name="TextBox 104"/>
          <p:cNvSpPr txBox="1">
            <a:spLocks noChangeArrowheads="1"/>
          </p:cNvSpPr>
          <p:nvPr/>
        </p:nvSpPr>
        <p:spPr bwMode="auto">
          <a:xfrm>
            <a:off x="3581400" y="464820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9" name="TextBox 105"/>
          <p:cNvSpPr txBox="1">
            <a:spLocks noChangeArrowheads="1"/>
          </p:cNvSpPr>
          <p:nvPr/>
        </p:nvSpPr>
        <p:spPr bwMode="auto">
          <a:xfrm>
            <a:off x="4533900" y="2148244"/>
            <a:ext cx="4000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107"/>
          <p:cNvSpPr txBox="1">
            <a:spLocks noChangeArrowheads="1"/>
          </p:cNvSpPr>
          <p:nvPr/>
        </p:nvSpPr>
        <p:spPr bwMode="auto">
          <a:xfrm>
            <a:off x="5238750" y="411480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140"/>
          <p:cNvSpPr txBox="1">
            <a:spLocks noChangeArrowheads="1"/>
          </p:cNvSpPr>
          <p:nvPr/>
        </p:nvSpPr>
        <p:spPr bwMode="auto">
          <a:xfrm>
            <a:off x="3067050" y="1005244"/>
            <a:ext cx="342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0" name="TextBox 246"/>
          <p:cNvSpPr txBox="1">
            <a:spLocks noChangeArrowheads="1"/>
          </p:cNvSpPr>
          <p:nvPr/>
        </p:nvSpPr>
        <p:spPr bwMode="auto">
          <a:xfrm>
            <a:off x="5238750" y="569589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31" name="TextBox 248"/>
          <p:cNvSpPr txBox="1">
            <a:spLocks noChangeArrowheads="1"/>
          </p:cNvSpPr>
          <p:nvPr/>
        </p:nvSpPr>
        <p:spPr bwMode="auto">
          <a:xfrm>
            <a:off x="4648200" y="516249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32" name="TextBox 249"/>
          <p:cNvSpPr txBox="1">
            <a:spLocks noChangeArrowheads="1"/>
          </p:cNvSpPr>
          <p:nvPr/>
        </p:nvSpPr>
        <p:spPr bwMode="auto">
          <a:xfrm>
            <a:off x="5238750" y="462909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33" name="TextBox 250"/>
          <p:cNvSpPr txBox="1">
            <a:spLocks noChangeArrowheads="1"/>
          </p:cNvSpPr>
          <p:nvPr/>
        </p:nvSpPr>
        <p:spPr bwMode="auto">
          <a:xfrm>
            <a:off x="4629150" y="462909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34" name="TextBox 251"/>
          <p:cNvSpPr txBox="1">
            <a:spLocks noChangeArrowheads="1"/>
          </p:cNvSpPr>
          <p:nvPr/>
        </p:nvSpPr>
        <p:spPr bwMode="auto">
          <a:xfrm>
            <a:off x="3028950" y="2154447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54" name="Rectangle 153"/>
          <p:cNvSpPr/>
          <p:nvPr/>
        </p:nvSpPr>
        <p:spPr bwMode="auto">
          <a:xfrm>
            <a:off x="2887877" y="5618732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800" dirty="0" smtClean="0"/>
              <a:t>*</a:t>
            </a:r>
            <a:endParaRPr lang="en-US" sz="2800" dirty="0"/>
          </a:p>
        </p:txBody>
      </p:sp>
      <p:sp>
        <p:nvSpPr>
          <p:cNvPr id="155" name="Rectangle 154"/>
          <p:cNvSpPr/>
          <p:nvPr/>
        </p:nvSpPr>
        <p:spPr bwMode="auto">
          <a:xfrm>
            <a:off x="2887877" y="5092037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800" dirty="0" smtClean="0"/>
              <a:t>*</a:t>
            </a:r>
            <a:endParaRPr lang="en-US" sz="2800" dirty="0"/>
          </a:p>
        </p:txBody>
      </p:sp>
      <p:sp>
        <p:nvSpPr>
          <p:cNvPr id="156" name="Rectangle 155"/>
          <p:cNvSpPr/>
          <p:nvPr/>
        </p:nvSpPr>
        <p:spPr bwMode="auto">
          <a:xfrm>
            <a:off x="2887877" y="4565343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800" dirty="0" smtClean="0"/>
              <a:t>*</a:t>
            </a:r>
            <a:endParaRPr lang="en-US" sz="2800" dirty="0"/>
          </a:p>
        </p:txBody>
      </p:sp>
      <p:sp>
        <p:nvSpPr>
          <p:cNvPr id="157" name="Rectangle 156"/>
          <p:cNvSpPr/>
          <p:nvPr/>
        </p:nvSpPr>
        <p:spPr bwMode="auto">
          <a:xfrm>
            <a:off x="2887877" y="6145426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800" dirty="0" smtClean="0"/>
              <a:t>*</a:t>
            </a:r>
            <a:endParaRPr lang="en-US" sz="2800" dirty="0"/>
          </a:p>
        </p:txBody>
      </p:sp>
      <p:sp>
        <p:nvSpPr>
          <p:cNvPr id="170" name="TextBox 104"/>
          <p:cNvSpPr txBox="1">
            <a:spLocks noChangeArrowheads="1"/>
          </p:cNvSpPr>
          <p:nvPr/>
        </p:nvSpPr>
        <p:spPr bwMode="auto">
          <a:xfrm>
            <a:off x="3409950" y="2167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171" name="TextBox 104"/>
          <p:cNvSpPr txBox="1">
            <a:spLocks noChangeArrowheads="1"/>
          </p:cNvSpPr>
          <p:nvPr/>
        </p:nvSpPr>
        <p:spPr bwMode="auto">
          <a:xfrm>
            <a:off x="3105150" y="2548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172" name="TextBox 104"/>
          <p:cNvSpPr txBox="1">
            <a:spLocks noChangeArrowheads="1"/>
          </p:cNvSpPr>
          <p:nvPr/>
        </p:nvSpPr>
        <p:spPr bwMode="auto">
          <a:xfrm>
            <a:off x="3105150" y="1828800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73" name="TextBox 104"/>
          <p:cNvSpPr txBox="1">
            <a:spLocks noChangeArrowheads="1"/>
          </p:cNvSpPr>
          <p:nvPr/>
        </p:nvSpPr>
        <p:spPr bwMode="auto">
          <a:xfrm>
            <a:off x="2724150" y="2167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x</a:t>
            </a:r>
            <a:endParaRPr lang="en-US" sz="1600" dirty="0"/>
          </a:p>
        </p:txBody>
      </p:sp>
      <p:sp>
        <p:nvSpPr>
          <p:cNvPr id="174" name="TextBox 93"/>
          <p:cNvSpPr txBox="1">
            <a:spLocks noChangeArrowheads="1"/>
          </p:cNvSpPr>
          <p:nvPr/>
        </p:nvSpPr>
        <p:spPr bwMode="auto">
          <a:xfrm>
            <a:off x="3562350" y="622929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76" name="TextBox 104"/>
          <p:cNvSpPr txBox="1">
            <a:spLocks noChangeArrowheads="1"/>
          </p:cNvSpPr>
          <p:nvPr/>
        </p:nvSpPr>
        <p:spPr bwMode="auto">
          <a:xfrm>
            <a:off x="4095750" y="4316351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177" name="TextBox 104"/>
          <p:cNvSpPr txBox="1">
            <a:spLocks noChangeArrowheads="1"/>
          </p:cNvSpPr>
          <p:nvPr/>
        </p:nvSpPr>
        <p:spPr bwMode="auto">
          <a:xfrm>
            <a:off x="3562350" y="4316351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178" name="TextBox 104"/>
          <p:cNvSpPr txBox="1">
            <a:spLocks noChangeArrowheads="1"/>
          </p:cNvSpPr>
          <p:nvPr/>
        </p:nvSpPr>
        <p:spPr bwMode="auto">
          <a:xfrm>
            <a:off x="3028950" y="4316351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*</a:t>
            </a:r>
            <a:endParaRPr lang="en-US" sz="1600" dirty="0"/>
          </a:p>
        </p:txBody>
      </p:sp>
      <p:sp>
        <p:nvSpPr>
          <p:cNvPr id="179" name="TextBox 104"/>
          <p:cNvSpPr txBox="1">
            <a:spLocks noChangeArrowheads="1"/>
          </p:cNvSpPr>
          <p:nvPr/>
        </p:nvSpPr>
        <p:spPr bwMode="auto">
          <a:xfrm>
            <a:off x="4857750" y="2167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180" name="TextBox 104"/>
          <p:cNvSpPr txBox="1">
            <a:spLocks noChangeArrowheads="1"/>
          </p:cNvSpPr>
          <p:nvPr/>
        </p:nvSpPr>
        <p:spPr bwMode="auto">
          <a:xfrm>
            <a:off x="4552950" y="2548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81" name="TextBox 104"/>
          <p:cNvSpPr txBox="1">
            <a:spLocks noChangeArrowheads="1"/>
          </p:cNvSpPr>
          <p:nvPr/>
        </p:nvSpPr>
        <p:spPr bwMode="auto">
          <a:xfrm>
            <a:off x="4171950" y="2167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183" name="TextBox 104"/>
          <p:cNvSpPr txBox="1">
            <a:spLocks noChangeArrowheads="1"/>
          </p:cNvSpPr>
          <p:nvPr/>
        </p:nvSpPr>
        <p:spPr bwMode="auto">
          <a:xfrm>
            <a:off x="4552950" y="1786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184" name="Rectangle 183"/>
          <p:cNvSpPr/>
          <p:nvPr/>
        </p:nvSpPr>
        <p:spPr bwMode="auto">
          <a:xfrm>
            <a:off x="4400550" y="948154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85" name="TextBox 140"/>
          <p:cNvSpPr txBox="1">
            <a:spLocks noChangeArrowheads="1"/>
          </p:cNvSpPr>
          <p:nvPr/>
        </p:nvSpPr>
        <p:spPr bwMode="auto">
          <a:xfrm>
            <a:off x="4514850" y="1005244"/>
            <a:ext cx="419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6" name="TextBox 104"/>
          <p:cNvSpPr txBox="1">
            <a:spLocks noChangeArrowheads="1"/>
          </p:cNvSpPr>
          <p:nvPr/>
        </p:nvSpPr>
        <p:spPr bwMode="auto">
          <a:xfrm>
            <a:off x="3409950" y="1024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x</a:t>
            </a:r>
            <a:endParaRPr lang="en-US" sz="1600" dirty="0"/>
          </a:p>
        </p:txBody>
      </p:sp>
      <p:sp>
        <p:nvSpPr>
          <p:cNvPr id="187" name="TextBox 104"/>
          <p:cNvSpPr txBox="1">
            <a:spLocks noChangeArrowheads="1"/>
          </p:cNvSpPr>
          <p:nvPr/>
        </p:nvSpPr>
        <p:spPr bwMode="auto">
          <a:xfrm>
            <a:off x="4857750" y="1024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x</a:t>
            </a:r>
            <a:endParaRPr lang="en-US" sz="1600" dirty="0"/>
          </a:p>
        </p:txBody>
      </p:sp>
      <p:sp>
        <p:nvSpPr>
          <p:cNvPr id="188" name="TextBox 104"/>
          <p:cNvSpPr txBox="1">
            <a:spLocks noChangeArrowheads="1"/>
          </p:cNvSpPr>
          <p:nvPr/>
        </p:nvSpPr>
        <p:spPr bwMode="auto">
          <a:xfrm>
            <a:off x="4552950" y="1405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89" name="TextBox 104"/>
          <p:cNvSpPr txBox="1">
            <a:spLocks noChangeArrowheads="1"/>
          </p:cNvSpPr>
          <p:nvPr/>
        </p:nvSpPr>
        <p:spPr bwMode="auto">
          <a:xfrm>
            <a:off x="3105150" y="1405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190" name="TextBox 104"/>
          <p:cNvSpPr txBox="1">
            <a:spLocks noChangeArrowheads="1"/>
          </p:cNvSpPr>
          <p:nvPr/>
        </p:nvSpPr>
        <p:spPr bwMode="auto">
          <a:xfrm>
            <a:off x="3105150" y="685800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191" name="TextBox 104"/>
          <p:cNvSpPr txBox="1">
            <a:spLocks noChangeArrowheads="1"/>
          </p:cNvSpPr>
          <p:nvPr/>
        </p:nvSpPr>
        <p:spPr bwMode="auto">
          <a:xfrm>
            <a:off x="2724150" y="1024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x</a:t>
            </a:r>
            <a:endParaRPr lang="en-US" sz="1600" dirty="0"/>
          </a:p>
        </p:txBody>
      </p:sp>
      <p:sp>
        <p:nvSpPr>
          <p:cNvPr id="192" name="TextBox 104"/>
          <p:cNvSpPr txBox="1">
            <a:spLocks noChangeArrowheads="1"/>
          </p:cNvSpPr>
          <p:nvPr/>
        </p:nvSpPr>
        <p:spPr bwMode="auto">
          <a:xfrm>
            <a:off x="4171950" y="1024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x</a:t>
            </a:r>
            <a:endParaRPr lang="en-US" sz="1600" dirty="0"/>
          </a:p>
        </p:txBody>
      </p:sp>
      <p:sp>
        <p:nvSpPr>
          <p:cNvPr id="193" name="TextBox 104"/>
          <p:cNvSpPr txBox="1">
            <a:spLocks noChangeArrowheads="1"/>
          </p:cNvSpPr>
          <p:nvPr/>
        </p:nvSpPr>
        <p:spPr bwMode="auto">
          <a:xfrm>
            <a:off x="4552950" y="685800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81" name="TextBox 104"/>
          <p:cNvSpPr txBox="1">
            <a:spLocks noChangeArrowheads="1"/>
          </p:cNvSpPr>
          <p:nvPr/>
        </p:nvSpPr>
        <p:spPr bwMode="auto">
          <a:xfrm>
            <a:off x="5181600" y="3776246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82" name="Rectangle 81"/>
          <p:cNvSpPr/>
          <p:nvPr/>
        </p:nvSpPr>
        <p:spPr bwMode="auto">
          <a:xfrm>
            <a:off x="4552950" y="4045305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83" name="TextBox 250"/>
          <p:cNvSpPr txBox="1">
            <a:spLocks noChangeArrowheads="1"/>
          </p:cNvSpPr>
          <p:nvPr/>
        </p:nvSpPr>
        <p:spPr bwMode="auto">
          <a:xfrm>
            <a:off x="4648200" y="411480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84" name="TextBox 104"/>
          <p:cNvSpPr txBox="1">
            <a:spLocks noChangeArrowheads="1"/>
          </p:cNvSpPr>
          <p:nvPr/>
        </p:nvSpPr>
        <p:spPr bwMode="auto">
          <a:xfrm>
            <a:off x="4324350" y="4114800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85" name="TextBox 104"/>
          <p:cNvSpPr txBox="1">
            <a:spLocks noChangeArrowheads="1"/>
          </p:cNvSpPr>
          <p:nvPr/>
        </p:nvSpPr>
        <p:spPr bwMode="auto">
          <a:xfrm>
            <a:off x="4648200" y="3776246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Simulating Temp 2 Systems at Temp 1</a:t>
            </a:r>
            <a:endParaRPr lang="en-US" sz="24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448050" y="5625389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448050" y="5098694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448050" y="4572000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952750" y="948154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6152083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4552950" y="6152083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4000500" y="6152083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3448050" y="6152083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4000500" y="5625389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4000500" y="5098694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4000500" y="4572000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2952750" y="2091154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4552950" y="5625389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4552950" y="5098694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4552950" y="4572000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4400550" y="2091154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5105400" y="5625389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5105400" y="5098694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5105400" y="4572000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5105400" y="4045305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27" name="TextBox 93"/>
          <p:cNvSpPr txBox="1">
            <a:spLocks noChangeArrowheads="1"/>
          </p:cNvSpPr>
          <p:nvPr/>
        </p:nvSpPr>
        <p:spPr bwMode="auto">
          <a:xfrm>
            <a:off x="4095750" y="622929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8" name="TextBox 94"/>
          <p:cNvSpPr txBox="1">
            <a:spLocks noChangeArrowheads="1"/>
          </p:cNvSpPr>
          <p:nvPr/>
        </p:nvSpPr>
        <p:spPr bwMode="auto">
          <a:xfrm>
            <a:off x="4705350" y="622929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9" name="TextBox 95"/>
          <p:cNvSpPr txBox="1">
            <a:spLocks noChangeArrowheads="1"/>
          </p:cNvSpPr>
          <p:nvPr/>
        </p:nvSpPr>
        <p:spPr bwMode="auto">
          <a:xfrm>
            <a:off x="5238750" y="622929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0" name="TextBox 96"/>
          <p:cNvSpPr txBox="1">
            <a:spLocks noChangeArrowheads="1"/>
          </p:cNvSpPr>
          <p:nvPr/>
        </p:nvSpPr>
        <p:spPr bwMode="auto">
          <a:xfrm>
            <a:off x="3067050" y="6152083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31" name="TextBox 97"/>
          <p:cNvSpPr txBox="1">
            <a:spLocks noChangeArrowheads="1"/>
          </p:cNvSpPr>
          <p:nvPr/>
        </p:nvSpPr>
        <p:spPr bwMode="auto">
          <a:xfrm>
            <a:off x="4705350" y="569589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98"/>
          <p:cNvSpPr txBox="1">
            <a:spLocks noChangeArrowheads="1"/>
          </p:cNvSpPr>
          <p:nvPr/>
        </p:nvSpPr>
        <p:spPr bwMode="auto">
          <a:xfrm>
            <a:off x="4095750" y="569589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3" name="TextBox 99"/>
          <p:cNvSpPr txBox="1">
            <a:spLocks noChangeArrowheads="1"/>
          </p:cNvSpPr>
          <p:nvPr/>
        </p:nvSpPr>
        <p:spPr bwMode="auto">
          <a:xfrm>
            <a:off x="3562350" y="569589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100"/>
          <p:cNvSpPr txBox="1">
            <a:spLocks noChangeArrowheads="1"/>
          </p:cNvSpPr>
          <p:nvPr/>
        </p:nvSpPr>
        <p:spPr bwMode="auto">
          <a:xfrm>
            <a:off x="5238750" y="516249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5" name="TextBox 101"/>
          <p:cNvSpPr txBox="1">
            <a:spLocks noChangeArrowheads="1"/>
          </p:cNvSpPr>
          <p:nvPr/>
        </p:nvSpPr>
        <p:spPr bwMode="auto">
          <a:xfrm>
            <a:off x="4095750" y="516249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6" name="TextBox 102"/>
          <p:cNvSpPr txBox="1">
            <a:spLocks noChangeArrowheads="1"/>
          </p:cNvSpPr>
          <p:nvPr/>
        </p:nvSpPr>
        <p:spPr bwMode="auto">
          <a:xfrm>
            <a:off x="3562350" y="516249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7" name="TextBox 103"/>
          <p:cNvSpPr txBox="1">
            <a:spLocks noChangeArrowheads="1"/>
          </p:cNvSpPr>
          <p:nvPr/>
        </p:nvSpPr>
        <p:spPr bwMode="auto">
          <a:xfrm>
            <a:off x="4095750" y="464820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8" name="TextBox 104"/>
          <p:cNvSpPr txBox="1">
            <a:spLocks noChangeArrowheads="1"/>
          </p:cNvSpPr>
          <p:nvPr/>
        </p:nvSpPr>
        <p:spPr bwMode="auto">
          <a:xfrm>
            <a:off x="3581400" y="464820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9" name="TextBox 105"/>
          <p:cNvSpPr txBox="1">
            <a:spLocks noChangeArrowheads="1"/>
          </p:cNvSpPr>
          <p:nvPr/>
        </p:nvSpPr>
        <p:spPr bwMode="auto">
          <a:xfrm>
            <a:off x="4533900" y="2148244"/>
            <a:ext cx="4000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107"/>
          <p:cNvSpPr txBox="1">
            <a:spLocks noChangeArrowheads="1"/>
          </p:cNvSpPr>
          <p:nvPr/>
        </p:nvSpPr>
        <p:spPr bwMode="auto">
          <a:xfrm>
            <a:off x="5238750" y="411480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140"/>
          <p:cNvSpPr txBox="1">
            <a:spLocks noChangeArrowheads="1"/>
          </p:cNvSpPr>
          <p:nvPr/>
        </p:nvSpPr>
        <p:spPr bwMode="auto">
          <a:xfrm>
            <a:off x="3067050" y="1005244"/>
            <a:ext cx="342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0" name="TextBox 246"/>
          <p:cNvSpPr txBox="1">
            <a:spLocks noChangeArrowheads="1"/>
          </p:cNvSpPr>
          <p:nvPr/>
        </p:nvSpPr>
        <p:spPr bwMode="auto">
          <a:xfrm>
            <a:off x="5238750" y="569589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31" name="TextBox 248"/>
          <p:cNvSpPr txBox="1">
            <a:spLocks noChangeArrowheads="1"/>
          </p:cNvSpPr>
          <p:nvPr/>
        </p:nvSpPr>
        <p:spPr bwMode="auto">
          <a:xfrm>
            <a:off x="4648200" y="516249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32" name="TextBox 249"/>
          <p:cNvSpPr txBox="1">
            <a:spLocks noChangeArrowheads="1"/>
          </p:cNvSpPr>
          <p:nvPr/>
        </p:nvSpPr>
        <p:spPr bwMode="auto">
          <a:xfrm>
            <a:off x="5238750" y="462909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33" name="TextBox 250"/>
          <p:cNvSpPr txBox="1">
            <a:spLocks noChangeArrowheads="1"/>
          </p:cNvSpPr>
          <p:nvPr/>
        </p:nvSpPr>
        <p:spPr bwMode="auto">
          <a:xfrm>
            <a:off x="4629150" y="462909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34" name="TextBox 251"/>
          <p:cNvSpPr txBox="1">
            <a:spLocks noChangeArrowheads="1"/>
          </p:cNvSpPr>
          <p:nvPr/>
        </p:nvSpPr>
        <p:spPr bwMode="auto">
          <a:xfrm>
            <a:off x="3028950" y="2154447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54" name="Rectangle 153"/>
          <p:cNvSpPr/>
          <p:nvPr/>
        </p:nvSpPr>
        <p:spPr bwMode="auto">
          <a:xfrm>
            <a:off x="2887877" y="5618732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800" dirty="0" smtClean="0"/>
              <a:t>*</a:t>
            </a:r>
            <a:endParaRPr lang="en-US" sz="2800" dirty="0"/>
          </a:p>
        </p:txBody>
      </p:sp>
      <p:sp>
        <p:nvSpPr>
          <p:cNvPr id="155" name="Rectangle 154"/>
          <p:cNvSpPr/>
          <p:nvPr/>
        </p:nvSpPr>
        <p:spPr bwMode="auto">
          <a:xfrm>
            <a:off x="2887877" y="5092037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800" dirty="0" smtClean="0"/>
              <a:t>*</a:t>
            </a:r>
            <a:endParaRPr lang="en-US" sz="2800" dirty="0"/>
          </a:p>
        </p:txBody>
      </p:sp>
      <p:sp>
        <p:nvSpPr>
          <p:cNvPr id="156" name="Rectangle 155"/>
          <p:cNvSpPr/>
          <p:nvPr/>
        </p:nvSpPr>
        <p:spPr bwMode="auto">
          <a:xfrm>
            <a:off x="2887877" y="4565343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800" dirty="0" smtClean="0"/>
              <a:t>*</a:t>
            </a:r>
            <a:endParaRPr lang="en-US" sz="2800" dirty="0"/>
          </a:p>
        </p:txBody>
      </p:sp>
      <p:sp>
        <p:nvSpPr>
          <p:cNvPr id="157" name="Rectangle 156"/>
          <p:cNvSpPr/>
          <p:nvPr/>
        </p:nvSpPr>
        <p:spPr bwMode="auto">
          <a:xfrm>
            <a:off x="2887877" y="6145426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800" dirty="0" smtClean="0"/>
              <a:t>*</a:t>
            </a:r>
            <a:endParaRPr lang="en-US" sz="2800" dirty="0"/>
          </a:p>
        </p:txBody>
      </p:sp>
      <p:sp>
        <p:nvSpPr>
          <p:cNvPr id="170" name="TextBox 104"/>
          <p:cNvSpPr txBox="1">
            <a:spLocks noChangeArrowheads="1"/>
          </p:cNvSpPr>
          <p:nvPr/>
        </p:nvSpPr>
        <p:spPr bwMode="auto">
          <a:xfrm>
            <a:off x="3409950" y="2167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171" name="TextBox 104"/>
          <p:cNvSpPr txBox="1">
            <a:spLocks noChangeArrowheads="1"/>
          </p:cNvSpPr>
          <p:nvPr/>
        </p:nvSpPr>
        <p:spPr bwMode="auto">
          <a:xfrm>
            <a:off x="3105150" y="2548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172" name="TextBox 104"/>
          <p:cNvSpPr txBox="1">
            <a:spLocks noChangeArrowheads="1"/>
          </p:cNvSpPr>
          <p:nvPr/>
        </p:nvSpPr>
        <p:spPr bwMode="auto">
          <a:xfrm>
            <a:off x="3105150" y="1828800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73" name="TextBox 104"/>
          <p:cNvSpPr txBox="1">
            <a:spLocks noChangeArrowheads="1"/>
          </p:cNvSpPr>
          <p:nvPr/>
        </p:nvSpPr>
        <p:spPr bwMode="auto">
          <a:xfrm>
            <a:off x="2724150" y="2167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x</a:t>
            </a:r>
            <a:endParaRPr lang="en-US" sz="1600" dirty="0"/>
          </a:p>
        </p:txBody>
      </p:sp>
      <p:sp>
        <p:nvSpPr>
          <p:cNvPr id="174" name="TextBox 93"/>
          <p:cNvSpPr txBox="1">
            <a:spLocks noChangeArrowheads="1"/>
          </p:cNvSpPr>
          <p:nvPr/>
        </p:nvSpPr>
        <p:spPr bwMode="auto">
          <a:xfrm>
            <a:off x="3562350" y="622929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76" name="TextBox 104"/>
          <p:cNvSpPr txBox="1">
            <a:spLocks noChangeArrowheads="1"/>
          </p:cNvSpPr>
          <p:nvPr/>
        </p:nvSpPr>
        <p:spPr bwMode="auto">
          <a:xfrm>
            <a:off x="4095750" y="4316351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177" name="TextBox 104"/>
          <p:cNvSpPr txBox="1">
            <a:spLocks noChangeArrowheads="1"/>
          </p:cNvSpPr>
          <p:nvPr/>
        </p:nvSpPr>
        <p:spPr bwMode="auto">
          <a:xfrm>
            <a:off x="3562350" y="4316351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178" name="TextBox 104"/>
          <p:cNvSpPr txBox="1">
            <a:spLocks noChangeArrowheads="1"/>
          </p:cNvSpPr>
          <p:nvPr/>
        </p:nvSpPr>
        <p:spPr bwMode="auto">
          <a:xfrm>
            <a:off x="3028950" y="4316351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*</a:t>
            </a:r>
            <a:endParaRPr lang="en-US" sz="1600" dirty="0"/>
          </a:p>
        </p:txBody>
      </p:sp>
      <p:sp>
        <p:nvSpPr>
          <p:cNvPr id="179" name="TextBox 104"/>
          <p:cNvSpPr txBox="1">
            <a:spLocks noChangeArrowheads="1"/>
          </p:cNvSpPr>
          <p:nvPr/>
        </p:nvSpPr>
        <p:spPr bwMode="auto">
          <a:xfrm>
            <a:off x="4857750" y="2167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180" name="TextBox 104"/>
          <p:cNvSpPr txBox="1">
            <a:spLocks noChangeArrowheads="1"/>
          </p:cNvSpPr>
          <p:nvPr/>
        </p:nvSpPr>
        <p:spPr bwMode="auto">
          <a:xfrm>
            <a:off x="4552950" y="2548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81" name="TextBox 104"/>
          <p:cNvSpPr txBox="1">
            <a:spLocks noChangeArrowheads="1"/>
          </p:cNvSpPr>
          <p:nvPr/>
        </p:nvSpPr>
        <p:spPr bwMode="auto">
          <a:xfrm>
            <a:off x="4171950" y="2167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183" name="TextBox 104"/>
          <p:cNvSpPr txBox="1">
            <a:spLocks noChangeArrowheads="1"/>
          </p:cNvSpPr>
          <p:nvPr/>
        </p:nvSpPr>
        <p:spPr bwMode="auto">
          <a:xfrm>
            <a:off x="4552950" y="1786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184" name="Rectangle 183"/>
          <p:cNvSpPr/>
          <p:nvPr/>
        </p:nvSpPr>
        <p:spPr bwMode="auto">
          <a:xfrm>
            <a:off x="4400550" y="948154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85" name="TextBox 140"/>
          <p:cNvSpPr txBox="1">
            <a:spLocks noChangeArrowheads="1"/>
          </p:cNvSpPr>
          <p:nvPr/>
        </p:nvSpPr>
        <p:spPr bwMode="auto">
          <a:xfrm>
            <a:off x="4514850" y="1005244"/>
            <a:ext cx="419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6" name="TextBox 104"/>
          <p:cNvSpPr txBox="1">
            <a:spLocks noChangeArrowheads="1"/>
          </p:cNvSpPr>
          <p:nvPr/>
        </p:nvSpPr>
        <p:spPr bwMode="auto">
          <a:xfrm>
            <a:off x="3409950" y="1024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x</a:t>
            </a:r>
            <a:endParaRPr lang="en-US" sz="1600" dirty="0"/>
          </a:p>
        </p:txBody>
      </p:sp>
      <p:sp>
        <p:nvSpPr>
          <p:cNvPr id="187" name="TextBox 104"/>
          <p:cNvSpPr txBox="1">
            <a:spLocks noChangeArrowheads="1"/>
          </p:cNvSpPr>
          <p:nvPr/>
        </p:nvSpPr>
        <p:spPr bwMode="auto">
          <a:xfrm>
            <a:off x="4857750" y="1024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x</a:t>
            </a:r>
            <a:endParaRPr lang="en-US" sz="1600" dirty="0"/>
          </a:p>
        </p:txBody>
      </p:sp>
      <p:sp>
        <p:nvSpPr>
          <p:cNvPr id="188" name="TextBox 104"/>
          <p:cNvSpPr txBox="1">
            <a:spLocks noChangeArrowheads="1"/>
          </p:cNvSpPr>
          <p:nvPr/>
        </p:nvSpPr>
        <p:spPr bwMode="auto">
          <a:xfrm>
            <a:off x="4552950" y="1405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89" name="TextBox 104"/>
          <p:cNvSpPr txBox="1">
            <a:spLocks noChangeArrowheads="1"/>
          </p:cNvSpPr>
          <p:nvPr/>
        </p:nvSpPr>
        <p:spPr bwMode="auto">
          <a:xfrm>
            <a:off x="3105150" y="1405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190" name="TextBox 104"/>
          <p:cNvSpPr txBox="1">
            <a:spLocks noChangeArrowheads="1"/>
          </p:cNvSpPr>
          <p:nvPr/>
        </p:nvSpPr>
        <p:spPr bwMode="auto">
          <a:xfrm>
            <a:off x="3105150" y="685800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191" name="TextBox 104"/>
          <p:cNvSpPr txBox="1">
            <a:spLocks noChangeArrowheads="1"/>
          </p:cNvSpPr>
          <p:nvPr/>
        </p:nvSpPr>
        <p:spPr bwMode="auto">
          <a:xfrm>
            <a:off x="2724150" y="1024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x</a:t>
            </a:r>
            <a:endParaRPr lang="en-US" sz="1600" dirty="0"/>
          </a:p>
        </p:txBody>
      </p:sp>
      <p:sp>
        <p:nvSpPr>
          <p:cNvPr id="192" name="TextBox 104"/>
          <p:cNvSpPr txBox="1">
            <a:spLocks noChangeArrowheads="1"/>
          </p:cNvSpPr>
          <p:nvPr/>
        </p:nvSpPr>
        <p:spPr bwMode="auto">
          <a:xfrm>
            <a:off x="4171950" y="1024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x</a:t>
            </a:r>
            <a:endParaRPr lang="en-US" sz="1600" dirty="0"/>
          </a:p>
        </p:txBody>
      </p:sp>
      <p:sp>
        <p:nvSpPr>
          <p:cNvPr id="193" name="TextBox 104"/>
          <p:cNvSpPr txBox="1">
            <a:spLocks noChangeArrowheads="1"/>
          </p:cNvSpPr>
          <p:nvPr/>
        </p:nvSpPr>
        <p:spPr bwMode="auto">
          <a:xfrm>
            <a:off x="4552950" y="685800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81" name="TextBox 104"/>
          <p:cNvSpPr txBox="1">
            <a:spLocks noChangeArrowheads="1"/>
          </p:cNvSpPr>
          <p:nvPr/>
        </p:nvSpPr>
        <p:spPr bwMode="auto">
          <a:xfrm>
            <a:off x="5181600" y="3776246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82" name="Rectangle 81"/>
          <p:cNvSpPr/>
          <p:nvPr/>
        </p:nvSpPr>
        <p:spPr bwMode="auto">
          <a:xfrm>
            <a:off x="4552950" y="4045305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83" name="TextBox 250"/>
          <p:cNvSpPr txBox="1">
            <a:spLocks noChangeArrowheads="1"/>
          </p:cNvSpPr>
          <p:nvPr/>
        </p:nvSpPr>
        <p:spPr bwMode="auto">
          <a:xfrm>
            <a:off x="4648200" y="411480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84" name="TextBox 104"/>
          <p:cNvSpPr txBox="1">
            <a:spLocks noChangeArrowheads="1"/>
          </p:cNvSpPr>
          <p:nvPr/>
        </p:nvSpPr>
        <p:spPr bwMode="auto">
          <a:xfrm>
            <a:off x="4324350" y="4114800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85" name="TextBox 104"/>
          <p:cNvSpPr txBox="1">
            <a:spLocks noChangeArrowheads="1"/>
          </p:cNvSpPr>
          <p:nvPr/>
        </p:nvSpPr>
        <p:spPr bwMode="auto">
          <a:xfrm>
            <a:off x="4648200" y="3776246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76" name="Rectangle 75"/>
          <p:cNvSpPr/>
          <p:nvPr/>
        </p:nvSpPr>
        <p:spPr bwMode="auto">
          <a:xfrm>
            <a:off x="3429000" y="3386554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77" name="TextBox 251"/>
          <p:cNvSpPr txBox="1">
            <a:spLocks noChangeArrowheads="1"/>
          </p:cNvSpPr>
          <p:nvPr/>
        </p:nvSpPr>
        <p:spPr bwMode="auto">
          <a:xfrm>
            <a:off x="3505200" y="3449847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78" name="TextBox 104"/>
          <p:cNvSpPr txBox="1">
            <a:spLocks noChangeArrowheads="1"/>
          </p:cNvSpPr>
          <p:nvPr/>
        </p:nvSpPr>
        <p:spPr bwMode="auto">
          <a:xfrm>
            <a:off x="3886200" y="34627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79" name="TextBox 104"/>
          <p:cNvSpPr txBox="1">
            <a:spLocks noChangeArrowheads="1"/>
          </p:cNvSpPr>
          <p:nvPr/>
        </p:nvSpPr>
        <p:spPr bwMode="auto">
          <a:xfrm>
            <a:off x="3581400" y="38437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80" name="TextBox 104"/>
          <p:cNvSpPr txBox="1">
            <a:spLocks noChangeArrowheads="1"/>
          </p:cNvSpPr>
          <p:nvPr/>
        </p:nvSpPr>
        <p:spPr bwMode="auto">
          <a:xfrm>
            <a:off x="3581400" y="3124200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86" name="TextBox 104"/>
          <p:cNvSpPr txBox="1">
            <a:spLocks noChangeArrowheads="1"/>
          </p:cNvSpPr>
          <p:nvPr/>
        </p:nvSpPr>
        <p:spPr bwMode="auto">
          <a:xfrm>
            <a:off x="3200400" y="34627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x</a:t>
            </a:r>
            <a:endParaRPr lang="en-US" sz="1600" dirty="0"/>
          </a:p>
        </p:txBody>
      </p:sp>
      <p:cxnSp>
        <p:nvCxnSpPr>
          <p:cNvPr id="87" name="Straight Arrow Connector 86"/>
          <p:cNvCxnSpPr/>
          <p:nvPr/>
        </p:nvCxnSpPr>
        <p:spPr bwMode="auto">
          <a:xfrm rot="16200000" flipH="1">
            <a:off x="4038600" y="4038600"/>
            <a:ext cx="228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Simulating Temp 2 Systems at Temp 1</a:t>
            </a:r>
            <a:endParaRPr lang="en-US" sz="24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448050" y="5625389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448050" y="5098694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448050" y="4572000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952750" y="948154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6152083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4552950" y="6152083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4000500" y="6152083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3448050" y="6152083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4000500" y="5625389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4000500" y="5098694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4000500" y="4572000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2952750" y="2091154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4552950" y="5625389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4552950" y="5098694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4552950" y="4572000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4400550" y="2091154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5105400" y="5625389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5105400" y="5098694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5105400" y="4572000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5105400" y="4045305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27" name="TextBox 93"/>
          <p:cNvSpPr txBox="1">
            <a:spLocks noChangeArrowheads="1"/>
          </p:cNvSpPr>
          <p:nvPr/>
        </p:nvSpPr>
        <p:spPr bwMode="auto">
          <a:xfrm>
            <a:off x="4095750" y="622929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8" name="TextBox 94"/>
          <p:cNvSpPr txBox="1">
            <a:spLocks noChangeArrowheads="1"/>
          </p:cNvSpPr>
          <p:nvPr/>
        </p:nvSpPr>
        <p:spPr bwMode="auto">
          <a:xfrm>
            <a:off x="4705350" y="622929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9" name="TextBox 95"/>
          <p:cNvSpPr txBox="1">
            <a:spLocks noChangeArrowheads="1"/>
          </p:cNvSpPr>
          <p:nvPr/>
        </p:nvSpPr>
        <p:spPr bwMode="auto">
          <a:xfrm>
            <a:off x="5238750" y="622929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0" name="TextBox 96"/>
          <p:cNvSpPr txBox="1">
            <a:spLocks noChangeArrowheads="1"/>
          </p:cNvSpPr>
          <p:nvPr/>
        </p:nvSpPr>
        <p:spPr bwMode="auto">
          <a:xfrm>
            <a:off x="3067050" y="6152083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31" name="TextBox 97"/>
          <p:cNvSpPr txBox="1">
            <a:spLocks noChangeArrowheads="1"/>
          </p:cNvSpPr>
          <p:nvPr/>
        </p:nvSpPr>
        <p:spPr bwMode="auto">
          <a:xfrm>
            <a:off x="4705350" y="569589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98"/>
          <p:cNvSpPr txBox="1">
            <a:spLocks noChangeArrowheads="1"/>
          </p:cNvSpPr>
          <p:nvPr/>
        </p:nvSpPr>
        <p:spPr bwMode="auto">
          <a:xfrm>
            <a:off x="4095750" y="569589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3" name="TextBox 99"/>
          <p:cNvSpPr txBox="1">
            <a:spLocks noChangeArrowheads="1"/>
          </p:cNvSpPr>
          <p:nvPr/>
        </p:nvSpPr>
        <p:spPr bwMode="auto">
          <a:xfrm>
            <a:off x="3562350" y="569589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100"/>
          <p:cNvSpPr txBox="1">
            <a:spLocks noChangeArrowheads="1"/>
          </p:cNvSpPr>
          <p:nvPr/>
        </p:nvSpPr>
        <p:spPr bwMode="auto">
          <a:xfrm>
            <a:off x="5238750" y="516249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5" name="TextBox 101"/>
          <p:cNvSpPr txBox="1">
            <a:spLocks noChangeArrowheads="1"/>
          </p:cNvSpPr>
          <p:nvPr/>
        </p:nvSpPr>
        <p:spPr bwMode="auto">
          <a:xfrm>
            <a:off x="4095750" y="516249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6" name="TextBox 102"/>
          <p:cNvSpPr txBox="1">
            <a:spLocks noChangeArrowheads="1"/>
          </p:cNvSpPr>
          <p:nvPr/>
        </p:nvSpPr>
        <p:spPr bwMode="auto">
          <a:xfrm>
            <a:off x="3562350" y="516249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7" name="TextBox 103"/>
          <p:cNvSpPr txBox="1">
            <a:spLocks noChangeArrowheads="1"/>
          </p:cNvSpPr>
          <p:nvPr/>
        </p:nvSpPr>
        <p:spPr bwMode="auto">
          <a:xfrm>
            <a:off x="4095750" y="464820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8" name="TextBox 104"/>
          <p:cNvSpPr txBox="1">
            <a:spLocks noChangeArrowheads="1"/>
          </p:cNvSpPr>
          <p:nvPr/>
        </p:nvSpPr>
        <p:spPr bwMode="auto">
          <a:xfrm>
            <a:off x="3581400" y="464820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9" name="TextBox 105"/>
          <p:cNvSpPr txBox="1">
            <a:spLocks noChangeArrowheads="1"/>
          </p:cNvSpPr>
          <p:nvPr/>
        </p:nvSpPr>
        <p:spPr bwMode="auto">
          <a:xfrm>
            <a:off x="4533900" y="2148244"/>
            <a:ext cx="4000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107"/>
          <p:cNvSpPr txBox="1">
            <a:spLocks noChangeArrowheads="1"/>
          </p:cNvSpPr>
          <p:nvPr/>
        </p:nvSpPr>
        <p:spPr bwMode="auto">
          <a:xfrm>
            <a:off x="5238750" y="411480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140"/>
          <p:cNvSpPr txBox="1">
            <a:spLocks noChangeArrowheads="1"/>
          </p:cNvSpPr>
          <p:nvPr/>
        </p:nvSpPr>
        <p:spPr bwMode="auto">
          <a:xfrm>
            <a:off x="3067050" y="1005244"/>
            <a:ext cx="342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0" name="TextBox 246"/>
          <p:cNvSpPr txBox="1">
            <a:spLocks noChangeArrowheads="1"/>
          </p:cNvSpPr>
          <p:nvPr/>
        </p:nvSpPr>
        <p:spPr bwMode="auto">
          <a:xfrm>
            <a:off x="5238750" y="569589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31" name="TextBox 248"/>
          <p:cNvSpPr txBox="1">
            <a:spLocks noChangeArrowheads="1"/>
          </p:cNvSpPr>
          <p:nvPr/>
        </p:nvSpPr>
        <p:spPr bwMode="auto">
          <a:xfrm>
            <a:off x="4648200" y="516249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32" name="TextBox 249"/>
          <p:cNvSpPr txBox="1">
            <a:spLocks noChangeArrowheads="1"/>
          </p:cNvSpPr>
          <p:nvPr/>
        </p:nvSpPr>
        <p:spPr bwMode="auto">
          <a:xfrm>
            <a:off x="5238750" y="462909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33" name="TextBox 250"/>
          <p:cNvSpPr txBox="1">
            <a:spLocks noChangeArrowheads="1"/>
          </p:cNvSpPr>
          <p:nvPr/>
        </p:nvSpPr>
        <p:spPr bwMode="auto">
          <a:xfrm>
            <a:off x="4629150" y="462909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34" name="TextBox 251"/>
          <p:cNvSpPr txBox="1">
            <a:spLocks noChangeArrowheads="1"/>
          </p:cNvSpPr>
          <p:nvPr/>
        </p:nvSpPr>
        <p:spPr bwMode="auto">
          <a:xfrm>
            <a:off x="3028950" y="2154447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54" name="Rectangle 153"/>
          <p:cNvSpPr/>
          <p:nvPr/>
        </p:nvSpPr>
        <p:spPr bwMode="auto">
          <a:xfrm>
            <a:off x="2887877" y="5618732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800" dirty="0" smtClean="0"/>
              <a:t>*</a:t>
            </a:r>
            <a:endParaRPr lang="en-US" sz="2800" dirty="0"/>
          </a:p>
        </p:txBody>
      </p:sp>
      <p:sp>
        <p:nvSpPr>
          <p:cNvPr id="155" name="Rectangle 154"/>
          <p:cNvSpPr/>
          <p:nvPr/>
        </p:nvSpPr>
        <p:spPr bwMode="auto">
          <a:xfrm>
            <a:off x="2887877" y="5092037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800" dirty="0" smtClean="0"/>
              <a:t>*</a:t>
            </a:r>
            <a:endParaRPr lang="en-US" sz="2800" dirty="0"/>
          </a:p>
        </p:txBody>
      </p:sp>
      <p:sp>
        <p:nvSpPr>
          <p:cNvPr id="156" name="Rectangle 155"/>
          <p:cNvSpPr/>
          <p:nvPr/>
        </p:nvSpPr>
        <p:spPr bwMode="auto">
          <a:xfrm>
            <a:off x="2887877" y="4565343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800" dirty="0" smtClean="0"/>
              <a:t>*</a:t>
            </a:r>
            <a:endParaRPr lang="en-US" sz="2800" dirty="0"/>
          </a:p>
        </p:txBody>
      </p:sp>
      <p:sp>
        <p:nvSpPr>
          <p:cNvPr id="157" name="Rectangle 156"/>
          <p:cNvSpPr/>
          <p:nvPr/>
        </p:nvSpPr>
        <p:spPr bwMode="auto">
          <a:xfrm>
            <a:off x="2887877" y="6145426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800" dirty="0" smtClean="0"/>
              <a:t>*</a:t>
            </a:r>
            <a:endParaRPr lang="en-US" sz="2800" dirty="0"/>
          </a:p>
        </p:txBody>
      </p:sp>
      <p:sp>
        <p:nvSpPr>
          <p:cNvPr id="170" name="TextBox 104"/>
          <p:cNvSpPr txBox="1">
            <a:spLocks noChangeArrowheads="1"/>
          </p:cNvSpPr>
          <p:nvPr/>
        </p:nvSpPr>
        <p:spPr bwMode="auto">
          <a:xfrm>
            <a:off x="3409950" y="2167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171" name="TextBox 104"/>
          <p:cNvSpPr txBox="1">
            <a:spLocks noChangeArrowheads="1"/>
          </p:cNvSpPr>
          <p:nvPr/>
        </p:nvSpPr>
        <p:spPr bwMode="auto">
          <a:xfrm>
            <a:off x="3105150" y="2548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172" name="TextBox 104"/>
          <p:cNvSpPr txBox="1">
            <a:spLocks noChangeArrowheads="1"/>
          </p:cNvSpPr>
          <p:nvPr/>
        </p:nvSpPr>
        <p:spPr bwMode="auto">
          <a:xfrm>
            <a:off x="3105150" y="1828800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73" name="TextBox 104"/>
          <p:cNvSpPr txBox="1">
            <a:spLocks noChangeArrowheads="1"/>
          </p:cNvSpPr>
          <p:nvPr/>
        </p:nvSpPr>
        <p:spPr bwMode="auto">
          <a:xfrm>
            <a:off x="2724150" y="2167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x</a:t>
            </a:r>
            <a:endParaRPr lang="en-US" sz="1600" dirty="0"/>
          </a:p>
        </p:txBody>
      </p:sp>
      <p:sp>
        <p:nvSpPr>
          <p:cNvPr id="174" name="TextBox 93"/>
          <p:cNvSpPr txBox="1">
            <a:spLocks noChangeArrowheads="1"/>
          </p:cNvSpPr>
          <p:nvPr/>
        </p:nvSpPr>
        <p:spPr bwMode="auto">
          <a:xfrm>
            <a:off x="3562350" y="622929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77" name="TextBox 104"/>
          <p:cNvSpPr txBox="1">
            <a:spLocks noChangeArrowheads="1"/>
          </p:cNvSpPr>
          <p:nvPr/>
        </p:nvSpPr>
        <p:spPr bwMode="auto">
          <a:xfrm>
            <a:off x="3562350" y="4316351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178" name="TextBox 104"/>
          <p:cNvSpPr txBox="1">
            <a:spLocks noChangeArrowheads="1"/>
          </p:cNvSpPr>
          <p:nvPr/>
        </p:nvSpPr>
        <p:spPr bwMode="auto">
          <a:xfrm>
            <a:off x="3028950" y="4316351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*</a:t>
            </a:r>
            <a:endParaRPr lang="en-US" sz="1600" dirty="0"/>
          </a:p>
        </p:txBody>
      </p:sp>
      <p:sp>
        <p:nvSpPr>
          <p:cNvPr id="179" name="TextBox 104"/>
          <p:cNvSpPr txBox="1">
            <a:spLocks noChangeArrowheads="1"/>
          </p:cNvSpPr>
          <p:nvPr/>
        </p:nvSpPr>
        <p:spPr bwMode="auto">
          <a:xfrm>
            <a:off x="4857750" y="2167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180" name="TextBox 104"/>
          <p:cNvSpPr txBox="1">
            <a:spLocks noChangeArrowheads="1"/>
          </p:cNvSpPr>
          <p:nvPr/>
        </p:nvSpPr>
        <p:spPr bwMode="auto">
          <a:xfrm>
            <a:off x="4552950" y="2548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81" name="TextBox 104"/>
          <p:cNvSpPr txBox="1">
            <a:spLocks noChangeArrowheads="1"/>
          </p:cNvSpPr>
          <p:nvPr/>
        </p:nvSpPr>
        <p:spPr bwMode="auto">
          <a:xfrm>
            <a:off x="4171950" y="2167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183" name="TextBox 104"/>
          <p:cNvSpPr txBox="1">
            <a:spLocks noChangeArrowheads="1"/>
          </p:cNvSpPr>
          <p:nvPr/>
        </p:nvSpPr>
        <p:spPr bwMode="auto">
          <a:xfrm>
            <a:off x="4552950" y="1786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184" name="Rectangle 183"/>
          <p:cNvSpPr/>
          <p:nvPr/>
        </p:nvSpPr>
        <p:spPr bwMode="auto">
          <a:xfrm>
            <a:off x="4400550" y="948154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85" name="TextBox 140"/>
          <p:cNvSpPr txBox="1">
            <a:spLocks noChangeArrowheads="1"/>
          </p:cNvSpPr>
          <p:nvPr/>
        </p:nvSpPr>
        <p:spPr bwMode="auto">
          <a:xfrm>
            <a:off x="4514850" y="1005244"/>
            <a:ext cx="419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6" name="TextBox 104"/>
          <p:cNvSpPr txBox="1">
            <a:spLocks noChangeArrowheads="1"/>
          </p:cNvSpPr>
          <p:nvPr/>
        </p:nvSpPr>
        <p:spPr bwMode="auto">
          <a:xfrm>
            <a:off x="3409950" y="1024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x</a:t>
            </a:r>
            <a:endParaRPr lang="en-US" sz="1600" dirty="0"/>
          </a:p>
        </p:txBody>
      </p:sp>
      <p:sp>
        <p:nvSpPr>
          <p:cNvPr id="187" name="TextBox 104"/>
          <p:cNvSpPr txBox="1">
            <a:spLocks noChangeArrowheads="1"/>
          </p:cNvSpPr>
          <p:nvPr/>
        </p:nvSpPr>
        <p:spPr bwMode="auto">
          <a:xfrm>
            <a:off x="4857750" y="1024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x</a:t>
            </a:r>
            <a:endParaRPr lang="en-US" sz="1600" dirty="0"/>
          </a:p>
        </p:txBody>
      </p:sp>
      <p:sp>
        <p:nvSpPr>
          <p:cNvPr id="188" name="TextBox 104"/>
          <p:cNvSpPr txBox="1">
            <a:spLocks noChangeArrowheads="1"/>
          </p:cNvSpPr>
          <p:nvPr/>
        </p:nvSpPr>
        <p:spPr bwMode="auto">
          <a:xfrm>
            <a:off x="4552950" y="1405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89" name="TextBox 104"/>
          <p:cNvSpPr txBox="1">
            <a:spLocks noChangeArrowheads="1"/>
          </p:cNvSpPr>
          <p:nvPr/>
        </p:nvSpPr>
        <p:spPr bwMode="auto">
          <a:xfrm>
            <a:off x="3105150" y="1405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190" name="TextBox 104"/>
          <p:cNvSpPr txBox="1">
            <a:spLocks noChangeArrowheads="1"/>
          </p:cNvSpPr>
          <p:nvPr/>
        </p:nvSpPr>
        <p:spPr bwMode="auto">
          <a:xfrm>
            <a:off x="3105150" y="685800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191" name="TextBox 104"/>
          <p:cNvSpPr txBox="1">
            <a:spLocks noChangeArrowheads="1"/>
          </p:cNvSpPr>
          <p:nvPr/>
        </p:nvSpPr>
        <p:spPr bwMode="auto">
          <a:xfrm>
            <a:off x="2724150" y="1024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x</a:t>
            </a:r>
            <a:endParaRPr lang="en-US" sz="1600" dirty="0"/>
          </a:p>
        </p:txBody>
      </p:sp>
      <p:sp>
        <p:nvSpPr>
          <p:cNvPr id="192" name="TextBox 104"/>
          <p:cNvSpPr txBox="1">
            <a:spLocks noChangeArrowheads="1"/>
          </p:cNvSpPr>
          <p:nvPr/>
        </p:nvSpPr>
        <p:spPr bwMode="auto">
          <a:xfrm>
            <a:off x="4171950" y="1024354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x</a:t>
            </a:r>
            <a:endParaRPr lang="en-US" sz="1600" dirty="0"/>
          </a:p>
        </p:txBody>
      </p:sp>
      <p:sp>
        <p:nvSpPr>
          <p:cNvPr id="193" name="TextBox 104"/>
          <p:cNvSpPr txBox="1">
            <a:spLocks noChangeArrowheads="1"/>
          </p:cNvSpPr>
          <p:nvPr/>
        </p:nvSpPr>
        <p:spPr bwMode="auto">
          <a:xfrm>
            <a:off x="4552950" y="685800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81" name="TextBox 104"/>
          <p:cNvSpPr txBox="1">
            <a:spLocks noChangeArrowheads="1"/>
          </p:cNvSpPr>
          <p:nvPr/>
        </p:nvSpPr>
        <p:spPr bwMode="auto">
          <a:xfrm>
            <a:off x="5181600" y="3776246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82" name="Rectangle 81"/>
          <p:cNvSpPr/>
          <p:nvPr/>
        </p:nvSpPr>
        <p:spPr bwMode="auto">
          <a:xfrm>
            <a:off x="4552950" y="4045305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83" name="TextBox 250"/>
          <p:cNvSpPr txBox="1">
            <a:spLocks noChangeArrowheads="1"/>
          </p:cNvSpPr>
          <p:nvPr/>
        </p:nvSpPr>
        <p:spPr bwMode="auto">
          <a:xfrm>
            <a:off x="4648200" y="4114800"/>
            <a:ext cx="55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85" name="TextBox 104"/>
          <p:cNvSpPr txBox="1">
            <a:spLocks noChangeArrowheads="1"/>
          </p:cNvSpPr>
          <p:nvPr/>
        </p:nvSpPr>
        <p:spPr bwMode="auto">
          <a:xfrm>
            <a:off x="4648200" y="3776246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80" name="TextBox 104"/>
          <p:cNvSpPr txBox="1">
            <a:spLocks noChangeArrowheads="1"/>
          </p:cNvSpPr>
          <p:nvPr/>
        </p:nvSpPr>
        <p:spPr bwMode="auto">
          <a:xfrm>
            <a:off x="4114800" y="3779067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86" name="TextBox 104"/>
          <p:cNvSpPr txBox="1">
            <a:spLocks noChangeArrowheads="1"/>
          </p:cNvSpPr>
          <p:nvPr/>
        </p:nvSpPr>
        <p:spPr bwMode="auto">
          <a:xfrm>
            <a:off x="3733800" y="4117621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x</a:t>
            </a:r>
            <a:endParaRPr lang="en-US" sz="1600" dirty="0"/>
          </a:p>
        </p:txBody>
      </p:sp>
      <p:sp>
        <p:nvSpPr>
          <p:cNvPr id="92" name="Rectangle 91"/>
          <p:cNvSpPr/>
          <p:nvPr/>
        </p:nvSpPr>
        <p:spPr bwMode="auto">
          <a:xfrm>
            <a:off x="3997104" y="4046899"/>
            <a:ext cx="552450" cy="526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93" name="TextBox 249"/>
          <p:cNvSpPr txBox="1">
            <a:spLocks noChangeArrowheads="1"/>
          </p:cNvSpPr>
          <p:nvPr/>
        </p:nvSpPr>
        <p:spPr bwMode="auto">
          <a:xfrm>
            <a:off x="4130454" y="4103989"/>
            <a:ext cx="3638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1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Simulating Temp 2 Systems at Temp 1</a:t>
            </a:r>
            <a:endParaRPr lang="en-US" sz="24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1562100" y="3962400"/>
            <a:ext cx="800100" cy="75529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79" name="TextBox 104"/>
          <p:cNvSpPr txBox="1">
            <a:spLocks noChangeArrowheads="1"/>
          </p:cNvSpPr>
          <p:nvPr/>
        </p:nvSpPr>
        <p:spPr bwMode="auto">
          <a:xfrm>
            <a:off x="2324100" y="40767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0" name="TextBox 104"/>
          <p:cNvSpPr txBox="1">
            <a:spLocks noChangeArrowheads="1"/>
          </p:cNvSpPr>
          <p:nvPr/>
        </p:nvSpPr>
        <p:spPr bwMode="auto">
          <a:xfrm>
            <a:off x="1752600" y="462028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X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1" name="TextBox 104"/>
          <p:cNvSpPr txBox="1">
            <a:spLocks noChangeArrowheads="1"/>
          </p:cNvSpPr>
          <p:nvPr/>
        </p:nvSpPr>
        <p:spPr bwMode="auto">
          <a:xfrm>
            <a:off x="1181100" y="404878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3" name="TextBox 104"/>
          <p:cNvSpPr txBox="1">
            <a:spLocks noChangeArrowheads="1"/>
          </p:cNvSpPr>
          <p:nvPr/>
        </p:nvSpPr>
        <p:spPr bwMode="auto">
          <a:xfrm>
            <a:off x="1790700" y="34671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38400" y="5067300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inputs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228600" y="3048000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outputs</a:t>
            </a:r>
            <a:endParaRPr lang="en-US" dirty="0"/>
          </a:p>
        </p:txBody>
      </p:sp>
      <p:cxnSp>
        <p:nvCxnSpPr>
          <p:cNvPr id="87" name="Shape 86"/>
          <p:cNvCxnSpPr>
            <a:stCxn id="78" idx="0"/>
            <a:endCxn id="179" idx="3"/>
          </p:cNvCxnSpPr>
          <p:nvPr/>
        </p:nvCxnSpPr>
        <p:spPr bwMode="auto">
          <a:xfrm rot="16200000" flipV="1">
            <a:off x="2499082" y="4544328"/>
            <a:ext cx="728990" cy="316954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hape 88"/>
          <p:cNvCxnSpPr>
            <a:stCxn id="78" idx="1"/>
            <a:endCxn id="180" idx="2"/>
          </p:cNvCxnSpPr>
          <p:nvPr/>
        </p:nvCxnSpPr>
        <p:spPr bwMode="auto">
          <a:xfrm rot="10800000">
            <a:off x="1943100" y="5143501"/>
            <a:ext cx="495300" cy="12385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hape 90"/>
          <p:cNvCxnSpPr>
            <a:stCxn id="79" idx="3"/>
            <a:endCxn id="183" idx="0"/>
          </p:cNvCxnSpPr>
          <p:nvPr/>
        </p:nvCxnSpPr>
        <p:spPr bwMode="auto">
          <a:xfrm>
            <a:off x="1567428" y="3248055"/>
            <a:ext cx="413772" cy="21904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hape 94"/>
          <p:cNvCxnSpPr>
            <a:stCxn id="79" idx="2"/>
            <a:endCxn id="181" idx="1"/>
          </p:cNvCxnSpPr>
          <p:nvPr/>
        </p:nvCxnSpPr>
        <p:spPr bwMode="auto">
          <a:xfrm rot="16200000" flipH="1">
            <a:off x="608417" y="3737707"/>
            <a:ext cx="862280" cy="283086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1257300" y="533400"/>
            <a:ext cx="647700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Key idea: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Map each single temperature 2 tile to a collection of tiles </a:t>
            </a:r>
            <a:r>
              <a:rPr lang="en-US" smtClean="0"/>
              <a:t>constituting </a:t>
            </a:r>
            <a:r>
              <a:rPr lang="en-US" smtClean="0"/>
              <a:t>a </a:t>
            </a:r>
            <a:r>
              <a:rPr lang="en-US" dirty="0" smtClean="0"/>
              <a:t>“macro” tile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 3D geometry to encode north outputs.</a:t>
            </a:r>
            <a:endParaRPr lang="en-US" dirty="0"/>
          </a:p>
        </p:txBody>
      </p:sp>
      <p:sp>
        <p:nvSpPr>
          <p:cNvPr id="150" name="Rectangle 149"/>
          <p:cNvSpPr/>
          <p:nvPr/>
        </p:nvSpPr>
        <p:spPr bwMode="auto">
          <a:xfrm>
            <a:off x="5856315" y="5383233"/>
            <a:ext cx="192075" cy="1936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5902337" y="5419746"/>
            <a:ext cx="109539" cy="109539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8" name="Straight Connector 217"/>
          <p:cNvCxnSpPr>
            <a:stCxn id="150" idx="3"/>
          </p:cNvCxnSpPr>
          <p:nvPr/>
        </p:nvCxnSpPr>
        <p:spPr bwMode="auto">
          <a:xfrm>
            <a:off x="6048390" y="5480082"/>
            <a:ext cx="123810" cy="631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1" name="TextBox 104"/>
          <p:cNvSpPr txBox="1">
            <a:spLocks noChangeArrowheads="1"/>
          </p:cNvSpPr>
          <p:nvPr/>
        </p:nvSpPr>
        <p:spPr bwMode="auto">
          <a:xfrm>
            <a:off x="6134100" y="5295900"/>
            <a:ext cx="723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(X,Y)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Simulating Temp 2 Systems at Temp 1</a:t>
            </a:r>
            <a:endParaRPr lang="en-US" sz="24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1562100" y="3962400"/>
            <a:ext cx="800100" cy="75529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79" name="TextBox 104"/>
          <p:cNvSpPr txBox="1">
            <a:spLocks noChangeArrowheads="1"/>
          </p:cNvSpPr>
          <p:nvPr/>
        </p:nvSpPr>
        <p:spPr bwMode="auto">
          <a:xfrm>
            <a:off x="2324100" y="40767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0" name="TextBox 104"/>
          <p:cNvSpPr txBox="1">
            <a:spLocks noChangeArrowheads="1"/>
          </p:cNvSpPr>
          <p:nvPr/>
        </p:nvSpPr>
        <p:spPr bwMode="auto">
          <a:xfrm>
            <a:off x="1752600" y="462028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X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1" name="TextBox 104"/>
          <p:cNvSpPr txBox="1">
            <a:spLocks noChangeArrowheads="1"/>
          </p:cNvSpPr>
          <p:nvPr/>
        </p:nvSpPr>
        <p:spPr bwMode="auto">
          <a:xfrm>
            <a:off x="1181100" y="404878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3" name="TextBox 104"/>
          <p:cNvSpPr txBox="1">
            <a:spLocks noChangeArrowheads="1"/>
          </p:cNvSpPr>
          <p:nvPr/>
        </p:nvSpPr>
        <p:spPr bwMode="auto">
          <a:xfrm>
            <a:off x="1790700" y="34671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38400" y="5067300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inputs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228600" y="3048000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outputs</a:t>
            </a:r>
            <a:endParaRPr lang="en-US" dirty="0"/>
          </a:p>
        </p:txBody>
      </p:sp>
      <p:cxnSp>
        <p:nvCxnSpPr>
          <p:cNvPr id="87" name="Shape 86"/>
          <p:cNvCxnSpPr>
            <a:stCxn id="78" idx="0"/>
            <a:endCxn id="179" idx="3"/>
          </p:cNvCxnSpPr>
          <p:nvPr/>
        </p:nvCxnSpPr>
        <p:spPr bwMode="auto">
          <a:xfrm rot="16200000" flipV="1">
            <a:off x="2499082" y="4544328"/>
            <a:ext cx="728990" cy="316954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hape 88"/>
          <p:cNvCxnSpPr>
            <a:stCxn id="78" idx="1"/>
            <a:endCxn id="180" idx="2"/>
          </p:cNvCxnSpPr>
          <p:nvPr/>
        </p:nvCxnSpPr>
        <p:spPr bwMode="auto">
          <a:xfrm rot="10800000">
            <a:off x="1943100" y="5143501"/>
            <a:ext cx="495300" cy="12385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hape 90"/>
          <p:cNvCxnSpPr>
            <a:stCxn id="79" idx="3"/>
            <a:endCxn id="183" idx="0"/>
          </p:cNvCxnSpPr>
          <p:nvPr/>
        </p:nvCxnSpPr>
        <p:spPr bwMode="auto">
          <a:xfrm>
            <a:off x="1567428" y="3248055"/>
            <a:ext cx="413772" cy="21904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hape 94"/>
          <p:cNvCxnSpPr>
            <a:stCxn id="79" idx="2"/>
            <a:endCxn id="181" idx="1"/>
          </p:cNvCxnSpPr>
          <p:nvPr/>
        </p:nvCxnSpPr>
        <p:spPr bwMode="auto">
          <a:xfrm rot="16200000" flipH="1">
            <a:off x="608417" y="3737707"/>
            <a:ext cx="862280" cy="283086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1257300" y="533400"/>
            <a:ext cx="647700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Key idea: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Map each single temperature 2 tile to a collection of tiles constituting of a “macro” tile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 3D geometry to encode north outputs.</a:t>
            </a:r>
            <a:endParaRPr lang="en-US" dirty="0"/>
          </a:p>
        </p:txBody>
      </p:sp>
      <p:sp>
        <p:nvSpPr>
          <p:cNvPr id="107" name="Rectangle 106"/>
          <p:cNvSpPr/>
          <p:nvPr/>
        </p:nvSpPr>
        <p:spPr bwMode="auto">
          <a:xfrm>
            <a:off x="5791200" y="5334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5791200" y="5257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5856315" y="5383233"/>
            <a:ext cx="192075" cy="1936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5902337" y="5419746"/>
            <a:ext cx="109539" cy="109539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8" name="Straight Connector 217"/>
          <p:cNvCxnSpPr>
            <a:stCxn id="150" idx="3"/>
          </p:cNvCxnSpPr>
          <p:nvPr/>
        </p:nvCxnSpPr>
        <p:spPr bwMode="auto">
          <a:xfrm>
            <a:off x="6048390" y="5480082"/>
            <a:ext cx="123810" cy="631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1" name="TextBox 104"/>
          <p:cNvSpPr txBox="1">
            <a:spLocks noChangeArrowheads="1"/>
          </p:cNvSpPr>
          <p:nvPr/>
        </p:nvSpPr>
        <p:spPr bwMode="auto">
          <a:xfrm>
            <a:off x="6134100" y="5295900"/>
            <a:ext cx="723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(X,Y)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B258AF-9B40-4258-8D9E-873A61462451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19459" name="Picture 2" descr="Slid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0" y="3657600"/>
            <a:ext cx="9144000" cy="32004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6172200" y="0"/>
            <a:ext cx="2971800" cy="36576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0" y="0"/>
            <a:ext cx="6172200" cy="9906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0" y="990600"/>
            <a:ext cx="457200" cy="2667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946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990600"/>
            <a:ext cx="28956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Rectangle 8"/>
          <p:cNvSpPr>
            <a:spLocks noChangeArrowheads="1"/>
          </p:cNvSpPr>
          <p:nvPr/>
        </p:nvSpPr>
        <p:spPr bwMode="auto">
          <a:xfrm>
            <a:off x="990600" y="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0">
                <a:solidFill>
                  <a:srgbClr val="CC0000"/>
                </a:solidFill>
              </a:rPr>
              <a:t>DNA Scaffolding</a:t>
            </a:r>
          </a:p>
        </p:txBody>
      </p:sp>
      <p:pic>
        <p:nvPicPr>
          <p:cNvPr id="1946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3810000"/>
            <a:ext cx="6183313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Rectangle 10"/>
          <p:cNvSpPr>
            <a:spLocks noChangeArrowheads="1"/>
          </p:cNvSpPr>
          <p:nvPr/>
        </p:nvSpPr>
        <p:spPr bwMode="auto">
          <a:xfrm>
            <a:off x="838200" y="5867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[Sung Ha Park, Constantin Pistol, Sang Jung Ahn, John H. Reif, Alvin R. Lebeck, Chris Dwyer, and Thomas H. LaBean, 2006]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Simulating Temp 2 Systems at Temp 1</a:t>
            </a:r>
            <a:endParaRPr lang="en-US" sz="24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1562100" y="3962400"/>
            <a:ext cx="800100" cy="75529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79" name="TextBox 104"/>
          <p:cNvSpPr txBox="1">
            <a:spLocks noChangeArrowheads="1"/>
          </p:cNvSpPr>
          <p:nvPr/>
        </p:nvSpPr>
        <p:spPr bwMode="auto">
          <a:xfrm>
            <a:off x="2324100" y="40767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0" name="TextBox 104"/>
          <p:cNvSpPr txBox="1">
            <a:spLocks noChangeArrowheads="1"/>
          </p:cNvSpPr>
          <p:nvPr/>
        </p:nvSpPr>
        <p:spPr bwMode="auto">
          <a:xfrm>
            <a:off x="1752600" y="462028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X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1" name="TextBox 104"/>
          <p:cNvSpPr txBox="1">
            <a:spLocks noChangeArrowheads="1"/>
          </p:cNvSpPr>
          <p:nvPr/>
        </p:nvSpPr>
        <p:spPr bwMode="auto">
          <a:xfrm>
            <a:off x="1181100" y="404878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3" name="TextBox 104"/>
          <p:cNvSpPr txBox="1">
            <a:spLocks noChangeArrowheads="1"/>
          </p:cNvSpPr>
          <p:nvPr/>
        </p:nvSpPr>
        <p:spPr bwMode="auto">
          <a:xfrm>
            <a:off x="1790700" y="34671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38400" y="5067300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inputs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228600" y="3048000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outputs</a:t>
            </a:r>
            <a:endParaRPr lang="en-US" dirty="0"/>
          </a:p>
        </p:txBody>
      </p:sp>
      <p:cxnSp>
        <p:nvCxnSpPr>
          <p:cNvPr id="87" name="Shape 86"/>
          <p:cNvCxnSpPr>
            <a:stCxn id="78" idx="0"/>
            <a:endCxn id="179" idx="3"/>
          </p:cNvCxnSpPr>
          <p:nvPr/>
        </p:nvCxnSpPr>
        <p:spPr bwMode="auto">
          <a:xfrm rot="16200000" flipV="1">
            <a:off x="2499082" y="4544328"/>
            <a:ext cx="728990" cy="316954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hape 88"/>
          <p:cNvCxnSpPr>
            <a:stCxn id="78" idx="1"/>
            <a:endCxn id="180" idx="2"/>
          </p:cNvCxnSpPr>
          <p:nvPr/>
        </p:nvCxnSpPr>
        <p:spPr bwMode="auto">
          <a:xfrm rot="10800000">
            <a:off x="1943100" y="5143501"/>
            <a:ext cx="495300" cy="12385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hape 90"/>
          <p:cNvCxnSpPr>
            <a:stCxn id="79" idx="3"/>
            <a:endCxn id="183" idx="0"/>
          </p:cNvCxnSpPr>
          <p:nvPr/>
        </p:nvCxnSpPr>
        <p:spPr bwMode="auto">
          <a:xfrm>
            <a:off x="1567428" y="3248055"/>
            <a:ext cx="413772" cy="21904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hape 94"/>
          <p:cNvCxnSpPr>
            <a:stCxn id="79" idx="2"/>
            <a:endCxn id="181" idx="1"/>
          </p:cNvCxnSpPr>
          <p:nvPr/>
        </p:nvCxnSpPr>
        <p:spPr bwMode="auto">
          <a:xfrm rot="16200000" flipH="1">
            <a:off x="608417" y="3737707"/>
            <a:ext cx="862280" cy="283086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1257300" y="533400"/>
            <a:ext cx="647700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Key idea: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Map each single temperature 2 tile to a collection of tiles constituting a “macro” tile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 3D geometry to encode north outputs.</a:t>
            </a:r>
            <a:endParaRPr lang="en-US" dirty="0"/>
          </a:p>
        </p:txBody>
      </p:sp>
      <p:sp>
        <p:nvSpPr>
          <p:cNvPr id="107" name="Rectangle 106"/>
          <p:cNvSpPr/>
          <p:nvPr/>
        </p:nvSpPr>
        <p:spPr bwMode="auto">
          <a:xfrm>
            <a:off x="5791200" y="5334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5791200" y="4953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5791200" y="5257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5791200" y="4876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5856315" y="5383233"/>
            <a:ext cx="192075" cy="1936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5902337" y="5419746"/>
            <a:ext cx="109539" cy="109539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8" name="Straight Connector 217"/>
          <p:cNvCxnSpPr>
            <a:stCxn id="150" idx="3"/>
          </p:cNvCxnSpPr>
          <p:nvPr/>
        </p:nvCxnSpPr>
        <p:spPr bwMode="auto">
          <a:xfrm>
            <a:off x="6048390" y="5480082"/>
            <a:ext cx="123810" cy="631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1" name="TextBox 104"/>
          <p:cNvSpPr txBox="1">
            <a:spLocks noChangeArrowheads="1"/>
          </p:cNvSpPr>
          <p:nvPr/>
        </p:nvSpPr>
        <p:spPr bwMode="auto">
          <a:xfrm>
            <a:off x="6134100" y="5295900"/>
            <a:ext cx="723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(X,Y)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Simulating Temp 2 Systems at Temp 1</a:t>
            </a:r>
            <a:endParaRPr lang="en-US" sz="24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1562100" y="3962400"/>
            <a:ext cx="800100" cy="75529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79" name="TextBox 104"/>
          <p:cNvSpPr txBox="1">
            <a:spLocks noChangeArrowheads="1"/>
          </p:cNvSpPr>
          <p:nvPr/>
        </p:nvSpPr>
        <p:spPr bwMode="auto">
          <a:xfrm>
            <a:off x="2324100" y="40767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0" name="TextBox 104"/>
          <p:cNvSpPr txBox="1">
            <a:spLocks noChangeArrowheads="1"/>
          </p:cNvSpPr>
          <p:nvPr/>
        </p:nvSpPr>
        <p:spPr bwMode="auto">
          <a:xfrm>
            <a:off x="1752600" y="462028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X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1" name="TextBox 104"/>
          <p:cNvSpPr txBox="1">
            <a:spLocks noChangeArrowheads="1"/>
          </p:cNvSpPr>
          <p:nvPr/>
        </p:nvSpPr>
        <p:spPr bwMode="auto">
          <a:xfrm>
            <a:off x="1181100" y="404878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3" name="TextBox 104"/>
          <p:cNvSpPr txBox="1">
            <a:spLocks noChangeArrowheads="1"/>
          </p:cNvSpPr>
          <p:nvPr/>
        </p:nvSpPr>
        <p:spPr bwMode="auto">
          <a:xfrm>
            <a:off x="1790700" y="34671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38400" y="5067300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inputs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228600" y="3048000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outputs</a:t>
            </a:r>
            <a:endParaRPr lang="en-US" dirty="0"/>
          </a:p>
        </p:txBody>
      </p:sp>
      <p:cxnSp>
        <p:nvCxnSpPr>
          <p:cNvPr id="87" name="Shape 86"/>
          <p:cNvCxnSpPr>
            <a:stCxn id="78" idx="0"/>
            <a:endCxn id="179" idx="3"/>
          </p:cNvCxnSpPr>
          <p:nvPr/>
        </p:nvCxnSpPr>
        <p:spPr bwMode="auto">
          <a:xfrm rot="16200000" flipV="1">
            <a:off x="2499082" y="4544328"/>
            <a:ext cx="728990" cy="316954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hape 88"/>
          <p:cNvCxnSpPr>
            <a:stCxn id="78" idx="1"/>
            <a:endCxn id="180" idx="2"/>
          </p:cNvCxnSpPr>
          <p:nvPr/>
        </p:nvCxnSpPr>
        <p:spPr bwMode="auto">
          <a:xfrm rot="10800000">
            <a:off x="1943100" y="5143501"/>
            <a:ext cx="495300" cy="12385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hape 90"/>
          <p:cNvCxnSpPr>
            <a:stCxn id="79" idx="3"/>
            <a:endCxn id="183" idx="0"/>
          </p:cNvCxnSpPr>
          <p:nvPr/>
        </p:nvCxnSpPr>
        <p:spPr bwMode="auto">
          <a:xfrm>
            <a:off x="1567428" y="3248055"/>
            <a:ext cx="413772" cy="21904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hape 94"/>
          <p:cNvCxnSpPr>
            <a:stCxn id="79" idx="2"/>
            <a:endCxn id="181" idx="1"/>
          </p:cNvCxnSpPr>
          <p:nvPr/>
        </p:nvCxnSpPr>
        <p:spPr bwMode="auto">
          <a:xfrm rot="16200000" flipH="1">
            <a:off x="608417" y="3737707"/>
            <a:ext cx="862280" cy="283086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1257300" y="533400"/>
            <a:ext cx="647700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Key idea: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Map each single temperature 2 tile to a collection of tiles constituting a “macro” tile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 3D geometry to encode north outputs.</a:t>
            </a:r>
            <a:endParaRPr lang="en-US" dirty="0"/>
          </a:p>
        </p:txBody>
      </p:sp>
      <p:sp>
        <p:nvSpPr>
          <p:cNvPr id="107" name="Rectangle 106"/>
          <p:cNvSpPr/>
          <p:nvPr/>
        </p:nvSpPr>
        <p:spPr bwMode="auto">
          <a:xfrm>
            <a:off x="5791200" y="5334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5791200" y="4953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5791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5791200" y="5257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5791200" y="4876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6096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5856315" y="5383233"/>
            <a:ext cx="192075" cy="1936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5902337" y="5419746"/>
            <a:ext cx="109539" cy="109539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8" name="Straight Connector 217"/>
          <p:cNvCxnSpPr>
            <a:stCxn id="150" idx="3"/>
          </p:cNvCxnSpPr>
          <p:nvPr/>
        </p:nvCxnSpPr>
        <p:spPr bwMode="auto">
          <a:xfrm>
            <a:off x="6048390" y="5480082"/>
            <a:ext cx="123810" cy="631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1" name="TextBox 104"/>
          <p:cNvSpPr txBox="1">
            <a:spLocks noChangeArrowheads="1"/>
          </p:cNvSpPr>
          <p:nvPr/>
        </p:nvSpPr>
        <p:spPr bwMode="auto">
          <a:xfrm>
            <a:off x="6134100" y="5295900"/>
            <a:ext cx="723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(X,Y)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Simulating Temp 2 Systems at Temp 1</a:t>
            </a:r>
            <a:endParaRPr lang="en-US" sz="24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1562100" y="3962400"/>
            <a:ext cx="800100" cy="75529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79" name="TextBox 104"/>
          <p:cNvSpPr txBox="1">
            <a:spLocks noChangeArrowheads="1"/>
          </p:cNvSpPr>
          <p:nvPr/>
        </p:nvSpPr>
        <p:spPr bwMode="auto">
          <a:xfrm>
            <a:off x="2324100" y="40767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0" name="TextBox 104"/>
          <p:cNvSpPr txBox="1">
            <a:spLocks noChangeArrowheads="1"/>
          </p:cNvSpPr>
          <p:nvPr/>
        </p:nvSpPr>
        <p:spPr bwMode="auto">
          <a:xfrm>
            <a:off x="1752600" y="462028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X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1" name="TextBox 104"/>
          <p:cNvSpPr txBox="1">
            <a:spLocks noChangeArrowheads="1"/>
          </p:cNvSpPr>
          <p:nvPr/>
        </p:nvSpPr>
        <p:spPr bwMode="auto">
          <a:xfrm>
            <a:off x="1181100" y="404878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3" name="TextBox 104"/>
          <p:cNvSpPr txBox="1">
            <a:spLocks noChangeArrowheads="1"/>
          </p:cNvSpPr>
          <p:nvPr/>
        </p:nvSpPr>
        <p:spPr bwMode="auto">
          <a:xfrm>
            <a:off x="1790700" y="34671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38400" y="5067300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inputs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228600" y="3048000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outputs</a:t>
            </a:r>
            <a:endParaRPr lang="en-US" dirty="0"/>
          </a:p>
        </p:txBody>
      </p:sp>
      <p:cxnSp>
        <p:nvCxnSpPr>
          <p:cNvPr id="87" name="Shape 86"/>
          <p:cNvCxnSpPr>
            <a:stCxn id="78" idx="0"/>
            <a:endCxn id="179" idx="3"/>
          </p:cNvCxnSpPr>
          <p:nvPr/>
        </p:nvCxnSpPr>
        <p:spPr bwMode="auto">
          <a:xfrm rot="16200000" flipV="1">
            <a:off x="2499082" y="4544328"/>
            <a:ext cx="728990" cy="316954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hape 88"/>
          <p:cNvCxnSpPr>
            <a:stCxn id="78" idx="1"/>
            <a:endCxn id="180" idx="2"/>
          </p:cNvCxnSpPr>
          <p:nvPr/>
        </p:nvCxnSpPr>
        <p:spPr bwMode="auto">
          <a:xfrm rot="10800000">
            <a:off x="1943100" y="5143501"/>
            <a:ext cx="495300" cy="12385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hape 90"/>
          <p:cNvCxnSpPr>
            <a:stCxn id="79" idx="3"/>
            <a:endCxn id="183" idx="0"/>
          </p:cNvCxnSpPr>
          <p:nvPr/>
        </p:nvCxnSpPr>
        <p:spPr bwMode="auto">
          <a:xfrm>
            <a:off x="1567428" y="3248055"/>
            <a:ext cx="413772" cy="21904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hape 94"/>
          <p:cNvCxnSpPr>
            <a:stCxn id="79" idx="2"/>
            <a:endCxn id="181" idx="1"/>
          </p:cNvCxnSpPr>
          <p:nvPr/>
        </p:nvCxnSpPr>
        <p:spPr bwMode="auto">
          <a:xfrm rot="16200000" flipH="1">
            <a:off x="608417" y="3737707"/>
            <a:ext cx="862280" cy="283086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1257300" y="533400"/>
            <a:ext cx="647700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Key idea: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Map each single temperature 2 tile to a collection of tiles constituting a “macro” tile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 3D geometry to encode north outputs.</a:t>
            </a:r>
            <a:endParaRPr lang="en-US" dirty="0"/>
          </a:p>
        </p:txBody>
      </p:sp>
      <p:sp>
        <p:nvSpPr>
          <p:cNvPr id="107" name="Rectangle 106"/>
          <p:cNvSpPr/>
          <p:nvPr/>
        </p:nvSpPr>
        <p:spPr bwMode="auto">
          <a:xfrm>
            <a:off x="5791200" y="5334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5791200" y="4953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5791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172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5791200" y="5257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5791200" y="4876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6096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6477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5856315" y="5383233"/>
            <a:ext cx="192075" cy="1936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5902337" y="5419746"/>
            <a:ext cx="109539" cy="109539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8" name="Straight Connector 217"/>
          <p:cNvCxnSpPr>
            <a:stCxn id="150" idx="3"/>
          </p:cNvCxnSpPr>
          <p:nvPr/>
        </p:nvCxnSpPr>
        <p:spPr bwMode="auto">
          <a:xfrm>
            <a:off x="6048390" y="5480082"/>
            <a:ext cx="123810" cy="631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1" name="TextBox 104"/>
          <p:cNvSpPr txBox="1">
            <a:spLocks noChangeArrowheads="1"/>
          </p:cNvSpPr>
          <p:nvPr/>
        </p:nvSpPr>
        <p:spPr bwMode="auto">
          <a:xfrm>
            <a:off x="6134100" y="5295900"/>
            <a:ext cx="723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(X,Y)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Simulating Temp 2 Systems at Temp 1</a:t>
            </a:r>
            <a:endParaRPr lang="en-US" sz="24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1562100" y="3962400"/>
            <a:ext cx="800100" cy="75529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79" name="TextBox 104"/>
          <p:cNvSpPr txBox="1">
            <a:spLocks noChangeArrowheads="1"/>
          </p:cNvSpPr>
          <p:nvPr/>
        </p:nvSpPr>
        <p:spPr bwMode="auto">
          <a:xfrm>
            <a:off x="2324100" y="40767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0" name="TextBox 104"/>
          <p:cNvSpPr txBox="1">
            <a:spLocks noChangeArrowheads="1"/>
          </p:cNvSpPr>
          <p:nvPr/>
        </p:nvSpPr>
        <p:spPr bwMode="auto">
          <a:xfrm>
            <a:off x="1752600" y="462028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X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1" name="TextBox 104"/>
          <p:cNvSpPr txBox="1">
            <a:spLocks noChangeArrowheads="1"/>
          </p:cNvSpPr>
          <p:nvPr/>
        </p:nvSpPr>
        <p:spPr bwMode="auto">
          <a:xfrm>
            <a:off x="1181100" y="404878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3" name="TextBox 104"/>
          <p:cNvSpPr txBox="1">
            <a:spLocks noChangeArrowheads="1"/>
          </p:cNvSpPr>
          <p:nvPr/>
        </p:nvSpPr>
        <p:spPr bwMode="auto">
          <a:xfrm>
            <a:off x="1790700" y="34671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38400" y="5067300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inputs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228600" y="3048000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outputs</a:t>
            </a:r>
            <a:endParaRPr lang="en-US" dirty="0"/>
          </a:p>
        </p:txBody>
      </p:sp>
      <p:cxnSp>
        <p:nvCxnSpPr>
          <p:cNvPr id="87" name="Shape 86"/>
          <p:cNvCxnSpPr>
            <a:stCxn id="78" idx="0"/>
            <a:endCxn id="179" idx="3"/>
          </p:cNvCxnSpPr>
          <p:nvPr/>
        </p:nvCxnSpPr>
        <p:spPr bwMode="auto">
          <a:xfrm rot="16200000" flipV="1">
            <a:off x="2499082" y="4544328"/>
            <a:ext cx="728990" cy="316954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hape 88"/>
          <p:cNvCxnSpPr>
            <a:stCxn id="78" idx="1"/>
            <a:endCxn id="180" idx="2"/>
          </p:cNvCxnSpPr>
          <p:nvPr/>
        </p:nvCxnSpPr>
        <p:spPr bwMode="auto">
          <a:xfrm rot="10800000">
            <a:off x="1943100" y="5143501"/>
            <a:ext cx="495300" cy="12385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hape 90"/>
          <p:cNvCxnSpPr>
            <a:stCxn id="79" idx="3"/>
            <a:endCxn id="183" idx="0"/>
          </p:cNvCxnSpPr>
          <p:nvPr/>
        </p:nvCxnSpPr>
        <p:spPr bwMode="auto">
          <a:xfrm>
            <a:off x="1567428" y="3248055"/>
            <a:ext cx="413772" cy="21904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hape 94"/>
          <p:cNvCxnSpPr>
            <a:stCxn id="79" idx="2"/>
            <a:endCxn id="181" idx="1"/>
          </p:cNvCxnSpPr>
          <p:nvPr/>
        </p:nvCxnSpPr>
        <p:spPr bwMode="auto">
          <a:xfrm rot="16200000" flipH="1">
            <a:off x="608417" y="3737707"/>
            <a:ext cx="862280" cy="283086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1257300" y="533400"/>
            <a:ext cx="647700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Key idea: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Map each single temperature 2 tile to a collection of tiles constituting a “macro” tile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 3D geometry to encode north outputs.</a:t>
            </a:r>
            <a:endParaRPr lang="en-US" dirty="0"/>
          </a:p>
        </p:txBody>
      </p:sp>
      <p:sp>
        <p:nvSpPr>
          <p:cNvPr id="107" name="Rectangle 106"/>
          <p:cNvSpPr/>
          <p:nvPr/>
        </p:nvSpPr>
        <p:spPr bwMode="auto">
          <a:xfrm>
            <a:off x="5791200" y="5334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5791200" y="4953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5791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172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6553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5791200" y="5257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5791200" y="4876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6096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6477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6858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5856315" y="5383233"/>
            <a:ext cx="192075" cy="1936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5902337" y="5419746"/>
            <a:ext cx="109539" cy="109539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8" name="Straight Connector 217"/>
          <p:cNvCxnSpPr>
            <a:stCxn id="150" idx="3"/>
          </p:cNvCxnSpPr>
          <p:nvPr/>
        </p:nvCxnSpPr>
        <p:spPr bwMode="auto">
          <a:xfrm>
            <a:off x="6048390" y="5480082"/>
            <a:ext cx="123810" cy="631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1" name="TextBox 104"/>
          <p:cNvSpPr txBox="1">
            <a:spLocks noChangeArrowheads="1"/>
          </p:cNvSpPr>
          <p:nvPr/>
        </p:nvSpPr>
        <p:spPr bwMode="auto">
          <a:xfrm>
            <a:off x="6134100" y="5295900"/>
            <a:ext cx="723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(X,Y)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Simulating Temp 2 Systems at Temp 1</a:t>
            </a:r>
            <a:endParaRPr lang="en-US" sz="24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1562100" y="3962400"/>
            <a:ext cx="800100" cy="75529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79" name="TextBox 104"/>
          <p:cNvSpPr txBox="1">
            <a:spLocks noChangeArrowheads="1"/>
          </p:cNvSpPr>
          <p:nvPr/>
        </p:nvSpPr>
        <p:spPr bwMode="auto">
          <a:xfrm>
            <a:off x="2324100" y="40767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0" name="TextBox 104"/>
          <p:cNvSpPr txBox="1">
            <a:spLocks noChangeArrowheads="1"/>
          </p:cNvSpPr>
          <p:nvPr/>
        </p:nvSpPr>
        <p:spPr bwMode="auto">
          <a:xfrm>
            <a:off x="1752600" y="462028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X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1" name="TextBox 104"/>
          <p:cNvSpPr txBox="1">
            <a:spLocks noChangeArrowheads="1"/>
          </p:cNvSpPr>
          <p:nvPr/>
        </p:nvSpPr>
        <p:spPr bwMode="auto">
          <a:xfrm>
            <a:off x="1181100" y="404878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3" name="TextBox 104"/>
          <p:cNvSpPr txBox="1">
            <a:spLocks noChangeArrowheads="1"/>
          </p:cNvSpPr>
          <p:nvPr/>
        </p:nvSpPr>
        <p:spPr bwMode="auto">
          <a:xfrm>
            <a:off x="1790700" y="34671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38400" y="5067300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inputs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228600" y="3048000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outputs</a:t>
            </a:r>
            <a:endParaRPr lang="en-US" dirty="0"/>
          </a:p>
        </p:txBody>
      </p:sp>
      <p:cxnSp>
        <p:nvCxnSpPr>
          <p:cNvPr id="87" name="Shape 86"/>
          <p:cNvCxnSpPr>
            <a:stCxn id="78" idx="0"/>
            <a:endCxn id="179" idx="3"/>
          </p:cNvCxnSpPr>
          <p:nvPr/>
        </p:nvCxnSpPr>
        <p:spPr bwMode="auto">
          <a:xfrm rot="16200000" flipV="1">
            <a:off x="2499082" y="4544328"/>
            <a:ext cx="728990" cy="316954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hape 88"/>
          <p:cNvCxnSpPr>
            <a:stCxn id="78" idx="1"/>
            <a:endCxn id="180" idx="2"/>
          </p:cNvCxnSpPr>
          <p:nvPr/>
        </p:nvCxnSpPr>
        <p:spPr bwMode="auto">
          <a:xfrm rot="10800000">
            <a:off x="1943100" y="5143501"/>
            <a:ext cx="495300" cy="12385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hape 90"/>
          <p:cNvCxnSpPr>
            <a:stCxn id="79" idx="3"/>
            <a:endCxn id="183" idx="0"/>
          </p:cNvCxnSpPr>
          <p:nvPr/>
        </p:nvCxnSpPr>
        <p:spPr bwMode="auto">
          <a:xfrm>
            <a:off x="1567428" y="3248055"/>
            <a:ext cx="413772" cy="21904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hape 94"/>
          <p:cNvCxnSpPr>
            <a:stCxn id="79" idx="2"/>
            <a:endCxn id="181" idx="1"/>
          </p:cNvCxnSpPr>
          <p:nvPr/>
        </p:nvCxnSpPr>
        <p:spPr bwMode="auto">
          <a:xfrm rot="16200000" flipH="1">
            <a:off x="608417" y="3737707"/>
            <a:ext cx="862280" cy="283086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1257300" y="533400"/>
            <a:ext cx="647700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Key idea: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Map each single temperature 2 tile to a collection of tiles constituting a “macro” tile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 3D geometry to encode north outputs.</a:t>
            </a:r>
            <a:endParaRPr lang="en-US" dirty="0"/>
          </a:p>
        </p:txBody>
      </p:sp>
      <p:sp>
        <p:nvSpPr>
          <p:cNvPr id="107" name="Rectangle 106"/>
          <p:cNvSpPr/>
          <p:nvPr/>
        </p:nvSpPr>
        <p:spPr bwMode="auto">
          <a:xfrm>
            <a:off x="5791200" y="5334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5791200" y="4953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5791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172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6553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934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5791200" y="5257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5791200" y="4876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6096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6477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6858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7239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5856315" y="5383233"/>
            <a:ext cx="192075" cy="1936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5902337" y="5419746"/>
            <a:ext cx="109539" cy="109539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8" name="Straight Connector 217"/>
          <p:cNvCxnSpPr>
            <a:stCxn id="150" idx="3"/>
          </p:cNvCxnSpPr>
          <p:nvPr/>
        </p:nvCxnSpPr>
        <p:spPr bwMode="auto">
          <a:xfrm>
            <a:off x="6048390" y="5480082"/>
            <a:ext cx="123810" cy="631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1" name="TextBox 104"/>
          <p:cNvSpPr txBox="1">
            <a:spLocks noChangeArrowheads="1"/>
          </p:cNvSpPr>
          <p:nvPr/>
        </p:nvSpPr>
        <p:spPr bwMode="auto">
          <a:xfrm>
            <a:off x="6134100" y="5295900"/>
            <a:ext cx="723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(X,Y)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Simulating Temp 2 Systems at Temp 1</a:t>
            </a:r>
            <a:endParaRPr lang="en-US" sz="24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1562100" y="3962400"/>
            <a:ext cx="800100" cy="75529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79" name="TextBox 104"/>
          <p:cNvSpPr txBox="1">
            <a:spLocks noChangeArrowheads="1"/>
          </p:cNvSpPr>
          <p:nvPr/>
        </p:nvSpPr>
        <p:spPr bwMode="auto">
          <a:xfrm>
            <a:off x="2324100" y="40767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0" name="TextBox 104"/>
          <p:cNvSpPr txBox="1">
            <a:spLocks noChangeArrowheads="1"/>
          </p:cNvSpPr>
          <p:nvPr/>
        </p:nvSpPr>
        <p:spPr bwMode="auto">
          <a:xfrm>
            <a:off x="1752600" y="462028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X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1" name="TextBox 104"/>
          <p:cNvSpPr txBox="1">
            <a:spLocks noChangeArrowheads="1"/>
          </p:cNvSpPr>
          <p:nvPr/>
        </p:nvSpPr>
        <p:spPr bwMode="auto">
          <a:xfrm>
            <a:off x="1181100" y="404878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3" name="TextBox 104"/>
          <p:cNvSpPr txBox="1">
            <a:spLocks noChangeArrowheads="1"/>
          </p:cNvSpPr>
          <p:nvPr/>
        </p:nvSpPr>
        <p:spPr bwMode="auto">
          <a:xfrm>
            <a:off x="1790700" y="34671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38400" y="5067300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inputs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228600" y="3048000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outputs</a:t>
            </a:r>
            <a:endParaRPr lang="en-US" dirty="0"/>
          </a:p>
        </p:txBody>
      </p:sp>
      <p:cxnSp>
        <p:nvCxnSpPr>
          <p:cNvPr id="87" name="Shape 86"/>
          <p:cNvCxnSpPr>
            <a:stCxn id="78" idx="0"/>
            <a:endCxn id="179" idx="3"/>
          </p:cNvCxnSpPr>
          <p:nvPr/>
        </p:nvCxnSpPr>
        <p:spPr bwMode="auto">
          <a:xfrm rot="16200000" flipV="1">
            <a:off x="2499082" y="4544328"/>
            <a:ext cx="728990" cy="316954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hape 88"/>
          <p:cNvCxnSpPr>
            <a:stCxn id="78" idx="1"/>
            <a:endCxn id="180" idx="2"/>
          </p:cNvCxnSpPr>
          <p:nvPr/>
        </p:nvCxnSpPr>
        <p:spPr bwMode="auto">
          <a:xfrm rot="10800000">
            <a:off x="1943100" y="5143501"/>
            <a:ext cx="495300" cy="12385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hape 90"/>
          <p:cNvCxnSpPr>
            <a:stCxn id="79" idx="3"/>
            <a:endCxn id="183" idx="0"/>
          </p:cNvCxnSpPr>
          <p:nvPr/>
        </p:nvCxnSpPr>
        <p:spPr bwMode="auto">
          <a:xfrm>
            <a:off x="1567428" y="3248055"/>
            <a:ext cx="413772" cy="21904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hape 94"/>
          <p:cNvCxnSpPr>
            <a:stCxn id="79" idx="2"/>
            <a:endCxn id="181" idx="1"/>
          </p:cNvCxnSpPr>
          <p:nvPr/>
        </p:nvCxnSpPr>
        <p:spPr bwMode="auto">
          <a:xfrm rot="16200000" flipH="1">
            <a:off x="608417" y="3737707"/>
            <a:ext cx="862280" cy="283086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1257300" y="533400"/>
            <a:ext cx="647700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Key idea: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Map each single temperature 2 tile to a collection of tiles constituting a “macro” tile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 3D geometry to encode north outputs.</a:t>
            </a:r>
            <a:endParaRPr lang="en-US" dirty="0"/>
          </a:p>
        </p:txBody>
      </p:sp>
      <p:sp>
        <p:nvSpPr>
          <p:cNvPr id="107" name="Rectangle 106"/>
          <p:cNvSpPr/>
          <p:nvPr/>
        </p:nvSpPr>
        <p:spPr bwMode="auto">
          <a:xfrm>
            <a:off x="5791200" y="5334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5791200" y="4953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5791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172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6553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934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7315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5791200" y="5257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5791200" y="4876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6096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6477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6858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7239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7315200" y="4495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5856315" y="5383233"/>
            <a:ext cx="192075" cy="1936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5902337" y="5419746"/>
            <a:ext cx="109539" cy="109539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8" name="Straight Connector 217"/>
          <p:cNvCxnSpPr>
            <a:stCxn id="150" idx="3"/>
          </p:cNvCxnSpPr>
          <p:nvPr/>
        </p:nvCxnSpPr>
        <p:spPr bwMode="auto">
          <a:xfrm>
            <a:off x="6048390" y="5480082"/>
            <a:ext cx="123810" cy="631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1" name="TextBox 104"/>
          <p:cNvSpPr txBox="1">
            <a:spLocks noChangeArrowheads="1"/>
          </p:cNvSpPr>
          <p:nvPr/>
        </p:nvSpPr>
        <p:spPr bwMode="auto">
          <a:xfrm>
            <a:off x="6134100" y="5295900"/>
            <a:ext cx="723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(X,Y)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Simulating Temp 2 Systems at Temp 1</a:t>
            </a:r>
            <a:endParaRPr lang="en-US" sz="24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1562100" y="3962400"/>
            <a:ext cx="800100" cy="75529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79" name="TextBox 104"/>
          <p:cNvSpPr txBox="1">
            <a:spLocks noChangeArrowheads="1"/>
          </p:cNvSpPr>
          <p:nvPr/>
        </p:nvSpPr>
        <p:spPr bwMode="auto">
          <a:xfrm>
            <a:off x="2324100" y="40767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0" name="TextBox 104"/>
          <p:cNvSpPr txBox="1">
            <a:spLocks noChangeArrowheads="1"/>
          </p:cNvSpPr>
          <p:nvPr/>
        </p:nvSpPr>
        <p:spPr bwMode="auto">
          <a:xfrm>
            <a:off x="1752600" y="462028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X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1" name="TextBox 104"/>
          <p:cNvSpPr txBox="1">
            <a:spLocks noChangeArrowheads="1"/>
          </p:cNvSpPr>
          <p:nvPr/>
        </p:nvSpPr>
        <p:spPr bwMode="auto">
          <a:xfrm>
            <a:off x="1181100" y="404878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3" name="TextBox 104"/>
          <p:cNvSpPr txBox="1">
            <a:spLocks noChangeArrowheads="1"/>
          </p:cNvSpPr>
          <p:nvPr/>
        </p:nvSpPr>
        <p:spPr bwMode="auto">
          <a:xfrm>
            <a:off x="1790700" y="34671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38400" y="5067300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inputs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228600" y="3048000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outputs</a:t>
            </a:r>
            <a:endParaRPr lang="en-US" dirty="0"/>
          </a:p>
        </p:txBody>
      </p:sp>
      <p:cxnSp>
        <p:nvCxnSpPr>
          <p:cNvPr id="87" name="Shape 86"/>
          <p:cNvCxnSpPr>
            <a:stCxn id="78" idx="0"/>
            <a:endCxn id="179" idx="3"/>
          </p:cNvCxnSpPr>
          <p:nvPr/>
        </p:nvCxnSpPr>
        <p:spPr bwMode="auto">
          <a:xfrm rot="16200000" flipV="1">
            <a:off x="2499082" y="4544328"/>
            <a:ext cx="728990" cy="316954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hape 88"/>
          <p:cNvCxnSpPr>
            <a:stCxn id="78" idx="1"/>
            <a:endCxn id="180" idx="2"/>
          </p:cNvCxnSpPr>
          <p:nvPr/>
        </p:nvCxnSpPr>
        <p:spPr bwMode="auto">
          <a:xfrm rot="10800000">
            <a:off x="1943100" y="5143501"/>
            <a:ext cx="495300" cy="12385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hape 90"/>
          <p:cNvCxnSpPr>
            <a:stCxn id="79" idx="3"/>
            <a:endCxn id="183" idx="0"/>
          </p:cNvCxnSpPr>
          <p:nvPr/>
        </p:nvCxnSpPr>
        <p:spPr bwMode="auto">
          <a:xfrm>
            <a:off x="1567428" y="3248055"/>
            <a:ext cx="413772" cy="21904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hape 94"/>
          <p:cNvCxnSpPr>
            <a:stCxn id="79" idx="2"/>
            <a:endCxn id="181" idx="1"/>
          </p:cNvCxnSpPr>
          <p:nvPr/>
        </p:nvCxnSpPr>
        <p:spPr bwMode="auto">
          <a:xfrm rot="16200000" flipH="1">
            <a:off x="608417" y="3737707"/>
            <a:ext cx="862280" cy="283086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1257300" y="533400"/>
            <a:ext cx="647700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Key idea: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Map each single temperature 2 tile to a collection of tiles constituting a “macro” tile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 3D geometry to encode north outputs.</a:t>
            </a:r>
            <a:endParaRPr lang="en-US" dirty="0"/>
          </a:p>
        </p:txBody>
      </p:sp>
      <p:sp>
        <p:nvSpPr>
          <p:cNvPr id="107" name="Rectangle 106"/>
          <p:cNvSpPr/>
          <p:nvPr/>
        </p:nvSpPr>
        <p:spPr bwMode="auto">
          <a:xfrm>
            <a:off x="5791200" y="5334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5791200" y="4953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5791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172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6553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934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7315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7315200" y="4191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5791200" y="5257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5791200" y="4876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6096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6477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6858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7239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7315200" y="4495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7315200" y="4114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5856315" y="5383233"/>
            <a:ext cx="192075" cy="1936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5902337" y="5419746"/>
            <a:ext cx="109539" cy="109539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8" name="Straight Connector 217"/>
          <p:cNvCxnSpPr>
            <a:stCxn id="150" idx="3"/>
          </p:cNvCxnSpPr>
          <p:nvPr/>
        </p:nvCxnSpPr>
        <p:spPr bwMode="auto">
          <a:xfrm>
            <a:off x="6048390" y="5480082"/>
            <a:ext cx="123810" cy="631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1" name="TextBox 104"/>
          <p:cNvSpPr txBox="1">
            <a:spLocks noChangeArrowheads="1"/>
          </p:cNvSpPr>
          <p:nvPr/>
        </p:nvSpPr>
        <p:spPr bwMode="auto">
          <a:xfrm>
            <a:off x="6134100" y="5295900"/>
            <a:ext cx="723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(X,Y)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Simulating Temp 2 Systems at Temp 1</a:t>
            </a:r>
            <a:endParaRPr lang="en-US" sz="24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1562100" y="3962400"/>
            <a:ext cx="800100" cy="75529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79" name="TextBox 104"/>
          <p:cNvSpPr txBox="1">
            <a:spLocks noChangeArrowheads="1"/>
          </p:cNvSpPr>
          <p:nvPr/>
        </p:nvSpPr>
        <p:spPr bwMode="auto">
          <a:xfrm>
            <a:off x="2324100" y="40767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0" name="TextBox 104"/>
          <p:cNvSpPr txBox="1">
            <a:spLocks noChangeArrowheads="1"/>
          </p:cNvSpPr>
          <p:nvPr/>
        </p:nvSpPr>
        <p:spPr bwMode="auto">
          <a:xfrm>
            <a:off x="1752600" y="462028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X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1" name="TextBox 104"/>
          <p:cNvSpPr txBox="1">
            <a:spLocks noChangeArrowheads="1"/>
          </p:cNvSpPr>
          <p:nvPr/>
        </p:nvSpPr>
        <p:spPr bwMode="auto">
          <a:xfrm>
            <a:off x="1181100" y="404878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3" name="TextBox 104"/>
          <p:cNvSpPr txBox="1">
            <a:spLocks noChangeArrowheads="1"/>
          </p:cNvSpPr>
          <p:nvPr/>
        </p:nvSpPr>
        <p:spPr bwMode="auto">
          <a:xfrm>
            <a:off x="1790700" y="34671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38400" y="5067300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inputs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228600" y="3048000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outputs</a:t>
            </a:r>
            <a:endParaRPr lang="en-US" dirty="0"/>
          </a:p>
        </p:txBody>
      </p:sp>
      <p:cxnSp>
        <p:nvCxnSpPr>
          <p:cNvPr id="87" name="Shape 86"/>
          <p:cNvCxnSpPr>
            <a:stCxn id="78" idx="0"/>
            <a:endCxn id="179" idx="3"/>
          </p:cNvCxnSpPr>
          <p:nvPr/>
        </p:nvCxnSpPr>
        <p:spPr bwMode="auto">
          <a:xfrm rot="16200000" flipV="1">
            <a:off x="2499082" y="4544328"/>
            <a:ext cx="728990" cy="316954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hape 88"/>
          <p:cNvCxnSpPr>
            <a:stCxn id="78" idx="1"/>
            <a:endCxn id="180" idx="2"/>
          </p:cNvCxnSpPr>
          <p:nvPr/>
        </p:nvCxnSpPr>
        <p:spPr bwMode="auto">
          <a:xfrm rot="10800000">
            <a:off x="1943100" y="5143501"/>
            <a:ext cx="495300" cy="12385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hape 90"/>
          <p:cNvCxnSpPr>
            <a:stCxn id="79" idx="3"/>
            <a:endCxn id="183" idx="0"/>
          </p:cNvCxnSpPr>
          <p:nvPr/>
        </p:nvCxnSpPr>
        <p:spPr bwMode="auto">
          <a:xfrm>
            <a:off x="1567428" y="3248055"/>
            <a:ext cx="413772" cy="21904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hape 94"/>
          <p:cNvCxnSpPr>
            <a:stCxn id="79" idx="2"/>
            <a:endCxn id="181" idx="1"/>
          </p:cNvCxnSpPr>
          <p:nvPr/>
        </p:nvCxnSpPr>
        <p:spPr bwMode="auto">
          <a:xfrm rot="16200000" flipH="1">
            <a:off x="608417" y="3737707"/>
            <a:ext cx="862280" cy="283086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1257300" y="533400"/>
            <a:ext cx="647700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Key idea: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Map each single temperature 2 tile to a collection of tiles constituting a “macro” tile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 3D geometry to encode north outputs.</a:t>
            </a:r>
            <a:endParaRPr lang="en-US" dirty="0"/>
          </a:p>
        </p:txBody>
      </p:sp>
      <p:sp>
        <p:nvSpPr>
          <p:cNvPr id="107" name="Rectangle 106"/>
          <p:cNvSpPr/>
          <p:nvPr/>
        </p:nvSpPr>
        <p:spPr bwMode="auto">
          <a:xfrm>
            <a:off x="5791200" y="5334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5791200" y="4953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5791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172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6553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934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7315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7315200" y="4191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7315200" y="3810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5791200" y="5257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5791200" y="4876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6096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6477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6858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7239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7315200" y="4495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7315200" y="4114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7315200" y="3733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5856315" y="5383233"/>
            <a:ext cx="192075" cy="1936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5902337" y="5419746"/>
            <a:ext cx="109539" cy="109539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8" name="Straight Connector 217"/>
          <p:cNvCxnSpPr>
            <a:stCxn id="150" idx="3"/>
          </p:cNvCxnSpPr>
          <p:nvPr/>
        </p:nvCxnSpPr>
        <p:spPr bwMode="auto">
          <a:xfrm>
            <a:off x="6048390" y="5480082"/>
            <a:ext cx="123810" cy="631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1" name="TextBox 104"/>
          <p:cNvSpPr txBox="1">
            <a:spLocks noChangeArrowheads="1"/>
          </p:cNvSpPr>
          <p:nvPr/>
        </p:nvSpPr>
        <p:spPr bwMode="auto">
          <a:xfrm>
            <a:off x="6134100" y="5295900"/>
            <a:ext cx="723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(X,Y)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Simulating Temp 2 Systems at Temp 1</a:t>
            </a:r>
            <a:endParaRPr lang="en-US" sz="24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1562100" y="3962400"/>
            <a:ext cx="800100" cy="75529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79" name="TextBox 104"/>
          <p:cNvSpPr txBox="1">
            <a:spLocks noChangeArrowheads="1"/>
          </p:cNvSpPr>
          <p:nvPr/>
        </p:nvSpPr>
        <p:spPr bwMode="auto">
          <a:xfrm>
            <a:off x="2324100" y="40767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0" name="TextBox 104"/>
          <p:cNvSpPr txBox="1">
            <a:spLocks noChangeArrowheads="1"/>
          </p:cNvSpPr>
          <p:nvPr/>
        </p:nvSpPr>
        <p:spPr bwMode="auto">
          <a:xfrm>
            <a:off x="1752600" y="462028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X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1" name="TextBox 104"/>
          <p:cNvSpPr txBox="1">
            <a:spLocks noChangeArrowheads="1"/>
          </p:cNvSpPr>
          <p:nvPr/>
        </p:nvSpPr>
        <p:spPr bwMode="auto">
          <a:xfrm>
            <a:off x="1181100" y="404878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3" name="TextBox 104"/>
          <p:cNvSpPr txBox="1">
            <a:spLocks noChangeArrowheads="1"/>
          </p:cNvSpPr>
          <p:nvPr/>
        </p:nvSpPr>
        <p:spPr bwMode="auto">
          <a:xfrm>
            <a:off x="1790700" y="34671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38400" y="5067300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inputs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228600" y="3048000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outputs</a:t>
            </a:r>
            <a:endParaRPr lang="en-US" dirty="0"/>
          </a:p>
        </p:txBody>
      </p:sp>
      <p:cxnSp>
        <p:nvCxnSpPr>
          <p:cNvPr id="87" name="Shape 86"/>
          <p:cNvCxnSpPr>
            <a:stCxn id="78" idx="0"/>
            <a:endCxn id="179" idx="3"/>
          </p:cNvCxnSpPr>
          <p:nvPr/>
        </p:nvCxnSpPr>
        <p:spPr bwMode="auto">
          <a:xfrm rot="16200000" flipV="1">
            <a:off x="2499082" y="4544328"/>
            <a:ext cx="728990" cy="316954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hape 88"/>
          <p:cNvCxnSpPr>
            <a:stCxn id="78" idx="1"/>
            <a:endCxn id="180" idx="2"/>
          </p:cNvCxnSpPr>
          <p:nvPr/>
        </p:nvCxnSpPr>
        <p:spPr bwMode="auto">
          <a:xfrm rot="10800000">
            <a:off x="1943100" y="5143501"/>
            <a:ext cx="495300" cy="12385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hape 90"/>
          <p:cNvCxnSpPr>
            <a:stCxn id="79" idx="3"/>
            <a:endCxn id="183" idx="0"/>
          </p:cNvCxnSpPr>
          <p:nvPr/>
        </p:nvCxnSpPr>
        <p:spPr bwMode="auto">
          <a:xfrm>
            <a:off x="1567428" y="3248055"/>
            <a:ext cx="413772" cy="21904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hape 94"/>
          <p:cNvCxnSpPr>
            <a:stCxn id="79" idx="2"/>
            <a:endCxn id="181" idx="1"/>
          </p:cNvCxnSpPr>
          <p:nvPr/>
        </p:nvCxnSpPr>
        <p:spPr bwMode="auto">
          <a:xfrm rot="16200000" flipH="1">
            <a:off x="608417" y="3737707"/>
            <a:ext cx="862280" cy="283086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1257300" y="533400"/>
            <a:ext cx="647700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Key idea: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Map each single temperature 2 tile to a collection of tiles constituting a “macro” tile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 3D geometry to encode north outputs.</a:t>
            </a:r>
            <a:endParaRPr lang="en-US" dirty="0"/>
          </a:p>
        </p:txBody>
      </p:sp>
      <p:sp>
        <p:nvSpPr>
          <p:cNvPr id="107" name="Rectangle 106"/>
          <p:cNvSpPr/>
          <p:nvPr/>
        </p:nvSpPr>
        <p:spPr bwMode="auto">
          <a:xfrm>
            <a:off x="5791200" y="5334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5791200" y="4953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5791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172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6553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934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7315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7315200" y="4191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7315200" y="3810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7315200" y="3429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5791200" y="5257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5791200" y="4876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6096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6477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6858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7239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7315200" y="4495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7315200" y="4114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7315200" y="3733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5856315" y="5383233"/>
            <a:ext cx="192075" cy="1936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5902337" y="5419746"/>
            <a:ext cx="109539" cy="109539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8" name="Straight Connector 217"/>
          <p:cNvCxnSpPr>
            <a:stCxn id="150" idx="3"/>
          </p:cNvCxnSpPr>
          <p:nvPr/>
        </p:nvCxnSpPr>
        <p:spPr bwMode="auto">
          <a:xfrm>
            <a:off x="6048390" y="5480082"/>
            <a:ext cx="123810" cy="631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1" name="TextBox 104"/>
          <p:cNvSpPr txBox="1">
            <a:spLocks noChangeArrowheads="1"/>
          </p:cNvSpPr>
          <p:nvPr/>
        </p:nvSpPr>
        <p:spPr bwMode="auto">
          <a:xfrm>
            <a:off x="6134100" y="5295900"/>
            <a:ext cx="723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(X,Y)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Simulating Temp 2 Systems at Temp 1</a:t>
            </a:r>
            <a:endParaRPr lang="en-US" sz="24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1562100" y="3962400"/>
            <a:ext cx="800100" cy="75529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79" name="TextBox 104"/>
          <p:cNvSpPr txBox="1">
            <a:spLocks noChangeArrowheads="1"/>
          </p:cNvSpPr>
          <p:nvPr/>
        </p:nvSpPr>
        <p:spPr bwMode="auto">
          <a:xfrm>
            <a:off x="2324100" y="40767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0" name="TextBox 104"/>
          <p:cNvSpPr txBox="1">
            <a:spLocks noChangeArrowheads="1"/>
          </p:cNvSpPr>
          <p:nvPr/>
        </p:nvSpPr>
        <p:spPr bwMode="auto">
          <a:xfrm>
            <a:off x="1752600" y="462028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X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1" name="TextBox 104"/>
          <p:cNvSpPr txBox="1">
            <a:spLocks noChangeArrowheads="1"/>
          </p:cNvSpPr>
          <p:nvPr/>
        </p:nvSpPr>
        <p:spPr bwMode="auto">
          <a:xfrm>
            <a:off x="1181100" y="404878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3" name="TextBox 104"/>
          <p:cNvSpPr txBox="1">
            <a:spLocks noChangeArrowheads="1"/>
          </p:cNvSpPr>
          <p:nvPr/>
        </p:nvSpPr>
        <p:spPr bwMode="auto">
          <a:xfrm>
            <a:off x="1790700" y="34671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38400" y="5067300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inputs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228600" y="3048000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outputs</a:t>
            </a:r>
            <a:endParaRPr lang="en-US" dirty="0"/>
          </a:p>
        </p:txBody>
      </p:sp>
      <p:cxnSp>
        <p:nvCxnSpPr>
          <p:cNvPr id="87" name="Shape 86"/>
          <p:cNvCxnSpPr>
            <a:stCxn id="78" idx="0"/>
            <a:endCxn id="179" idx="3"/>
          </p:cNvCxnSpPr>
          <p:nvPr/>
        </p:nvCxnSpPr>
        <p:spPr bwMode="auto">
          <a:xfrm rot="16200000" flipV="1">
            <a:off x="2499082" y="4544328"/>
            <a:ext cx="728990" cy="316954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hape 88"/>
          <p:cNvCxnSpPr>
            <a:stCxn id="78" idx="1"/>
            <a:endCxn id="180" idx="2"/>
          </p:cNvCxnSpPr>
          <p:nvPr/>
        </p:nvCxnSpPr>
        <p:spPr bwMode="auto">
          <a:xfrm rot="10800000">
            <a:off x="1943100" y="5143501"/>
            <a:ext cx="495300" cy="12385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hape 90"/>
          <p:cNvCxnSpPr>
            <a:stCxn id="79" idx="3"/>
            <a:endCxn id="183" idx="0"/>
          </p:cNvCxnSpPr>
          <p:nvPr/>
        </p:nvCxnSpPr>
        <p:spPr bwMode="auto">
          <a:xfrm>
            <a:off x="1567428" y="3248055"/>
            <a:ext cx="413772" cy="21904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hape 94"/>
          <p:cNvCxnSpPr>
            <a:stCxn id="79" idx="2"/>
            <a:endCxn id="181" idx="1"/>
          </p:cNvCxnSpPr>
          <p:nvPr/>
        </p:nvCxnSpPr>
        <p:spPr bwMode="auto">
          <a:xfrm rot="16200000" flipH="1">
            <a:off x="608417" y="3737707"/>
            <a:ext cx="862280" cy="283086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1257300" y="533400"/>
            <a:ext cx="647700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Key idea: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Map each single temperature 2 tile to a collection of tiles constituting a “macro” tile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 3D geometry to encode north outputs.</a:t>
            </a:r>
            <a:endParaRPr lang="en-US" dirty="0"/>
          </a:p>
        </p:txBody>
      </p:sp>
      <p:sp>
        <p:nvSpPr>
          <p:cNvPr id="107" name="Rectangle 106"/>
          <p:cNvSpPr/>
          <p:nvPr/>
        </p:nvSpPr>
        <p:spPr bwMode="auto">
          <a:xfrm>
            <a:off x="5791200" y="5334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5791200" y="4953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5791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172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6553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934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7315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7315200" y="4191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7315200" y="3810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7315200" y="3429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5791200" y="5257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5791200" y="4876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6096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6477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6858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7239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7315200" y="4495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7315200" y="4114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7315200" y="3733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5856315" y="5383233"/>
            <a:ext cx="192075" cy="1936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5902337" y="5419746"/>
            <a:ext cx="109539" cy="109539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158"/>
          <p:cNvGrpSpPr/>
          <p:nvPr/>
        </p:nvGrpSpPr>
        <p:grpSpPr>
          <a:xfrm>
            <a:off x="7362858" y="3484557"/>
            <a:ext cx="192075" cy="193698"/>
            <a:chOff x="5484825" y="4926033"/>
            <a:chExt cx="192075" cy="193698"/>
          </a:xfrm>
        </p:grpSpPr>
        <p:sp>
          <p:nvSpPr>
            <p:cNvPr id="160" name="Rectangle 159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1" name="Oval 160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07" name="Straight Connector 206"/>
          <p:cNvCxnSpPr/>
          <p:nvPr/>
        </p:nvCxnSpPr>
        <p:spPr bwMode="auto">
          <a:xfrm>
            <a:off x="7189803" y="3581406"/>
            <a:ext cx="17305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8" name="Straight Connector 217"/>
          <p:cNvCxnSpPr>
            <a:stCxn id="150" idx="3"/>
          </p:cNvCxnSpPr>
          <p:nvPr/>
        </p:nvCxnSpPr>
        <p:spPr bwMode="auto">
          <a:xfrm>
            <a:off x="6048390" y="5480082"/>
            <a:ext cx="123810" cy="631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1" name="TextBox 104"/>
          <p:cNvSpPr txBox="1">
            <a:spLocks noChangeArrowheads="1"/>
          </p:cNvSpPr>
          <p:nvPr/>
        </p:nvSpPr>
        <p:spPr bwMode="auto">
          <a:xfrm>
            <a:off x="6134100" y="5295900"/>
            <a:ext cx="723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(X,Y)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CDBEF-790E-419C-A2EC-3718A66DA408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23555" name="Picture 3" descr="two-triangles-a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45038"/>
            <a:ext cx="9144000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12"/>
          <p:cNvSpPr txBox="1">
            <a:spLocks noChangeArrowheads="1"/>
          </p:cNvSpPr>
          <p:nvPr/>
        </p:nvSpPr>
        <p:spPr bwMode="auto">
          <a:xfrm>
            <a:off x="0" y="990600"/>
            <a:ext cx="25146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TW" sz="1600" b="0">
                <a:latin typeface="Times New Roman" pitchFamily="18" charset="0"/>
                <a:ea typeface="新細明體" charset="-120"/>
              </a:rPr>
              <a:t>Paul Rothemund, Nick Papadakis, Erik Winfree, PLoS Biology 2: e424 (2004)</a:t>
            </a:r>
          </a:p>
        </p:txBody>
      </p:sp>
      <p:sp>
        <p:nvSpPr>
          <p:cNvPr id="23557" name="Text Box 13"/>
          <p:cNvSpPr txBox="1">
            <a:spLocks noChangeArrowheads="1"/>
          </p:cNvSpPr>
          <p:nvPr/>
        </p:nvSpPr>
        <p:spPr bwMode="auto">
          <a:xfrm>
            <a:off x="8113713" y="4343400"/>
            <a:ext cx="1030287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TW" sz="2400" b="0">
                <a:latin typeface="Times New Roman" pitchFamily="18" charset="0"/>
                <a:ea typeface="新細明體" charset="-120"/>
              </a:rPr>
              <a:t>340nm</a:t>
            </a:r>
          </a:p>
        </p:txBody>
      </p:sp>
      <p:sp>
        <p:nvSpPr>
          <p:cNvPr id="23558" name="Text Box 14"/>
          <p:cNvSpPr txBox="1">
            <a:spLocks noChangeArrowheads="1"/>
          </p:cNvSpPr>
          <p:nvPr/>
        </p:nvSpPr>
        <p:spPr bwMode="auto">
          <a:xfrm>
            <a:off x="2895600" y="2941638"/>
            <a:ext cx="1841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1" lang="en-US" sz="4800" b="0">
              <a:solidFill>
                <a:schemeClr val="hlink"/>
              </a:solidFill>
              <a:latin typeface="Tahoma" pitchFamily="34" charset="0"/>
              <a:ea typeface="新細明體" charset="-120"/>
            </a:endParaRPr>
          </a:p>
        </p:txBody>
      </p:sp>
      <p:sp>
        <p:nvSpPr>
          <p:cNvPr id="23559" name="Rectangle 17"/>
          <p:cNvSpPr>
            <a:spLocks noChangeArrowheads="1"/>
          </p:cNvSpPr>
          <p:nvPr/>
        </p:nvSpPr>
        <p:spPr bwMode="auto">
          <a:xfrm>
            <a:off x="990600" y="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0">
                <a:solidFill>
                  <a:srgbClr val="CC0000"/>
                </a:solidFill>
              </a:rPr>
              <a:t>Simulation of Cellular Automata</a:t>
            </a:r>
          </a:p>
        </p:txBody>
      </p:sp>
      <p:pic>
        <p:nvPicPr>
          <p:cNvPr id="23560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57400"/>
            <a:ext cx="3267075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866775"/>
            <a:ext cx="46482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Simulating Temp 2 Systems at Temp 1</a:t>
            </a:r>
            <a:endParaRPr lang="en-US" sz="24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1562100" y="3962400"/>
            <a:ext cx="800100" cy="75529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79" name="TextBox 104"/>
          <p:cNvSpPr txBox="1">
            <a:spLocks noChangeArrowheads="1"/>
          </p:cNvSpPr>
          <p:nvPr/>
        </p:nvSpPr>
        <p:spPr bwMode="auto">
          <a:xfrm>
            <a:off x="2324100" y="40767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0" name="TextBox 104"/>
          <p:cNvSpPr txBox="1">
            <a:spLocks noChangeArrowheads="1"/>
          </p:cNvSpPr>
          <p:nvPr/>
        </p:nvSpPr>
        <p:spPr bwMode="auto">
          <a:xfrm>
            <a:off x="1752600" y="462028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X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1" name="TextBox 104"/>
          <p:cNvSpPr txBox="1">
            <a:spLocks noChangeArrowheads="1"/>
          </p:cNvSpPr>
          <p:nvPr/>
        </p:nvSpPr>
        <p:spPr bwMode="auto">
          <a:xfrm>
            <a:off x="1181100" y="404878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3" name="TextBox 104"/>
          <p:cNvSpPr txBox="1">
            <a:spLocks noChangeArrowheads="1"/>
          </p:cNvSpPr>
          <p:nvPr/>
        </p:nvSpPr>
        <p:spPr bwMode="auto">
          <a:xfrm>
            <a:off x="1790700" y="34671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38400" y="5067300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inputs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228600" y="3048000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outputs</a:t>
            </a:r>
            <a:endParaRPr lang="en-US" dirty="0"/>
          </a:p>
        </p:txBody>
      </p:sp>
      <p:cxnSp>
        <p:nvCxnSpPr>
          <p:cNvPr id="87" name="Shape 86"/>
          <p:cNvCxnSpPr>
            <a:stCxn id="78" idx="0"/>
            <a:endCxn id="179" idx="3"/>
          </p:cNvCxnSpPr>
          <p:nvPr/>
        </p:nvCxnSpPr>
        <p:spPr bwMode="auto">
          <a:xfrm rot="16200000" flipV="1">
            <a:off x="2499082" y="4544328"/>
            <a:ext cx="728990" cy="316954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hape 88"/>
          <p:cNvCxnSpPr>
            <a:stCxn id="78" idx="1"/>
            <a:endCxn id="180" idx="2"/>
          </p:cNvCxnSpPr>
          <p:nvPr/>
        </p:nvCxnSpPr>
        <p:spPr bwMode="auto">
          <a:xfrm rot="10800000">
            <a:off x="1943100" y="5143501"/>
            <a:ext cx="495300" cy="12385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hape 90"/>
          <p:cNvCxnSpPr>
            <a:stCxn id="79" idx="3"/>
            <a:endCxn id="183" idx="0"/>
          </p:cNvCxnSpPr>
          <p:nvPr/>
        </p:nvCxnSpPr>
        <p:spPr bwMode="auto">
          <a:xfrm>
            <a:off x="1567428" y="3248055"/>
            <a:ext cx="413772" cy="21904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hape 94"/>
          <p:cNvCxnSpPr>
            <a:stCxn id="79" idx="2"/>
            <a:endCxn id="181" idx="1"/>
          </p:cNvCxnSpPr>
          <p:nvPr/>
        </p:nvCxnSpPr>
        <p:spPr bwMode="auto">
          <a:xfrm rot="16200000" flipH="1">
            <a:off x="608417" y="3737707"/>
            <a:ext cx="862280" cy="283086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1257300" y="533400"/>
            <a:ext cx="647700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Key idea: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Map each single temperature 2 tile to a collection of tiles constituting a “macro” tile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 3D geometry to encode north outputs.</a:t>
            </a:r>
            <a:endParaRPr lang="en-US" dirty="0"/>
          </a:p>
        </p:txBody>
      </p:sp>
      <p:sp>
        <p:nvSpPr>
          <p:cNvPr id="107" name="Rectangle 106"/>
          <p:cNvSpPr/>
          <p:nvPr/>
        </p:nvSpPr>
        <p:spPr bwMode="auto">
          <a:xfrm>
            <a:off x="5791200" y="5334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5791200" y="4953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5791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172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6553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934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7315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7315200" y="4191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7315200" y="3810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7315200" y="3429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5791200" y="5257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5791200" y="4876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6096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6477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6858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7239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7315200" y="4495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7315200" y="4114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7315200" y="3733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5856315" y="5383233"/>
            <a:ext cx="192075" cy="1936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5902337" y="5419746"/>
            <a:ext cx="109539" cy="109539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158"/>
          <p:cNvGrpSpPr/>
          <p:nvPr/>
        </p:nvGrpSpPr>
        <p:grpSpPr>
          <a:xfrm>
            <a:off x="7362858" y="3484557"/>
            <a:ext cx="192075" cy="193698"/>
            <a:chOff x="5484825" y="4926033"/>
            <a:chExt cx="192075" cy="193698"/>
          </a:xfrm>
        </p:grpSpPr>
        <p:sp>
          <p:nvSpPr>
            <p:cNvPr id="160" name="Rectangle 159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1" name="Oval 160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161"/>
          <p:cNvGrpSpPr/>
          <p:nvPr/>
        </p:nvGrpSpPr>
        <p:grpSpPr>
          <a:xfrm>
            <a:off x="6997728" y="3484557"/>
            <a:ext cx="192075" cy="193698"/>
            <a:chOff x="5484825" y="4926033"/>
            <a:chExt cx="192075" cy="193698"/>
          </a:xfrm>
        </p:grpSpPr>
        <p:sp>
          <p:nvSpPr>
            <p:cNvPr id="163" name="Rectangle 162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Oval 163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07" name="Straight Connector 206"/>
          <p:cNvCxnSpPr/>
          <p:nvPr/>
        </p:nvCxnSpPr>
        <p:spPr bwMode="auto">
          <a:xfrm>
            <a:off x="7189803" y="3581406"/>
            <a:ext cx="17305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8" name="Straight Connector 217"/>
          <p:cNvCxnSpPr>
            <a:stCxn id="150" idx="3"/>
          </p:cNvCxnSpPr>
          <p:nvPr/>
        </p:nvCxnSpPr>
        <p:spPr bwMode="auto">
          <a:xfrm>
            <a:off x="6048390" y="5480082"/>
            <a:ext cx="123810" cy="631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1" name="TextBox 104"/>
          <p:cNvSpPr txBox="1">
            <a:spLocks noChangeArrowheads="1"/>
          </p:cNvSpPr>
          <p:nvPr/>
        </p:nvSpPr>
        <p:spPr bwMode="auto">
          <a:xfrm>
            <a:off x="6134100" y="5295900"/>
            <a:ext cx="723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(X,Y)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Simulating Temp 2 Systems at Temp 1</a:t>
            </a:r>
            <a:endParaRPr lang="en-US" sz="24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1562100" y="3962400"/>
            <a:ext cx="800100" cy="75529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79" name="TextBox 104"/>
          <p:cNvSpPr txBox="1">
            <a:spLocks noChangeArrowheads="1"/>
          </p:cNvSpPr>
          <p:nvPr/>
        </p:nvSpPr>
        <p:spPr bwMode="auto">
          <a:xfrm>
            <a:off x="2324100" y="40767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0" name="TextBox 104"/>
          <p:cNvSpPr txBox="1">
            <a:spLocks noChangeArrowheads="1"/>
          </p:cNvSpPr>
          <p:nvPr/>
        </p:nvSpPr>
        <p:spPr bwMode="auto">
          <a:xfrm>
            <a:off x="1752600" y="462028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X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1" name="TextBox 104"/>
          <p:cNvSpPr txBox="1">
            <a:spLocks noChangeArrowheads="1"/>
          </p:cNvSpPr>
          <p:nvPr/>
        </p:nvSpPr>
        <p:spPr bwMode="auto">
          <a:xfrm>
            <a:off x="1181100" y="404878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3" name="TextBox 104"/>
          <p:cNvSpPr txBox="1">
            <a:spLocks noChangeArrowheads="1"/>
          </p:cNvSpPr>
          <p:nvPr/>
        </p:nvSpPr>
        <p:spPr bwMode="auto">
          <a:xfrm>
            <a:off x="1790700" y="34671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38400" y="5067300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inputs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228600" y="3048000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outputs</a:t>
            </a:r>
            <a:endParaRPr lang="en-US" dirty="0"/>
          </a:p>
        </p:txBody>
      </p:sp>
      <p:cxnSp>
        <p:nvCxnSpPr>
          <p:cNvPr id="87" name="Shape 86"/>
          <p:cNvCxnSpPr>
            <a:stCxn id="78" idx="0"/>
            <a:endCxn id="179" idx="3"/>
          </p:cNvCxnSpPr>
          <p:nvPr/>
        </p:nvCxnSpPr>
        <p:spPr bwMode="auto">
          <a:xfrm rot="16200000" flipV="1">
            <a:off x="2499082" y="4544328"/>
            <a:ext cx="728990" cy="316954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hape 88"/>
          <p:cNvCxnSpPr>
            <a:stCxn id="78" idx="1"/>
            <a:endCxn id="180" idx="2"/>
          </p:cNvCxnSpPr>
          <p:nvPr/>
        </p:nvCxnSpPr>
        <p:spPr bwMode="auto">
          <a:xfrm rot="10800000">
            <a:off x="1943100" y="5143501"/>
            <a:ext cx="495300" cy="12385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hape 90"/>
          <p:cNvCxnSpPr>
            <a:stCxn id="79" idx="3"/>
            <a:endCxn id="183" idx="0"/>
          </p:cNvCxnSpPr>
          <p:nvPr/>
        </p:nvCxnSpPr>
        <p:spPr bwMode="auto">
          <a:xfrm>
            <a:off x="1567428" y="3248055"/>
            <a:ext cx="413772" cy="21904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hape 94"/>
          <p:cNvCxnSpPr>
            <a:stCxn id="79" idx="2"/>
            <a:endCxn id="181" idx="1"/>
          </p:cNvCxnSpPr>
          <p:nvPr/>
        </p:nvCxnSpPr>
        <p:spPr bwMode="auto">
          <a:xfrm rot="16200000" flipH="1">
            <a:off x="608417" y="3737707"/>
            <a:ext cx="862280" cy="283086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1257300" y="533400"/>
            <a:ext cx="647700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Key idea: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Map each single temperature 2 tile to a collection of tiles constituting a “macro” tile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 3D geometry to encode north outputs.</a:t>
            </a:r>
            <a:endParaRPr lang="en-US" dirty="0"/>
          </a:p>
        </p:txBody>
      </p:sp>
      <p:sp>
        <p:nvSpPr>
          <p:cNvPr id="107" name="Rectangle 106"/>
          <p:cNvSpPr/>
          <p:nvPr/>
        </p:nvSpPr>
        <p:spPr bwMode="auto">
          <a:xfrm>
            <a:off x="5791200" y="5334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5791200" y="4953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5791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172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6553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934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7315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7315200" y="4191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7315200" y="3810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7315200" y="3429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6934200" y="3429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5791200" y="5257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5791200" y="4876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6096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6477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6858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7239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7315200" y="4495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7315200" y="4114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7315200" y="3733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6934200" y="3733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5856315" y="5383233"/>
            <a:ext cx="192075" cy="1936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5902337" y="5419746"/>
            <a:ext cx="109539" cy="109539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158"/>
          <p:cNvGrpSpPr/>
          <p:nvPr/>
        </p:nvGrpSpPr>
        <p:grpSpPr>
          <a:xfrm>
            <a:off x="7362858" y="3484557"/>
            <a:ext cx="192075" cy="193698"/>
            <a:chOff x="5484825" y="4926033"/>
            <a:chExt cx="192075" cy="193698"/>
          </a:xfrm>
        </p:grpSpPr>
        <p:sp>
          <p:nvSpPr>
            <p:cNvPr id="160" name="Rectangle 159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1" name="Oval 160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161"/>
          <p:cNvGrpSpPr/>
          <p:nvPr/>
        </p:nvGrpSpPr>
        <p:grpSpPr>
          <a:xfrm>
            <a:off x="6997728" y="3484557"/>
            <a:ext cx="192075" cy="193698"/>
            <a:chOff x="5484825" y="4926033"/>
            <a:chExt cx="192075" cy="193698"/>
          </a:xfrm>
        </p:grpSpPr>
        <p:sp>
          <p:nvSpPr>
            <p:cNvPr id="163" name="Rectangle 162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Oval 163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07" name="Straight Connector 206"/>
          <p:cNvCxnSpPr/>
          <p:nvPr/>
        </p:nvCxnSpPr>
        <p:spPr bwMode="auto">
          <a:xfrm>
            <a:off x="7189803" y="3581406"/>
            <a:ext cx="17305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8" name="Straight Connector 217"/>
          <p:cNvCxnSpPr>
            <a:stCxn id="150" idx="3"/>
          </p:cNvCxnSpPr>
          <p:nvPr/>
        </p:nvCxnSpPr>
        <p:spPr bwMode="auto">
          <a:xfrm>
            <a:off x="6048390" y="5480082"/>
            <a:ext cx="123810" cy="631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1" name="TextBox 104"/>
          <p:cNvSpPr txBox="1">
            <a:spLocks noChangeArrowheads="1"/>
          </p:cNvSpPr>
          <p:nvPr/>
        </p:nvSpPr>
        <p:spPr bwMode="auto">
          <a:xfrm>
            <a:off x="6134100" y="5295900"/>
            <a:ext cx="723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(X,Y)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Simulating Temp 2 Systems at Temp 1</a:t>
            </a:r>
            <a:endParaRPr lang="en-US" sz="24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1562100" y="3962400"/>
            <a:ext cx="800100" cy="75529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79" name="TextBox 104"/>
          <p:cNvSpPr txBox="1">
            <a:spLocks noChangeArrowheads="1"/>
          </p:cNvSpPr>
          <p:nvPr/>
        </p:nvSpPr>
        <p:spPr bwMode="auto">
          <a:xfrm>
            <a:off x="2324100" y="40767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0" name="TextBox 104"/>
          <p:cNvSpPr txBox="1">
            <a:spLocks noChangeArrowheads="1"/>
          </p:cNvSpPr>
          <p:nvPr/>
        </p:nvSpPr>
        <p:spPr bwMode="auto">
          <a:xfrm>
            <a:off x="1752600" y="462028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X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1" name="TextBox 104"/>
          <p:cNvSpPr txBox="1">
            <a:spLocks noChangeArrowheads="1"/>
          </p:cNvSpPr>
          <p:nvPr/>
        </p:nvSpPr>
        <p:spPr bwMode="auto">
          <a:xfrm>
            <a:off x="1181100" y="404878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3" name="TextBox 104"/>
          <p:cNvSpPr txBox="1">
            <a:spLocks noChangeArrowheads="1"/>
          </p:cNvSpPr>
          <p:nvPr/>
        </p:nvSpPr>
        <p:spPr bwMode="auto">
          <a:xfrm>
            <a:off x="1790700" y="34671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38400" y="5067300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inputs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228600" y="3048000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outputs</a:t>
            </a:r>
            <a:endParaRPr lang="en-US" dirty="0"/>
          </a:p>
        </p:txBody>
      </p:sp>
      <p:cxnSp>
        <p:nvCxnSpPr>
          <p:cNvPr id="87" name="Shape 86"/>
          <p:cNvCxnSpPr>
            <a:stCxn id="78" idx="0"/>
            <a:endCxn id="179" idx="3"/>
          </p:cNvCxnSpPr>
          <p:nvPr/>
        </p:nvCxnSpPr>
        <p:spPr bwMode="auto">
          <a:xfrm rot="16200000" flipV="1">
            <a:off x="2499082" y="4544328"/>
            <a:ext cx="728990" cy="316954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hape 88"/>
          <p:cNvCxnSpPr>
            <a:stCxn id="78" idx="1"/>
            <a:endCxn id="180" idx="2"/>
          </p:cNvCxnSpPr>
          <p:nvPr/>
        </p:nvCxnSpPr>
        <p:spPr bwMode="auto">
          <a:xfrm rot="10800000">
            <a:off x="1943100" y="5143501"/>
            <a:ext cx="495300" cy="12385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hape 90"/>
          <p:cNvCxnSpPr>
            <a:stCxn id="79" idx="3"/>
            <a:endCxn id="183" idx="0"/>
          </p:cNvCxnSpPr>
          <p:nvPr/>
        </p:nvCxnSpPr>
        <p:spPr bwMode="auto">
          <a:xfrm>
            <a:off x="1567428" y="3248055"/>
            <a:ext cx="413772" cy="21904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hape 94"/>
          <p:cNvCxnSpPr>
            <a:stCxn id="79" idx="2"/>
            <a:endCxn id="181" idx="1"/>
          </p:cNvCxnSpPr>
          <p:nvPr/>
        </p:nvCxnSpPr>
        <p:spPr bwMode="auto">
          <a:xfrm rot="16200000" flipH="1">
            <a:off x="608417" y="3737707"/>
            <a:ext cx="862280" cy="283086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1257300" y="533400"/>
            <a:ext cx="647700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Key idea: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Map each single temperature 2 tile to a collection of tiles constituting a “macro” tile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 3D geometry to encode north outputs.</a:t>
            </a:r>
            <a:endParaRPr lang="en-US" dirty="0"/>
          </a:p>
        </p:txBody>
      </p:sp>
      <p:sp>
        <p:nvSpPr>
          <p:cNvPr id="107" name="Rectangle 106"/>
          <p:cNvSpPr/>
          <p:nvPr/>
        </p:nvSpPr>
        <p:spPr bwMode="auto">
          <a:xfrm>
            <a:off x="5791200" y="5334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5791200" y="4953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5791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172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6553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934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7315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7315200" y="4191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7315200" y="3810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7315200" y="3429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6934200" y="3810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6934200" y="3429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5791200" y="5257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5791200" y="4876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6096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6477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6858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7239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7315200" y="4495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7315200" y="4114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7315200" y="3733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6934200" y="4114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6934200" y="3733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5856315" y="5383233"/>
            <a:ext cx="192075" cy="1936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5902337" y="5419746"/>
            <a:ext cx="109539" cy="109539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158"/>
          <p:cNvGrpSpPr/>
          <p:nvPr/>
        </p:nvGrpSpPr>
        <p:grpSpPr>
          <a:xfrm>
            <a:off x="7362858" y="3484557"/>
            <a:ext cx="192075" cy="193698"/>
            <a:chOff x="5484825" y="4926033"/>
            <a:chExt cx="192075" cy="193698"/>
          </a:xfrm>
        </p:grpSpPr>
        <p:sp>
          <p:nvSpPr>
            <p:cNvPr id="160" name="Rectangle 159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1" name="Oval 160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161"/>
          <p:cNvGrpSpPr/>
          <p:nvPr/>
        </p:nvGrpSpPr>
        <p:grpSpPr>
          <a:xfrm>
            <a:off x="6997728" y="3484557"/>
            <a:ext cx="192075" cy="193698"/>
            <a:chOff x="5484825" y="4926033"/>
            <a:chExt cx="192075" cy="193698"/>
          </a:xfrm>
        </p:grpSpPr>
        <p:sp>
          <p:nvSpPr>
            <p:cNvPr id="163" name="Rectangle 162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Oval 163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07" name="Straight Connector 206"/>
          <p:cNvCxnSpPr/>
          <p:nvPr/>
        </p:nvCxnSpPr>
        <p:spPr bwMode="auto">
          <a:xfrm>
            <a:off x="7189803" y="3581406"/>
            <a:ext cx="17305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8" name="Straight Connector 217"/>
          <p:cNvCxnSpPr>
            <a:stCxn id="150" idx="3"/>
          </p:cNvCxnSpPr>
          <p:nvPr/>
        </p:nvCxnSpPr>
        <p:spPr bwMode="auto">
          <a:xfrm>
            <a:off x="6048390" y="5480082"/>
            <a:ext cx="123810" cy="631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1" name="TextBox 104"/>
          <p:cNvSpPr txBox="1">
            <a:spLocks noChangeArrowheads="1"/>
          </p:cNvSpPr>
          <p:nvPr/>
        </p:nvSpPr>
        <p:spPr bwMode="auto">
          <a:xfrm>
            <a:off x="6134100" y="5295900"/>
            <a:ext cx="723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(X,Y)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Simulating Temp 2 Systems at Temp 1</a:t>
            </a:r>
            <a:endParaRPr lang="en-US" sz="24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1562100" y="3962400"/>
            <a:ext cx="800100" cy="75529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79" name="TextBox 104"/>
          <p:cNvSpPr txBox="1">
            <a:spLocks noChangeArrowheads="1"/>
          </p:cNvSpPr>
          <p:nvPr/>
        </p:nvSpPr>
        <p:spPr bwMode="auto">
          <a:xfrm>
            <a:off x="2324100" y="40767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0" name="TextBox 104"/>
          <p:cNvSpPr txBox="1">
            <a:spLocks noChangeArrowheads="1"/>
          </p:cNvSpPr>
          <p:nvPr/>
        </p:nvSpPr>
        <p:spPr bwMode="auto">
          <a:xfrm>
            <a:off x="1752600" y="462028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X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1" name="TextBox 104"/>
          <p:cNvSpPr txBox="1">
            <a:spLocks noChangeArrowheads="1"/>
          </p:cNvSpPr>
          <p:nvPr/>
        </p:nvSpPr>
        <p:spPr bwMode="auto">
          <a:xfrm>
            <a:off x="1181100" y="404878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3" name="TextBox 104"/>
          <p:cNvSpPr txBox="1">
            <a:spLocks noChangeArrowheads="1"/>
          </p:cNvSpPr>
          <p:nvPr/>
        </p:nvSpPr>
        <p:spPr bwMode="auto">
          <a:xfrm>
            <a:off x="1790700" y="34671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38400" y="5067300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inputs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228600" y="3048000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outputs</a:t>
            </a:r>
            <a:endParaRPr lang="en-US" dirty="0"/>
          </a:p>
        </p:txBody>
      </p:sp>
      <p:cxnSp>
        <p:nvCxnSpPr>
          <p:cNvPr id="87" name="Shape 86"/>
          <p:cNvCxnSpPr>
            <a:stCxn id="78" idx="0"/>
            <a:endCxn id="179" idx="3"/>
          </p:cNvCxnSpPr>
          <p:nvPr/>
        </p:nvCxnSpPr>
        <p:spPr bwMode="auto">
          <a:xfrm rot="16200000" flipV="1">
            <a:off x="2499082" y="4544328"/>
            <a:ext cx="728990" cy="316954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hape 88"/>
          <p:cNvCxnSpPr>
            <a:stCxn id="78" idx="1"/>
            <a:endCxn id="180" idx="2"/>
          </p:cNvCxnSpPr>
          <p:nvPr/>
        </p:nvCxnSpPr>
        <p:spPr bwMode="auto">
          <a:xfrm rot="10800000">
            <a:off x="1943100" y="5143501"/>
            <a:ext cx="495300" cy="12385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hape 90"/>
          <p:cNvCxnSpPr>
            <a:stCxn id="79" idx="3"/>
            <a:endCxn id="183" idx="0"/>
          </p:cNvCxnSpPr>
          <p:nvPr/>
        </p:nvCxnSpPr>
        <p:spPr bwMode="auto">
          <a:xfrm>
            <a:off x="1567428" y="3248055"/>
            <a:ext cx="413772" cy="21904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hape 94"/>
          <p:cNvCxnSpPr>
            <a:stCxn id="79" idx="2"/>
            <a:endCxn id="181" idx="1"/>
          </p:cNvCxnSpPr>
          <p:nvPr/>
        </p:nvCxnSpPr>
        <p:spPr bwMode="auto">
          <a:xfrm rot="16200000" flipH="1">
            <a:off x="608417" y="3737707"/>
            <a:ext cx="862280" cy="283086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1257300" y="533400"/>
            <a:ext cx="647700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Key idea: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Map each single temperature 2 tile to a collection of tiles constituting a “macro” tile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 3D geometry to encode north outputs.</a:t>
            </a:r>
            <a:endParaRPr lang="en-US" dirty="0"/>
          </a:p>
        </p:txBody>
      </p:sp>
      <p:sp>
        <p:nvSpPr>
          <p:cNvPr id="107" name="Rectangle 106"/>
          <p:cNvSpPr/>
          <p:nvPr/>
        </p:nvSpPr>
        <p:spPr bwMode="auto">
          <a:xfrm>
            <a:off x="5791200" y="5334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5791200" y="4953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5791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172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6553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934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7315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7315200" y="4191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7315200" y="3810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7315200" y="3429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6934200" y="4191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6934200" y="3810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6934200" y="3429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5791200" y="5257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5791200" y="4876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6096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6477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6858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7239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7315200" y="4495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7315200" y="4114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7315200" y="3733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6934200" y="4114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6934200" y="3733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6858000" y="4191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5856315" y="5383233"/>
            <a:ext cx="192075" cy="1936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5902337" y="5419746"/>
            <a:ext cx="109539" cy="109539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158"/>
          <p:cNvGrpSpPr/>
          <p:nvPr/>
        </p:nvGrpSpPr>
        <p:grpSpPr>
          <a:xfrm>
            <a:off x="7362858" y="3484557"/>
            <a:ext cx="192075" cy="193698"/>
            <a:chOff x="5484825" y="4926033"/>
            <a:chExt cx="192075" cy="193698"/>
          </a:xfrm>
        </p:grpSpPr>
        <p:sp>
          <p:nvSpPr>
            <p:cNvPr id="160" name="Rectangle 159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1" name="Oval 160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161"/>
          <p:cNvGrpSpPr/>
          <p:nvPr/>
        </p:nvGrpSpPr>
        <p:grpSpPr>
          <a:xfrm>
            <a:off x="6997728" y="3484557"/>
            <a:ext cx="192075" cy="193698"/>
            <a:chOff x="5484825" y="4926033"/>
            <a:chExt cx="192075" cy="193698"/>
          </a:xfrm>
        </p:grpSpPr>
        <p:sp>
          <p:nvSpPr>
            <p:cNvPr id="163" name="Rectangle 162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Oval 163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07" name="Straight Connector 206"/>
          <p:cNvCxnSpPr/>
          <p:nvPr/>
        </p:nvCxnSpPr>
        <p:spPr bwMode="auto">
          <a:xfrm>
            <a:off x="7189803" y="3581406"/>
            <a:ext cx="17305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8" name="Straight Connector 217"/>
          <p:cNvCxnSpPr>
            <a:stCxn id="150" idx="3"/>
          </p:cNvCxnSpPr>
          <p:nvPr/>
        </p:nvCxnSpPr>
        <p:spPr bwMode="auto">
          <a:xfrm>
            <a:off x="6048390" y="5480082"/>
            <a:ext cx="123810" cy="631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1" name="TextBox 104"/>
          <p:cNvSpPr txBox="1">
            <a:spLocks noChangeArrowheads="1"/>
          </p:cNvSpPr>
          <p:nvPr/>
        </p:nvSpPr>
        <p:spPr bwMode="auto">
          <a:xfrm>
            <a:off x="6134100" y="5295900"/>
            <a:ext cx="723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(X,Y)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Simulating Temp 2 Systems at Temp 1</a:t>
            </a:r>
            <a:endParaRPr lang="en-US" sz="24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1562100" y="3962400"/>
            <a:ext cx="800100" cy="75529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79" name="TextBox 104"/>
          <p:cNvSpPr txBox="1">
            <a:spLocks noChangeArrowheads="1"/>
          </p:cNvSpPr>
          <p:nvPr/>
        </p:nvSpPr>
        <p:spPr bwMode="auto">
          <a:xfrm>
            <a:off x="2324100" y="40767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0" name="TextBox 104"/>
          <p:cNvSpPr txBox="1">
            <a:spLocks noChangeArrowheads="1"/>
          </p:cNvSpPr>
          <p:nvPr/>
        </p:nvSpPr>
        <p:spPr bwMode="auto">
          <a:xfrm>
            <a:off x="1752600" y="462028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X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1" name="TextBox 104"/>
          <p:cNvSpPr txBox="1">
            <a:spLocks noChangeArrowheads="1"/>
          </p:cNvSpPr>
          <p:nvPr/>
        </p:nvSpPr>
        <p:spPr bwMode="auto">
          <a:xfrm>
            <a:off x="1181100" y="404878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3" name="TextBox 104"/>
          <p:cNvSpPr txBox="1">
            <a:spLocks noChangeArrowheads="1"/>
          </p:cNvSpPr>
          <p:nvPr/>
        </p:nvSpPr>
        <p:spPr bwMode="auto">
          <a:xfrm>
            <a:off x="1790700" y="34671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38400" y="5067300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inputs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228600" y="3048000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outputs</a:t>
            </a:r>
            <a:endParaRPr lang="en-US" dirty="0"/>
          </a:p>
        </p:txBody>
      </p:sp>
      <p:cxnSp>
        <p:nvCxnSpPr>
          <p:cNvPr id="87" name="Shape 86"/>
          <p:cNvCxnSpPr>
            <a:stCxn id="78" idx="0"/>
            <a:endCxn id="179" idx="3"/>
          </p:cNvCxnSpPr>
          <p:nvPr/>
        </p:nvCxnSpPr>
        <p:spPr bwMode="auto">
          <a:xfrm rot="16200000" flipV="1">
            <a:off x="2499082" y="4544328"/>
            <a:ext cx="728990" cy="316954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hape 88"/>
          <p:cNvCxnSpPr>
            <a:stCxn id="78" idx="1"/>
            <a:endCxn id="180" idx="2"/>
          </p:cNvCxnSpPr>
          <p:nvPr/>
        </p:nvCxnSpPr>
        <p:spPr bwMode="auto">
          <a:xfrm rot="10800000">
            <a:off x="1943100" y="5143501"/>
            <a:ext cx="495300" cy="12385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hape 90"/>
          <p:cNvCxnSpPr>
            <a:stCxn id="79" idx="3"/>
            <a:endCxn id="183" idx="0"/>
          </p:cNvCxnSpPr>
          <p:nvPr/>
        </p:nvCxnSpPr>
        <p:spPr bwMode="auto">
          <a:xfrm>
            <a:off x="1567428" y="3248055"/>
            <a:ext cx="413772" cy="21904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hape 94"/>
          <p:cNvCxnSpPr>
            <a:stCxn id="79" idx="2"/>
            <a:endCxn id="181" idx="1"/>
          </p:cNvCxnSpPr>
          <p:nvPr/>
        </p:nvCxnSpPr>
        <p:spPr bwMode="auto">
          <a:xfrm rot="16200000" flipH="1">
            <a:off x="608417" y="3737707"/>
            <a:ext cx="862280" cy="283086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1257300" y="533400"/>
            <a:ext cx="647700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Key idea: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Map each single temperature 2 tile to a collection of tiles constituting a “macro” tile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 3D geometry to encode north outputs.</a:t>
            </a:r>
            <a:endParaRPr lang="en-US" dirty="0"/>
          </a:p>
        </p:txBody>
      </p:sp>
      <p:sp>
        <p:nvSpPr>
          <p:cNvPr id="107" name="Rectangle 106"/>
          <p:cNvSpPr/>
          <p:nvPr/>
        </p:nvSpPr>
        <p:spPr bwMode="auto">
          <a:xfrm>
            <a:off x="5791200" y="5334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5791200" y="4953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5791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172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6553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934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7315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7315200" y="4191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7315200" y="3810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7315200" y="3429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6934200" y="4191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6934200" y="3810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6934200" y="3429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6553200" y="4191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5791200" y="5257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5791200" y="4876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6096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6477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6858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7239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7315200" y="4495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7315200" y="4114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7315200" y="3733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6934200" y="4114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6934200" y="3733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6858000" y="4191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5856315" y="5383233"/>
            <a:ext cx="192075" cy="1936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5902337" y="5419746"/>
            <a:ext cx="109539" cy="109539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158"/>
          <p:cNvGrpSpPr/>
          <p:nvPr/>
        </p:nvGrpSpPr>
        <p:grpSpPr>
          <a:xfrm>
            <a:off x="7362858" y="3484557"/>
            <a:ext cx="192075" cy="193698"/>
            <a:chOff x="5484825" y="4926033"/>
            <a:chExt cx="192075" cy="193698"/>
          </a:xfrm>
        </p:grpSpPr>
        <p:sp>
          <p:nvSpPr>
            <p:cNvPr id="160" name="Rectangle 159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1" name="Oval 160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161"/>
          <p:cNvGrpSpPr/>
          <p:nvPr/>
        </p:nvGrpSpPr>
        <p:grpSpPr>
          <a:xfrm>
            <a:off x="6997728" y="3484557"/>
            <a:ext cx="192075" cy="193698"/>
            <a:chOff x="5484825" y="4926033"/>
            <a:chExt cx="192075" cy="193698"/>
          </a:xfrm>
        </p:grpSpPr>
        <p:sp>
          <p:nvSpPr>
            <p:cNvPr id="163" name="Rectangle 162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Oval 163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07" name="Straight Connector 206"/>
          <p:cNvCxnSpPr/>
          <p:nvPr/>
        </p:nvCxnSpPr>
        <p:spPr bwMode="auto">
          <a:xfrm>
            <a:off x="7189803" y="3581406"/>
            <a:ext cx="17305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8" name="Straight Connector 217"/>
          <p:cNvCxnSpPr>
            <a:stCxn id="150" idx="3"/>
          </p:cNvCxnSpPr>
          <p:nvPr/>
        </p:nvCxnSpPr>
        <p:spPr bwMode="auto">
          <a:xfrm>
            <a:off x="6048390" y="5480082"/>
            <a:ext cx="123810" cy="631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1" name="TextBox 104"/>
          <p:cNvSpPr txBox="1">
            <a:spLocks noChangeArrowheads="1"/>
          </p:cNvSpPr>
          <p:nvPr/>
        </p:nvSpPr>
        <p:spPr bwMode="auto">
          <a:xfrm>
            <a:off x="6134100" y="5295900"/>
            <a:ext cx="723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(X,Y)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Simulating Temp 2 Systems at Temp 1</a:t>
            </a:r>
            <a:endParaRPr lang="en-US" sz="24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1562100" y="3962400"/>
            <a:ext cx="800100" cy="75529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79" name="TextBox 104"/>
          <p:cNvSpPr txBox="1">
            <a:spLocks noChangeArrowheads="1"/>
          </p:cNvSpPr>
          <p:nvPr/>
        </p:nvSpPr>
        <p:spPr bwMode="auto">
          <a:xfrm>
            <a:off x="2324100" y="40767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0" name="TextBox 104"/>
          <p:cNvSpPr txBox="1">
            <a:spLocks noChangeArrowheads="1"/>
          </p:cNvSpPr>
          <p:nvPr/>
        </p:nvSpPr>
        <p:spPr bwMode="auto">
          <a:xfrm>
            <a:off x="1752600" y="462028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X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1" name="TextBox 104"/>
          <p:cNvSpPr txBox="1">
            <a:spLocks noChangeArrowheads="1"/>
          </p:cNvSpPr>
          <p:nvPr/>
        </p:nvSpPr>
        <p:spPr bwMode="auto">
          <a:xfrm>
            <a:off x="1181100" y="404878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3" name="TextBox 104"/>
          <p:cNvSpPr txBox="1">
            <a:spLocks noChangeArrowheads="1"/>
          </p:cNvSpPr>
          <p:nvPr/>
        </p:nvSpPr>
        <p:spPr bwMode="auto">
          <a:xfrm>
            <a:off x="1790700" y="34671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38400" y="5067300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inputs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228600" y="3048000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outputs</a:t>
            </a:r>
            <a:endParaRPr lang="en-US" dirty="0"/>
          </a:p>
        </p:txBody>
      </p:sp>
      <p:cxnSp>
        <p:nvCxnSpPr>
          <p:cNvPr id="87" name="Shape 86"/>
          <p:cNvCxnSpPr>
            <a:stCxn id="78" idx="0"/>
            <a:endCxn id="179" idx="3"/>
          </p:cNvCxnSpPr>
          <p:nvPr/>
        </p:nvCxnSpPr>
        <p:spPr bwMode="auto">
          <a:xfrm rot="16200000" flipV="1">
            <a:off x="2499082" y="4544328"/>
            <a:ext cx="728990" cy="316954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hape 88"/>
          <p:cNvCxnSpPr>
            <a:stCxn id="78" idx="1"/>
            <a:endCxn id="180" idx="2"/>
          </p:cNvCxnSpPr>
          <p:nvPr/>
        </p:nvCxnSpPr>
        <p:spPr bwMode="auto">
          <a:xfrm rot="10800000">
            <a:off x="1943100" y="5143501"/>
            <a:ext cx="495300" cy="12385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hape 90"/>
          <p:cNvCxnSpPr>
            <a:stCxn id="79" idx="3"/>
            <a:endCxn id="183" idx="0"/>
          </p:cNvCxnSpPr>
          <p:nvPr/>
        </p:nvCxnSpPr>
        <p:spPr bwMode="auto">
          <a:xfrm>
            <a:off x="1567428" y="3248055"/>
            <a:ext cx="413772" cy="21904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hape 94"/>
          <p:cNvCxnSpPr>
            <a:stCxn id="79" idx="2"/>
            <a:endCxn id="181" idx="1"/>
          </p:cNvCxnSpPr>
          <p:nvPr/>
        </p:nvCxnSpPr>
        <p:spPr bwMode="auto">
          <a:xfrm rot="16200000" flipH="1">
            <a:off x="608417" y="3737707"/>
            <a:ext cx="862280" cy="283086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1257300" y="533400"/>
            <a:ext cx="647700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Key idea: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Map each single temperature 2 tile to a collection of tiles constituting a “macro” tile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 3D geometry to encode north outputs.</a:t>
            </a:r>
            <a:endParaRPr lang="en-US" dirty="0"/>
          </a:p>
        </p:txBody>
      </p:sp>
      <p:sp>
        <p:nvSpPr>
          <p:cNvPr id="107" name="Rectangle 106"/>
          <p:cNvSpPr/>
          <p:nvPr/>
        </p:nvSpPr>
        <p:spPr bwMode="auto">
          <a:xfrm>
            <a:off x="5791200" y="5334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5791200" y="4953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5791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172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6553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934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7315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7315200" y="4191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7315200" y="3810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7315200" y="3429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6934200" y="4191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6934200" y="3810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6934200" y="3429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6553200" y="4191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5791200" y="5257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5791200" y="4876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6096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6477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6858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7239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7315200" y="4495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7315200" y="4114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7315200" y="3733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6934200" y="4114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6934200" y="3733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6858000" y="4191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5856315" y="5383233"/>
            <a:ext cx="192075" cy="1936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5902337" y="5419746"/>
            <a:ext cx="109539" cy="109539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158"/>
          <p:cNvGrpSpPr/>
          <p:nvPr/>
        </p:nvGrpSpPr>
        <p:grpSpPr>
          <a:xfrm>
            <a:off x="7362858" y="3484557"/>
            <a:ext cx="192075" cy="193698"/>
            <a:chOff x="5484825" y="4926033"/>
            <a:chExt cx="192075" cy="193698"/>
          </a:xfrm>
        </p:grpSpPr>
        <p:sp>
          <p:nvSpPr>
            <p:cNvPr id="160" name="Rectangle 159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1" name="Oval 160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161"/>
          <p:cNvGrpSpPr/>
          <p:nvPr/>
        </p:nvGrpSpPr>
        <p:grpSpPr>
          <a:xfrm>
            <a:off x="6997728" y="3484557"/>
            <a:ext cx="192075" cy="193698"/>
            <a:chOff x="5484825" y="4926033"/>
            <a:chExt cx="192075" cy="193698"/>
          </a:xfrm>
        </p:grpSpPr>
        <p:sp>
          <p:nvSpPr>
            <p:cNvPr id="163" name="Rectangle 162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Oval 163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oup 164"/>
          <p:cNvGrpSpPr/>
          <p:nvPr/>
        </p:nvGrpSpPr>
        <p:grpSpPr>
          <a:xfrm>
            <a:off x="6596085" y="4251330"/>
            <a:ext cx="192075" cy="193698"/>
            <a:chOff x="5484825" y="4926033"/>
            <a:chExt cx="192075" cy="193698"/>
          </a:xfrm>
        </p:grpSpPr>
        <p:sp>
          <p:nvSpPr>
            <p:cNvPr id="166" name="Rectangle 165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7" name="Oval 166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07" name="Straight Connector 206"/>
          <p:cNvCxnSpPr/>
          <p:nvPr/>
        </p:nvCxnSpPr>
        <p:spPr bwMode="auto">
          <a:xfrm>
            <a:off x="7189803" y="3581406"/>
            <a:ext cx="17305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0" name="Straight Connector 209"/>
          <p:cNvCxnSpPr/>
          <p:nvPr/>
        </p:nvCxnSpPr>
        <p:spPr bwMode="auto">
          <a:xfrm>
            <a:off x="6423030" y="4348179"/>
            <a:ext cx="17305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8" name="Straight Connector 217"/>
          <p:cNvCxnSpPr>
            <a:stCxn id="150" idx="3"/>
          </p:cNvCxnSpPr>
          <p:nvPr/>
        </p:nvCxnSpPr>
        <p:spPr bwMode="auto">
          <a:xfrm>
            <a:off x="6048390" y="5480082"/>
            <a:ext cx="123810" cy="631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1" name="TextBox 104"/>
          <p:cNvSpPr txBox="1">
            <a:spLocks noChangeArrowheads="1"/>
          </p:cNvSpPr>
          <p:nvPr/>
        </p:nvSpPr>
        <p:spPr bwMode="auto">
          <a:xfrm>
            <a:off x="6134100" y="5295900"/>
            <a:ext cx="723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(X,Y)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Simulating Temp 2 Systems at Temp 1</a:t>
            </a:r>
            <a:endParaRPr lang="en-US" sz="24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1562100" y="3962400"/>
            <a:ext cx="800100" cy="75529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79" name="TextBox 104"/>
          <p:cNvSpPr txBox="1">
            <a:spLocks noChangeArrowheads="1"/>
          </p:cNvSpPr>
          <p:nvPr/>
        </p:nvSpPr>
        <p:spPr bwMode="auto">
          <a:xfrm>
            <a:off x="2324100" y="40767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0" name="TextBox 104"/>
          <p:cNvSpPr txBox="1">
            <a:spLocks noChangeArrowheads="1"/>
          </p:cNvSpPr>
          <p:nvPr/>
        </p:nvSpPr>
        <p:spPr bwMode="auto">
          <a:xfrm>
            <a:off x="1752600" y="462028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X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1" name="TextBox 104"/>
          <p:cNvSpPr txBox="1">
            <a:spLocks noChangeArrowheads="1"/>
          </p:cNvSpPr>
          <p:nvPr/>
        </p:nvSpPr>
        <p:spPr bwMode="auto">
          <a:xfrm>
            <a:off x="1181100" y="404878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3" name="TextBox 104"/>
          <p:cNvSpPr txBox="1">
            <a:spLocks noChangeArrowheads="1"/>
          </p:cNvSpPr>
          <p:nvPr/>
        </p:nvSpPr>
        <p:spPr bwMode="auto">
          <a:xfrm>
            <a:off x="1790700" y="34671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38400" y="5067300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inputs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228600" y="3048000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outputs</a:t>
            </a:r>
            <a:endParaRPr lang="en-US" dirty="0"/>
          </a:p>
        </p:txBody>
      </p:sp>
      <p:cxnSp>
        <p:nvCxnSpPr>
          <p:cNvPr id="87" name="Shape 86"/>
          <p:cNvCxnSpPr>
            <a:stCxn id="78" idx="0"/>
            <a:endCxn id="179" idx="3"/>
          </p:cNvCxnSpPr>
          <p:nvPr/>
        </p:nvCxnSpPr>
        <p:spPr bwMode="auto">
          <a:xfrm rot="16200000" flipV="1">
            <a:off x="2499082" y="4544328"/>
            <a:ext cx="728990" cy="316954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hape 88"/>
          <p:cNvCxnSpPr>
            <a:stCxn id="78" idx="1"/>
            <a:endCxn id="180" idx="2"/>
          </p:cNvCxnSpPr>
          <p:nvPr/>
        </p:nvCxnSpPr>
        <p:spPr bwMode="auto">
          <a:xfrm rot="10800000">
            <a:off x="1943100" y="5143501"/>
            <a:ext cx="495300" cy="12385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hape 90"/>
          <p:cNvCxnSpPr>
            <a:stCxn id="79" idx="3"/>
            <a:endCxn id="183" idx="0"/>
          </p:cNvCxnSpPr>
          <p:nvPr/>
        </p:nvCxnSpPr>
        <p:spPr bwMode="auto">
          <a:xfrm>
            <a:off x="1567428" y="3248055"/>
            <a:ext cx="413772" cy="21904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hape 94"/>
          <p:cNvCxnSpPr>
            <a:stCxn id="79" idx="2"/>
            <a:endCxn id="181" idx="1"/>
          </p:cNvCxnSpPr>
          <p:nvPr/>
        </p:nvCxnSpPr>
        <p:spPr bwMode="auto">
          <a:xfrm rot="16200000" flipH="1">
            <a:off x="608417" y="3737707"/>
            <a:ext cx="862280" cy="283086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1257300" y="533400"/>
            <a:ext cx="647700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Key idea: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Map each single temperature 2 tile to a collection of tiles constituting a “macro” tile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 3D geometry to encode north outputs.</a:t>
            </a:r>
            <a:endParaRPr lang="en-US" dirty="0"/>
          </a:p>
        </p:txBody>
      </p:sp>
      <p:sp>
        <p:nvSpPr>
          <p:cNvPr id="107" name="Rectangle 106"/>
          <p:cNvSpPr/>
          <p:nvPr/>
        </p:nvSpPr>
        <p:spPr bwMode="auto">
          <a:xfrm>
            <a:off x="5791200" y="5334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5791200" y="4953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5791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172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6553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934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7315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7315200" y="4191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7315200" y="3810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7315200" y="3429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6934200" y="4191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6934200" y="3810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6934200" y="3429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6553200" y="4191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5791200" y="5257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5791200" y="4876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6096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6477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6858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7239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7315200" y="4495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7315200" y="4114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7315200" y="3733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6934200" y="4114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6934200" y="3733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6858000" y="4191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5856315" y="5383233"/>
            <a:ext cx="192075" cy="1936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5902337" y="5419746"/>
            <a:ext cx="109539" cy="109539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158"/>
          <p:cNvGrpSpPr/>
          <p:nvPr/>
        </p:nvGrpSpPr>
        <p:grpSpPr>
          <a:xfrm>
            <a:off x="7362858" y="3484557"/>
            <a:ext cx="192075" cy="193698"/>
            <a:chOff x="5484825" y="4926033"/>
            <a:chExt cx="192075" cy="193698"/>
          </a:xfrm>
        </p:grpSpPr>
        <p:sp>
          <p:nvSpPr>
            <p:cNvPr id="160" name="Rectangle 159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1" name="Oval 160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161"/>
          <p:cNvGrpSpPr/>
          <p:nvPr/>
        </p:nvGrpSpPr>
        <p:grpSpPr>
          <a:xfrm>
            <a:off x="6997728" y="3484557"/>
            <a:ext cx="192075" cy="193698"/>
            <a:chOff x="5484825" y="4926033"/>
            <a:chExt cx="192075" cy="193698"/>
          </a:xfrm>
        </p:grpSpPr>
        <p:sp>
          <p:nvSpPr>
            <p:cNvPr id="163" name="Rectangle 162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Oval 163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oup 164"/>
          <p:cNvGrpSpPr/>
          <p:nvPr/>
        </p:nvGrpSpPr>
        <p:grpSpPr>
          <a:xfrm>
            <a:off x="6596085" y="4251330"/>
            <a:ext cx="192075" cy="193698"/>
            <a:chOff x="5484825" y="4926033"/>
            <a:chExt cx="192075" cy="193698"/>
          </a:xfrm>
        </p:grpSpPr>
        <p:sp>
          <p:nvSpPr>
            <p:cNvPr id="166" name="Rectangle 165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7" name="Oval 166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oup 167"/>
          <p:cNvGrpSpPr/>
          <p:nvPr/>
        </p:nvGrpSpPr>
        <p:grpSpPr>
          <a:xfrm>
            <a:off x="6230955" y="4251330"/>
            <a:ext cx="192075" cy="193698"/>
            <a:chOff x="5484825" y="4926033"/>
            <a:chExt cx="192075" cy="193698"/>
          </a:xfrm>
        </p:grpSpPr>
        <p:sp>
          <p:nvSpPr>
            <p:cNvPr id="169" name="Rectangle 168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5" name="Oval 174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07" name="Straight Connector 206"/>
          <p:cNvCxnSpPr/>
          <p:nvPr/>
        </p:nvCxnSpPr>
        <p:spPr bwMode="auto">
          <a:xfrm>
            <a:off x="7189803" y="3581406"/>
            <a:ext cx="17305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0" name="Straight Connector 209"/>
          <p:cNvCxnSpPr/>
          <p:nvPr/>
        </p:nvCxnSpPr>
        <p:spPr bwMode="auto">
          <a:xfrm>
            <a:off x="6423030" y="4348179"/>
            <a:ext cx="17305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1" name="Straight Connector 210"/>
          <p:cNvCxnSpPr/>
          <p:nvPr/>
        </p:nvCxnSpPr>
        <p:spPr bwMode="auto">
          <a:xfrm>
            <a:off x="6048390" y="4348179"/>
            <a:ext cx="18256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8" name="Straight Connector 217"/>
          <p:cNvCxnSpPr>
            <a:stCxn id="150" idx="3"/>
          </p:cNvCxnSpPr>
          <p:nvPr/>
        </p:nvCxnSpPr>
        <p:spPr bwMode="auto">
          <a:xfrm>
            <a:off x="6048390" y="5480082"/>
            <a:ext cx="123810" cy="631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1" name="TextBox 104"/>
          <p:cNvSpPr txBox="1">
            <a:spLocks noChangeArrowheads="1"/>
          </p:cNvSpPr>
          <p:nvPr/>
        </p:nvSpPr>
        <p:spPr bwMode="auto">
          <a:xfrm>
            <a:off x="6134100" y="5295900"/>
            <a:ext cx="723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(X,Y)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Simulating Temp 2 Systems at Temp 1</a:t>
            </a:r>
            <a:endParaRPr lang="en-US" sz="24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1562100" y="3962400"/>
            <a:ext cx="800100" cy="75529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79" name="TextBox 104"/>
          <p:cNvSpPr txBox="1">
            <a:spLocks noChangeArrowheads="1"/>
          </p:cNvSpPr>
          <p:nvPr/>
        </p:nvSpPr>
        <p:spPr bwMode="auto">
          <a:xfrm>
            <a:off x="2324100" y="40767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0" name="TextBox 104"/>
          <p:cNvSpPr txBox="1">
            <a:spLocks noChangeArrowheads="1"/>
          </p:cNvSpPr>
          <p:nvPr/>
        </p:nvSpPr>
        <p:spPr bwMode="auto">
          <a:xfrm>
            <a:off x="1752600" y="462028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X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1" name="TextBox 104"/>
          <p:cNvSpPr txBox="1">
            <a:spLocks noChangeArrowheads="1"/>
          </p:cNvSpPr>
          <p:nvPr/>
        </p:nvSpPr>
        <p:spPr bwMode="auto">
          <a:xfrm>
            <a:off x="1181100" y="404878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3" name="TextBox 104"/>
          <p:cNvSpPr txBox="1">
            <a:spLocks noChangeArrowheads="1"/>
          </p:cNvSpPr>
          <p:nvPr/>
        </p:nvSpPr>
        <p:spPr bwMode="auto">
          <a:xfrm>
            <a:off x="1790700" y="34671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38400" y="5067300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inputs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228600" y="3048000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outputs</a:t>
            </a:r>
            <a:endParaRPr lang="en-US" dirty="0"/>
          </a:p>
        </p:txBody>
      </p:sp>
      <p:cxnSp>
        <p:nvCxnSpPr>
          <p:cNvPr id="87" name="Shape 86"/>
          <p:cNvCxnSpPr>
            <a:stCxn id="78" idx="0"/>
            <a:endCxn id="179" idx="3"/>
          </p:cNvCxnSpPr>
          <p:nvPr/>
        </p:nvCxnSpPr>
        <p:spPr bwMode="auto">
          <a:xfrm rot="16200000" flipV="1">
            <a:off x="2499082" y="4544328"/>
            <a:ext cx="728990" cy="316954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hape 88"/>
          <p:cNvCxnSpPr>
            <a:stCxn id="78" idx="1"/>
            <a:endCxn id="180" idx="2"/>
          </p:cNvCxnSpPr>
          <p:nvPr/>
        </p:nvCxnSpPr>
        <p:spPr bwMode="auto">
          <a:xfrm rot="10800000">
            <a:off x="1943100" y="5143501"/>
            <a:ext cx="495300" cy="12385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hape 90"/>
          <p:cNvCxnSpPr>
            <a:stCxn id="79" idx="3"/>
            <a:endCxn id="183" idx="0"/>
          </p:cNvCxnSpPr>
          <p:nvPr/>
        </p:nvCxnSpPr>
        <p:spPr bwMode="auto">
          <a:xfrm>
            <a:off x="1567428" y="3248055"/>
            <a:ext cx="413772" cy="21904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hape 94"/>
          <p:cNvCxnSpPr>
            <a:stCxn id="79" idx="2"/>
            <a:endCxn id="181" idx="1"/>
          </p:cNvCxnSpPr>
          <p:nvPr/>
        </p:nvCxnSpPr>
        <p:spPr bwMode="auto">
          <a:xfrm rot="16200000" flipH="1">
            <a:off x="608417" y="3737707"/>
            <a:ext cx="862280" cy="283086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1257300" y="533400"/>
            <a:ext cx="647700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Key idea: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Map each single temperature 2 tile to a collection of tiles constituting a “macro” tile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 3D geometry to encode north outputs.</a:t>
            </a:r>
            <a:endParaRPr lang="en-US" dirty="0"/>
          </a:p>
        </p:txBody>
      </p:sp>
      <p:sp>
        <p:nvSpPr>
          <p:cNvPr id="107" name="Rectangle 106"/>
          <p:cNvSpPr/>
          <p:nvPr/>
        </p:nvSpPr>
        <p:spPr bwMode="auto">
          <a:xfrm>
            <a:off x="5791200" y="5334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5791200" y="4953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5791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172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6553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934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7315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7315200" y="4191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7315200" y="3810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7315200" y="3429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6934200" y="4191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6934200" y="3810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6934200" y="3429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6553200" y="4191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5791200" y="5257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5791200" y="4876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6096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6477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6858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7239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7315200" y="4495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7315200" y="4114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7315200" y="3733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6934200" y="4114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6934200" y="3733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6858000" y="4191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5856315" y="5383233"/>
            <a:ext cx="192075" cy="1936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5902337" y="5419746"/>
            <a:ext cx="109539" cy="109539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158"/>
          <p:cNvGrpSpPr/>
          <p:nvPr/>
        </p:nvGrpSpPr>
        <p:grpSpPr>
          <a:xfrm>
            <a:off x="7362858" y="3484557"/>
            <a:ext cx="192075" cy="193698"/>
            <a:chOff x="5484825" y="4926033"/>
            <a:chExt cx="192075" cy="193698"/>
          </a:xfrm>
        </p:grpSpPr>
        <p:sp>
          <p:nvSpPr>
            <p:cNvPr id="160" name="Rectangle 159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1" name="Oval 160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161"/>
          <p:cNvGrpSpPr/>
          <p:nvPr/>
        </p:nvGrpSpPr>
        <p:grpSpPr>
          <a:xfrm>
            <a:off x="6997728" y="3484557"/>
            <a:ext cx="192075" cy="193698"/>
            <a:chOff x="5484825" y="4926033"/>
            <a:chExt cx="192075" cy="193698"/>
          </a:xfrm>
        </p:grpSpPr>
        <p:sp>
          <p:nvSpPr>
            <p:cNvPr id="163" name="Rectangle 162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Oval 163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oup 164"/>
          <p:cNvGrpSpPr/>
          <p:nvPr/>
        </p:nvGrpSpPr>
        <p:grpSpPr>
          <a:xfrm>
            <a:off x="6596085" y="4251330"/>
            <a:ext cx="192075" cy="193698"/>
            <a:chOff x="5484825" y="4926033"/>
            <a:chExt cx="192075" cy="193698"/>
          </a:xfrm>
        </p:grpSpPr>
        <p:sp>
          <p:nvSpPr>
            <p:cNvPr id="166" name="Rectangle 165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7" name="Oval 166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oup 167"/>
          <p:cNvGrpSpPr/>
          <p:nvPr/>
        </p:nvGrpSpPr>
        <p:grpSpPr>
          <a:xfrm>
            <a:off x="6230955" y="4251330"/>
            <a:ext cx="192075" cy="193698"/>
            <a:chOff x="5484825" y="4926033"/>
            <a:chExt cx="192075" cy="193698"/>
          </a:xfrm>
        </p:grpSpPr>
        <p:sp>
          <p:nvSpPr>
            <p:cNvPr id="169" name="Rectangle 168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5" name="Oval 174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" name="Group 200"/>
          <p:cNvGrpSpPr/>
          <p:nvPr/>
        </p:nvGrpSpPr>
        <p:grpSpPr>
          <a:xfrm>
            <a:off x="5856315" y="4251330"/>
            <a:ext cx="192075" cy="193698"/>
            <a:chOff x="5448312" y="3794130"/>
            <a:chExt cx="192075" cy="193698"/>
          </a:xfrm>
        </p:grpSpPr>
        <p:sp>
          <p:nvSpPr>
            <p:cNvPr id="182" name="Rectangle 181"/>
            <p:cNvSpPr/>
            <p:nvPr/>
          </p:nvSpPr>
          <p:spPr bwMode="auto">
            <a:xfrm>
              <a:off x="5448312" y="3794130"/>
              <a:ext cx="192075" cy="19369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4" name="Oval 193"/>
            <p:cNvSpPr/>
            <p:nvPr/>
          </p:nvSpPr>
          <p:spPr bwMode="auto">
            <a:xfrm>
              <a:off x="5494334" y="3830643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07" name="Straight Connector 206"/>
          <p:cNvCxnSpPr/>
          <p:nvPr/>
        </p:nvCxnSpPr>
        <p:spPr bwMode="auto">
          <a:xfrm>
            <a:off x="7189803" y="3581406"/>
            <a:ext cx="17305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0" name="Straight Connector 209"/>
          <p:cNvCxnSpPr/>
          <p:nvPr/>
        </p:nvCxnSpPr>
        <p:spPr bwMode="auto">
          <a:xfrm>
            <a:off x="6423030" y="4348179"/>
            <a:ext cx="17305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1" name="Straight Connector 210"/>
          <p:cNvCxnSpPr/>
          <p:nvPr/>
        </p:nvCxnSpPr>
        <p:spPr bwMode="auto">
          <a:xfrm>
            <a:off x="6048390" y="4348179"/>
            <a:ext cx="18256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8" name="Straight Connector 217"/>
          <p:cNvCxnSpPr>
            <a:stCxn id="150" idx="3"/>
          </p:cNvCxnSpPr>
          <p:nvPr/>
        </p:nvCxnSpPr>
        <p:spPr bwMode="auto">
          <a:xfrm>
            <a:off x="6048390" y="5480082"/>
            <a:ext cx="123810" cy="631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1" name="TextBox 104"/>
          <p:cNvSpPr txBox="1">
            <a:spLocks noChangeArrowheads="1"/>
          </p:cNvSpPr>
          <p:nvPr/>
        </p:nvSpPr>
        <p:spPr bwMode="auto">
          <a:xfrm>
            <a:off x="6134100" y="5295900"/>
            <a:ext cx="723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(X,Y)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Simulating Temp 2 Systems at Temp 1</a:t>
            </a:r>
            <a:endParaRPr lang="en-US" sz="24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1562100" y="3962400"/>
            <a:ext cx="800100" cy="75529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79" name="TextBox 104"/>
          <p:cNvSpPr txBox="1">
            <a:spLocks noChangeArrowheads="1"/>
          </p:cNvSpPr>
          <p:nvPr/>
        </p:nvSpPr>
        <p:spPr bwMode="auto">
          <a:xfrm>
            <a:off x="2324100" y="40767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0" name="TextBox 104"/>
          <p:cNvSpPr txBox="1">
            <a:spLocks noChangeArrowheads="1"/>
          </p:cNvSpPr>
          <p:nvPr/>
        </p:nvSpPr>
        <p:spPr bwMode="auto">
          <a:xfrm>
            <a:off x="1752600" y="462028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X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1" name="TextBox 104"/>
          <p:cNvSpPr txBox="1">
            <a:spLocks noChangeArrowheads="1"/>
          </p:cNvSpPr>
          <p:nvPr/>
        </p:nvSpPr>
        <p:spPr bwMode="auto">
          <a:xfrm>
            <a:off x="1181100" y="404878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3" name="TextBox 104"/>
          <p:cNvSpPr txBox="1">
            <a:spLocks noChangeArrowheads="1"/>
          </p:cNvSpPr>
          <p:nvPr/>
        </p:nvSpPr>
        <p:spPr bwMode="auto">
          <a:xfrm>
            <a:off x="1790700" y="34671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38400" y="5067300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inputs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228600" y="3048000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outputs</a:t>
            </a:r>
            <a:endParaRPr lang="en-US" dirty="0"/>
          </a:p>
        </p:txBody>
      </p:sp>
      <p:cxnSp>
        <p:nvCxnSpPr>
          <p:cNvPr id="87" name="Shape 86"/>
          <p:cNvCxnSpPr>
            <a:stCxn id="78" idx="0"/>
            <a:endCxn id="179" idx="3"/>
          </p:cNvCxnSpPr>
          <p:nvPr/>
        </p:nvCxnSpPr>
        <p:spPr bwMode="auto">
          <a:xfrm rot="16200000" flipV="1">
            <a:off x="2499082" y="4544328"/>
            <a:ext cx="728990" cy="316954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hape 88"/>
          <p:cNvCxnSpPr>
            <a:stCxn id="78" idx="1"/>
            <a:endCxn id="180" idx="2"/>
          </p:cNvCxnSpPr>
          <p:nvPr/>
        </p:nvCxnSpPr>
        <p:spPr bwMode="auto">
          <a:xfrm rot="10800000">
            <a:off x="1943100" y="5143501"/>
            <a:ext cx="495300" cy="12385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hape 90"/>
          <p:cNvCxnSpPr>
            <a:stCxn id="79" idx="3"/>
            <a:endCxn id="183" idx="0"/>
          </p:cNvCxnSpPr>
          <p:nvPr/>
        </p:nvCxnSpPr>
        <p:spPr bwMode="auto">
          <a:xfrm>
            <a:off x="1567428" y="3248055"/>
            <a:ext cx="413772" cy="21904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hape 94"/>
          <p:cNvCxnSpPr>
            <a:stCxn id="79" idx="2"/>
            <a:endCxn id="181" idx="1"/>
          </p:cNvCxnSpPr>
          <p:nvPr/>
        </p:nvCxnSpPr>
        <p:spPr bwMode="auto">
          <a:xfrm rot="16200000" flipH="1">
            <a:off x="608417" y="3737707"/>
            <a:ext cx="862280" cy="283086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1257300" y="533400"/>
            <a:ext cx="647700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Key idea: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Map each single temperature 2 tile to a collection of tiles constituting a “macro” tile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 3D geometry to encode north outputs.</a:t>
            </a:r>
            <a:endParaRPr lang="en-US" dirty="0"/>
          </a:p>
        </p:txBody>
      </p:sp>
      <p:sp>
        <p:nvSpPr>
          <p:cNvPr id="107" name="Rectangle 106"/>
          <p:cNvSpPr/>
          <p:nvPr/>
        </p:nvSpPr>
        <p:spPr bwMode="auto">
          <a:xfrm>
            <a:off x="5791200" y="5334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5791200" y="4953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5791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172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6553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934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7315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7315200" y="4191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7315200" y="3810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7315200" y="3429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6934200" y="4191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6934200" y="3810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6934200" y="3429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6553200" y="4191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5791200" y="4191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5791200" y="5257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5791200" y="4876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6096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6477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6858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7239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1" name="Rectangle 140"/>
          <p:cNvSpPr/>
          <p:nvPr/>
        </p:nvSpPr>
        <p:spPr bwMode="auto">
          <a:xfrm>
            <a:off x="5715000" y="4191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7315200" y="4495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7315200" y="4114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7315200" y="3733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6934200" y="4114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6934200" y="3733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6858000" y="4191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5856315" y="5383233"/>
            <a:ext cx="192075" cy="1936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5902337" y="5419746"/>
            <a:ext cx="109539" cy="109539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158"/>
          <p:cNvGrpSpPr/>
          <p:nvPr/>
        </p:nvGrpSpPr>
        <p:grpSpPr>
          <a:xfrm>
            <a:off x="7362858" y="3484557"/>
            <a:ext cx="192075" cy="193698"/>
            <a:chOff x="5484825" y="4926033"/>
            <a:chExt cx="192075" cy="193698"/>
          </a:xfrm>
        </p:grpSpPr>
        <p:sp>
          <p:nvSpPr>
            <p:cNvPr id="160" name="Rectangle 159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1" name="Oval 160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161"/>
          <p:cNvGrpSpPr/>
          <p:nvPr/>
        </p:nvGrpSpPr>
        <p:grpSpPr>
          <a:xfrm>
            <a:off x="6997728" y="3484557"/>
            <a:ext cx="192075" cy="193698"/>
            <a:chOff x="5484825" y="4926033"/>
            <a:chExt cx="192075" cy="193698"/>
          </a:xfrm>
        </p:grpSpPr>
        <p:sp>
          <p:nvSpPr>
            <p:cNvPr id="163" name="Rectangle 162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Oval 163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oup 164"/>
          <p:cNvGrpSpPr/>
          <p:nvPr/>
        </p:nvGrpSpPr>
        <p:grpSpPr>
          <a:xfrm>
            <a:off x="6596085" y="4251330"/>
            <a:ext cx="192075" cy="193698"/>
            <a:chOff x="5484825" y="4926033"/>
            <a:chExt cx="192075" cy="193698"/>
          </a:xfrm>
        </p:grpSpPr>
        <p:sp>
          <p:nvSpPr>
            <p:cNvPr id="166" name="Rectangle 165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7" name="Oval 166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oup 167"/>
          <p:cNvGrpSpPr/>
          <p:nvPr/>
        </p:nvGrpSpPr>
        <p:grpSpPr>
          <a:xfrm>
            <a:off x="6230955" y="4251330"/>
            <a:ext cx="192075" cy="193698"/>
            <a:chOff x="5484825" y="4926033"/>
            <a:chExt cx="192075" cy="193698"/>
          </a:xfrm>
        </p:grpSpPr>
        <p:sp>
          <p:nvSpPr>
            <p:cNvPr id="169" name="Rectangle 168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5" name="Oval 174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" name="Group 200"/>
          <p:cNvGrpSpPr/>
          <p:nvPr/>
        </p:nvGrpSpPr>
        <p:grpSpPr>
          <a:xfrm>
            <a:off x="5856315" y="4251330"/>
            <a:ext cx="192075" cy="193698"/>
            <a:chOff x="5448312" y="3794130"/>
            <a:chExt cx="192075" cy="193698"/>
          </a:xfrm>
        </p:grpSpPr>
        <p:sp>
          <p:nvSpPr>
            <p:cNvPr id="182" name="Rectangle 181"/>
            <p:cNvSpPr/>
            <p:nvPr/>
          </p:nvSpPr>
          <p:spPr bwMode="auto">
            <a:xfrm>
              <a:off x="5448312" y="3794130"/>
              <a:ext cx="192075" cy="19369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4" name="Oval 193"/>
            <p:cNvSpPr/>
            <p:nvPr/>
          </p:nvSpPr>
          <p:spPr bwMode="auto">
            <a:xfrm>
              <a:off x="5494334" y="3830643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07" name="Straight Connector 206"/>
          <p:cNvCxnSpPr/>
          <p:nvPr/>
        </p:nvCxnSpPr>
        <p:spPr bwMode="auto">
          <a:xfrm>
            <a:off x="7189803" y="3581406"/>
            <a:ext cx="17305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0" name="Straight Connector 209"/>
          <p:cNvCxnSpPr/>
          <p:nvPr/>
        </p:nvCxnSpPr>
        <p:spPr bwMode="auto">
          <a:xfrm>
            <a:off x="6423030" y="4348179"/>
            <a:ext cx="17305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1" name="Straight Connector 210"/>
          <p:cNvCxnSpPr/>
          <p:nvPr/>
        </p:nvCxnSpPr>
        <p:spPr bwMode="auto">
          <a:xfrm>
            <a:off x="6048390" y="4348179"/>
            <a:ext cx="18256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8" name="Straight Connector 217"/>
          <p:cNvCxnSpPr>
            <a:stCxn id="150" idx="3"/>
          </p:cNvCxnSpPr>
          <p:nvPr/>
        </p:nvCxnSpPr>
        <p:spPr bwMode="auto">
          <a:xfrm>
            <a:off x="6048390" y="5480082"/>
            <a:ext cx="123810" cy="631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1" name="TextBox 104"/>
          <p:cNvSpPr txBox="1">
            <a:spLocks noChangeArrowheads="1"/>
          </p:cNvSpPr>
          <p:nvPr/>
        </p:nvSpPr>
        <p:spPr bwMode="auto">
          <a:xfrm>
            <a:off x="6134100" y="5295900"/>
            <a:ext cx="723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(X,Y)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Simulating Temp 2 Systems at Temp 1</a:t>
            </a:r>
            <a:endParaRPr lang="en-US" sz="24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1562100" y="3962400"/>
            <a:ext cx="800100" cy="75529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79" name="TextBox 104"/>
          <p:cNvSpPr txBox="1">
            <a:spLocks noChangeArrowheads="1"/>
          </p:cNvSpPr>
          <p:nvPr/>
        </p:nvSpPr>
        <p:spPr bwMode="auto">
          <a:xfrm>
            <a:off x="2324100" y="40767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0" name="TextBox 104"/>
          <p:cNvSpPr txBox="1">
            <a:spLocks noChangeArrowheads="1"/>
          </p:cNvSpPr>
          <p:nvPr/>
        </p:nvSpPr>
        <p:spPr bwMode="auto">
          <a:xfrm>
            <a:off x="1752600" y="462028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X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1" name="TextBox 104"/>
          <p:cNvSpPr txBox="1">
            <a:spLocks noChangeArrowheads="1"/>
          </p:cNvSpPr>
          <p:nvPr/>
        </p:nvSpPr>
        <p:spPr bwMode="auto">
          <a:xfrm>
            <a:off x="1181100" y="404878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3" name="TextBox 104"/>
          <p:cNvSpPr txBox="1">
            <a:spLocks noChangeArrowheads="1"/>
          </p:cNvSpPr>
          <p:nvPr/>
        </p:nvSpPr>
        <p:spPr bwMode="auto">
          <a:xfrm>
            <a:off x="1790700" y="34671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38400" y="5067300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inputs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228600" y="3048000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outputs</a:t>
            </a:r>
            <a:endParaRPr lang="en-US" dirty="0"/>
          </a:p>
        </p:txBody>
      </p:sp>
      <p:cxnSp>
        <p:nvCxnSpPr>
          <p:cNvPr id="87" name="Shape 86"/>
          <p:cNvCxnSpPr>
            <a:stCxn id="78" idx="0"/>
            <a:endCxn id="179" idx="3"/>
          </p:cNvCxnSpPr>
          <p:nvPr/>
        </p:nvCxnSpPr>
        <p:spPr bwMode="auto">
          <a:xfrm rot="16200000" flipV="1">
            <a:off x="2499082" y="4544328"/>
            <a:ext cx="728990" cy="316954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hape 88"/>
          <p:cNvCxnSpPr>
            <a:stCxn id="78" idx="1"/>
            <a:endCxn id="180" idx="2"/>
          </p:cNvCxnSpPr>
          <p:nvPr/>
        </p:nvCxnSpPr>
        <p:spPr bwMode="auto">
          <a:xfrm rot="10800000">
            <a:off x="1943100" y="5143501"/>
            <a:ext cx="495300" cy="12385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hape 90"/>
          <p:cNvCxnSpPr>
            <a:stCxn id="79" idx="3"/>
            <a:endCxn id="183" idx="0"/>
          </p:cNvCxnSpPr>
          <p:nvPr/>
        </p:nvCxnSpPr>
        <p:spPr bwMode="auto">
          <a:xfrm>
            <a:off x="1567428" y="3248055"/>
            <a:ext cx="413772" cy="21904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hape 94"/>
          <p:cNvCxnSpPr>
            <a:stCxn id="79" idx="2"/>
            <a:endCxn id="181" idx="1"/>
          </p:cNvCxnSpPr>
          <p:nvPr/>
        </p:nvCxnSpPr>
        <p:spPr bwMode="auto">
          <a:xfrm rot="16200000" flipH="1">
            <a:off x="608417" y="3737707"/>
            <a:ext cx="862280" cy="283086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1257300" y="533400"/>
            <a:ext cx="647700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Key idea: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Map each single temperature 2 tile to a collection of tiles constituting a “macro” tile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 3D geometry to encode north outputs.</a:t>
            </a:r>
            <a:endParaRPr lang="en-US" dirty="0"/>
          </a:p>
        </p:txBody>
      </p:sp>
      <p:sp>
        <p:nvSpPr>
          <p:cNvPr id="107" name="Rectangle 106"/>
          <p:cNvSpPr/>
          <p:nvPr/>
        </p:nvSpPr>
        <p:spPr bwMode="auto">
          <a:xfrm>
            <a:off x="5791200" y="5334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5791200" y="4953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5791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172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6553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934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7315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7315200" y="4191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7315200" y="3810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7315200" y="3429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6934200" y="4191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6934200" y="3810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6934200" y="3429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6553200" y="4191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5410200" y="4191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5791200" y="4191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5791200" y="5257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5791200" y="4876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6096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6477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6858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7239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1" name="Rectangle 140"/>
          <p:cNvSpPr/>
          <p:nvPr/>
        </p:nvSpPr>
        <p:spPr bwMode="auto">
          <a:xfrm>
            <a:off x="5715000" y="4191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7315200" y="4495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7315200" y="4114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7315200" y="3733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6934200" y="4114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6934200" y="3733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6858000" y="4191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5856315" y="5383233"/>
            <a:ext cx="192075" cy="1936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5902337" y="5419746"/>
            <a:ext cx="109539" cy="109539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158"/>
          <p:cNvGrpSpPr/>
          <p:nvPr/>
        </p:nvGrpSpPr>
        <p:grpSpPr>
          <a:xfrm>
            <a:off x="7362858" y="3484557"/>
            <a:ext cx="192075" cy="193698"/>
            <a:chOff x="5484825" y="4926033"/>
            <a:chExt cx="192075" cy="193698"/>
          </a:xfrm>
        </p:grpSpPr>
        <p:sp>
          <p:nvSpPr>
            <p:cNvPr id="160" name="Rectangle 159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1" name="Oval 160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161"/>
          <p:cNvGrpSpPr/>
          <p:nvPr/>
        </p:nvGrpSpPr>
        <p:grpSpPr>
          <a:xfrm>
            <a:off x="6997728" y="3484557"/>
            <a:ext cx="192075" cy="193698"/>
            <a:chOff x="5484825" y="4926033"/>
            <a:chExt cx="192075" cy="193698"/>
          </a:xfrm>
        </p:grpSpPr>
        <p:sp>
          <p:nvSpPr>
            <p:cNvPr id="163" name="Rectangle 162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Oval 163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oup 164"/>
          <p:cNvGrpSpPr/>
          <p:nvPr/>
        </p:nvGrpSpPr>
        <p:grpSpPr>
          <a:xfrm>
            <a:off x="6596085" y="4251330"/>
            <a:ext cx="192075" cy="193698"/>
            <a:chOff x="5484825" y="4926033"/>
            <a:chExt cx="192075" cy="193698"/>
          </a:xfrm>
        </p:grpSpPr>
        <p:sp>
          <p:nvSpPr>
            <p:cNvPr id="166" name="Rectangle 165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7" name="Oval 166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oup 167"/>
          <p:cNvGrpSpPr/>
          <p:nvPr/>
        </p:nvGrpSpPr>
        <p:grpSpPr>
          <a:xfrm>
            <a:off x="6230955" y="4251330"/>
            <a:ext cx="192075" cy="193698"/>
            <a:chOff x="5484825" y="4926033"/>
            <a:chExt cx="192075" cy="193698"/>
          </a:xfrm>
        </p:grpSpPr>
        <p:sp>
          <p:nvSpPr>
            <p:cNvPr id="169" name="Rectangle 168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5" name="Oval 174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" name="Group 200"/>
          <p:cNvGrpSpPr/>
          <p:nvPr/>
        </p:nvGrpSpPr>
        <p:grpSpPr>
          <a:xfrm>
            <a:off x="5856315" y="4251330"/>
            <a:ext cx="192075" cy="193698"/>
            <a:chOff x="5448312" y="3794130"/>
            <a:chExt cx="192075" cy="193698"/>
          </a:xfrm>
        </p:grpSpPr>
        <p:sp>
          <p:nvSpPr>
            <p:cNvPr id="182" name="Rectangle 181"/>
            <p:cNvSpPr/>
            <p:nvPr/>
          </p:nvSpPr>
          <p:spPr bwMode="auto">
            <a:xfrm>
              <a:off x="5448312" y="3794130"/>
              <a:ext cx="192075" cy="19369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4" name="Oval 193"/>
            <p:cNvSpPr/>
            <p:nvPr/>
          </p:nvSpPr>
          <p:spPr bwMode="auto">
            <a:xfrm>
              <a:off x="5494334" y="3830643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2" name="Rectangle 201"/>
          <p:cNvSpPr/>
          <p:nvPr/>
        </p:nvSpPr>
        <p:spPr bwMode="auto">
          <a:xfrm>
            <a:off x="5410200" y="4495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7" name="Straight Connector 206"/>
          <p:cNvCxnSpPr/>
          <p:nvPr/>
        </p:nvCxnSpPr>
        <p:spPr bwMode="auto">
          <a:xfrm>
            <a:off x="7189803" y="3581406"/>
            <a:ext cx="17305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0" name="Straight Connector 209"/>
          <p:cNvCxnSpPr/>
          <p:nvPr/>
        </p:nvCxnSpPr>
        <p:spPr bwMode="auto">
          <a:xfrm>
            <a:off x="6423030" y="4348179"/>
            <a:ext cx="17305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1" name="Straight Connector 210"/>
          <p:cNvCxnSpPr/>
          <p:nvPr/>
        </p:nvCxnSpPr>
        <p:spPr bwMode="auto">
          <a:xfrm>
            <a:off x="6048390" y="4348179"/>
            <a:ext cx="18256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8" name="Straight Connector 217"/>
          <p:cNvCxnSpPr>
            <a:stCxn id="150" idx="3"/>
          </p:cNvCxnSpPr>
          <p:nvPr/>
        </p:nvCxnSpPr>
        <p:spPr bwMode="auto">
          <a:xfrm>
            <a:off x="6048390" y="5480082"/>
            <a:ext cx="123810" cy="631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1" name="TextBox 104"/>
          <p:cNvSpPr txBox="1">
            <a:spLocks noChangeArrowheads="1"/>
          </p:cNvSpPr>
          <p:nvPr/>
        </p:nvSpPr>
        <p:spPr bwMode="auto">
          <a:xfrm>
            <a:off x="6134100" y="5295900"/>
            <a:ext cx="723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(X,Y)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9CCDBC-CD57-46A2-A281-9E9CA4F47BE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31838"/>
          </a:xfrm>
          <a:noFill/>
        </p:spPr>
        <p:txBody>
          <a:bodyPr/>
          <a:lstStyle/>
          <a:p>
            <a:pPr eaLnBrk="1" hangingPunct="1"/>
            <a:r>
              <a:rPr lang="en-US" sz="2800" b="1" smtClean="0"/>
              <a:t>Example of 3D Self-Assembly</a:t>
            </a: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133475"/>
            <a:ext cx="6705600" cy="496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0" y="60960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cs typeface="Arial" charset="0"/>
              </a:rPr>
              <a:t>[Shaw, University of Southern California]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Simulating Temp 2 Systems at Temp 1</a:t>
            </a:r>
            <a:endParaRPr lang="en-US" sz="24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1562100" y="3962400"/>
            <a:ext cx="800100" cy="75529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79" name="TextBox 104"/>
          <p:cNvSpPr txBox="1">
            <a:spLocks noChangeArrowheads="1"/>
          </p:cNvSpPr>
          <p:nvPr/>
        </p:nvSpPr>
        <p:spPr bwMode="auto">
          <a:xfrm>
            <a:off x="2324100" y="40767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0" name="TextBox 104"/>
          <p:cNvSpPr txBox="1">
            <a:spLocks noChangeArrowheads="1"/>
          </p:cNvSpPr>
          <p:nvPr/>
        </p:nvSpPr>
        <p:spPr bwMode="auto">
          <a:xfrm>
            <a:off x="1752600" y="462028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X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1" name="TextBox 104"/>
          <p:cNvSpPr txBox="1">
            <a:spLocks noChangeArrowheads="1"/>
          </p:cNvSpPr>
          <p:nvPr/>
        </p:nvSpPr>
        <p:spPr bwMode="auto">
          <a:xfrm>
            <a:off x="1181100" y="404878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3" name="TextBox 104"/>
          <p:cNvSpPr txBox="1">
            <a:spLocks noChangeArrowheads="1"/>
          </p:cNvSpPr>
          <p:nvPr/>
        </p:nvSpPr>
        <p:spPr bwMode="auto">
          <a:xfrm>
            <a:off x="1790700" y="34671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38400" y="5067300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inputs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228600" y="3048000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outputs</a:t>
            </a:r>
            <a:endParaRPr lang="en-US" dirty="0"/>
          </a:p>
        </p:txBody>
      </p:sp>
      <p:cxnSp>
        <p:nvCxnSpPr>
          <p:cNvPr id="87" name="Shape 86"/>
          <p:cNvCxnSpPr>
            <a:stCxn id="78" idx="0"/>
            <a:endCxn id="179" idx="3"/>
          </p:cNvCxnSpPr>
          <p:nvPr/>
        </p:nvCxnSpPr>
        <p:spPr bwMode="auto">
          <a:xfrm rot="16200000" flipV="1">
            <a:off x="2499082" y="4544328"/>
            <a:ext cx="728990" cy="316954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hape 88"/>
          <p:cNvCxnSpPr>
            <a:stCxn id="78" idx="1"/>
            <a:endCxn id="180" idx="2"/>
          </p:cNvCxnSpPr>
          <p:nvPr/>
        </p:nvCxnSpPr>
        <p:spPr bwMode="auto">
          <a:xfrm rot="10800000">
            <a:off x="1943100" y="5143501"/>
            <a:ext cx="495300" cy="12385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hape 90"/>
          <p:cNvCxnSpPr>
            <a:stCxn id="79" idx="3"/>
            <a:endCxn id="183" idx="0"/>
          </p:cNvCxnSpPr>
          <p:nvPr/>
        </p:nvCxnSpPr>
        <p:spPr bwMode="auto">
          <a:xfrm>
            <a:off x="1567428" y="3248055"/>
            <a:ext cx="413772" cy="21904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hape 94"/>
          <p:cNvCxnSpPr>
            <a:stCxn id="79" idx="2"/>
            <a:endCxn id="181" idx="1"/>
          </p:cNvCxnSpPr>
          <p:nvPr/>
        </p:nvCxnSpPr>
        <p:spPr bwMode="auto">
          <a:xfrm rot="16200000" flipH="1">
            <a:off x="608417" y="3737707"/>
            <a:ext cx="862280" cy="283086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1257300" y="533400"/>
            <a:ext cx="647700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Key idea: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Map each single temperature 2 tile to a collection of tiles constituting a “macro” tile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 3D geometry to encode north outputs.</a:t>
            </a:r>
            <a:endParaRPr lang="en-US" dirty="0"/>
          </a:p>
        </p:txBody>
      </p:sp>
      <p:sp>
        <p:nvSpPr>
          <p:cNvPr id="107" name="Rectangle 106"/>
          <p:cNvSpPr/>
          <p:nvPr/>
        </p:nvSpPr>
        <p:spPr bwMode="auto">
          <a:xfrm>
            <a:off x="5791200" y="5334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5791200" y="4953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5791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172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6553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934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7315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7315200" y="4191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7315200" y="3810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7315200" y="3429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6934200" y="4191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6934200" y="3810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6934200" y="3429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6553200" y="4191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5410200" y="4191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5791200" y="4191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5410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5791200" y="5257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5791200" y="4876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6096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6477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6858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7239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1" name="Rectangle 140"/>
          <p:cNvSpPr/>
          <p:nvPr/>
        </p:nvSpPr>
        <p:spPr bwMode="auto">
          <a:xfrm>
            <a:off x="5715000" y="4191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7315200" y="4495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7315200" y="4114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7315200" y="3733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6934200" y="4114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6934200" y="3733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6858000" y="4191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5410200" y="4876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5856315" y="5383233"/>
            <a:ext cx="192075" cy="1936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5902337" y="5419746"/>
            <a:ext cx="109539" cy="109539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158"/>
          <p:cNvGrpSpPr/>
          <p:nvPr/>
        </p:nvGrpSpPr>
        <p:grpSpPr>
          <a:xfrm>
            <a:off x="7362858" y="3484557"/>
            <a:ext cx="192075" cy="193698"/>
            <a:chOff x="5484825" y="4926033"/>
            <a:chExt cx="192075" cy="193698"/>
          </a:xfrm>
        </p:grpSpPr>
        <p:sp>
          <p:nvSpPr>
            <p:cNvPr id="160" name="Rectangle 159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1" name="Oval 160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161"/>
          <p:cNvGrpSpPr/>
          <p:nvPr/>
        </p:nvGrpSpPr>
        <p:grpSpPr>
          <a:xfrm>
            <a:off x="6997728" y="3484557"/>
            <a:ext cx="192075" cy="193698"/>
            <a:chOff x="5484825" y="4926033"/>
            <a:chExt cx="192075" cy="193698"/>
          </a:xfrm>
        </p:grpSpPr>
        <p:sp>
          <p:nvSpPr>
            <p:cNvPr id="163" name="Rectangle 162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Oval 163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oup 164"/>
          <p:cNvGrpSpPr/>
          <p:nvPr/>
        </p:nvGrpSpPr>
        <p:grpSpPr>
          <a:xfrm>
            <a:off x="6596085" y="4251330"/>
            <a:ext cx="192075" cy="193698"/>
            <a:chOff x="5484825" y="4926033"/>
            <a:chExt cx="192075" cy="193698"/>
          </a:xfrm>
        </p:grpSpPr>
        <p:sp>
          <p:nvSpPr>
            <p:cNvPr id="166" name="Rectangle 165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7" name="Oval 166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oup 167"/>
          <p:cNvGrpSpPr/>
          <p:nvPr/>
        </p:nvGrpSpPr>
        <p:grpSpPr>
          <a:xfrm>
            <a:off x="6230955" y="4251330"/>
            <a:ext cx="192075" cy="193698"/>
            <a:chOff x="5484825" y="4926033"/>
            <a:chExt cx="192075" cy="193698"/>
          </a:xfrm>
        </p:grpSpPr>
        <p:sp>
          <p:nvSpPr>
            <p:cNvPr id="169" name="Rectangle 168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5" name="Oval 174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" name="Group 200"/>
          <p:cNvGrpSpPr/>
          <p:nvPr/>
        </p:nvGrpSpPr>
        <p:grpSpPr>
          <a:xfrm>
            <a:off x="5856315" y="4251330"/>
            <a:ext cx="192075" cy="193698"/>
            <a:chOff x="5448312" y="3794130"/>
            <a:chExt cx="192075" cy="193698"/>
          </a:xfrm>
        </p:grpSpPr>
        <p:sp>
          <p:nvSpPr>
            <p:cNvPr id="182" name="Rectangle 181"/>
            <p:cNvSpPr/>
            <p:nvPr/>
          </p:nvSpPr>
          <p:spPr bwMode="auto">
            <a:xfrm>
              <a:off x="5448312" y="3794130"/>
              <a:ext cx="192075" cy="19369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4" name="Oval 193"/>
            <p:cNvSpPr/>
            <p:nvPr/>
          </p:nvSpPr>
          <p:spPr bwMode="auto">
            <a:xfrm>
              <a:off x="5494334" y="3830643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2" name="Rectangle 201"/>
          <p:cNvSpPr/>
          <p:nvPr/>
        </p:nvSpPr>
        <p:spPr bwMode="auto">
          <a:xfrm>
            <a:off x="5410200" y="4495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7" name="Straight Connector 206"/>
          <p:cNvCxnSpPr/>
          <p:nvPr/>
        </p:nvCxnSpPr>
        <p:spPr bwMode="auto">
          <a:xfrm>
            <a:off x="7189803" y="3581406"/>
            <a:ext cx="17305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0" name="Straight Connector 209"/>
          <p:cNvCxnSpPr/>
          <p:nvPr/>
        </p:nvCxnSpPr>
        <p:spPr bwMode="auto">
          <a:xfrm>
            <a:off x="6423030" y="4348179"/>
            <a:ext cx="17305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1" name="Straight Connector 210"/>
          <p:cNvCxnSpPr/>
          <p:nvPr/>
        </p:nvCxnSpPr>
        <p:spPr bwMode="auto">
          <a:xfrm>
            <a:off x="6048390" y="4348179"/>
            <a:ext cx="18256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8" name="Straight Connector 217"/>
          <p:cNvCxnSpPr>
            <a:stCxn id="150" idx="3"/>
          </p:cNvCxnSpPr>
          <p:nvPr/>
        </p:nvCxnSpPr>
        <p:spPr bwMode="auto">
          <a:xfrm>
            <a:off x="6048390" y="5480082"/>
            <a:ext cx="123810" cy="631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1" name="TextBox 104"/>
          <p:cNvSpPr txBox="1">
            <a:spLocks noChangeArrowheads="1"/>
          </p:cNvSpPr>
          <p:nvPr/>
        </p:nvSpPr>
        <p:spPr bwMode="auto">
          <a:xfrm>
            <a:off x="6134100" y="5295900"/>
            <a:ext cx="723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(X,Y)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Simulating Temp 2 Systems at Temp 1</a:t>
            </a:r>
            <a:endParaRPr lang="en-US" sz="24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1562100" y="3962400"/>
            <a:ext cx="800100" cy="75529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79" name="TextBox 104"/>
          <p:cNvSpPr txBox="1">
            <a:spLocks noChangeArrowheads="1"/>
          </p:cNvSpPr>
          <p:nvPr/>
        </p:nvSpPr>
        <p:spPr bwMode="auto">
          <a:xfrm>
            <a:off x="2324100" y="40767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0" name="TextBox 104"/>
          <p:cNvSpPr txBox="1">
            <a:spLocks noChangeArrowheads="1"/>
          </p:cNvSpPr>
          <p:nvPr/>
        </p:nvSpPr>
        <p:spPr bwMode="auto">
          <a:xfrm>
            <a:off x="1752600" y="462028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X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1" name="TextBox 104"/>
          <p:cNvSpPr txBox="1">
            <a:spLocks noChangeArrowheads="1"/>
          </p:cNvSpPr>
          <p:nvPr/>
        </p:nvSpPr>
        <p:spPr bwMode="auto">
          <a:xfrm>
            <a:off x="1181100" y="404878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3" name="TextBox 104"/>
          <p:cNvSpPr txBox="1">
            <a:spLocks noChangeArrowheads="1"/>
          </p:cNvSpPr>
          <p:nvPr/>
        </p:nvSpPr>
        <p:spPr bwMode="auto">
          <a:xfrm>
            <a:off x="1790700" y="34671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38400" y="5067300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inputs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228600" y="3048000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outputs</a:t>
            </a:r>
            <a:endParaRPr lang="en-US" dirty="0"/>
          </a:p>
        </p:txBody>
      </p:sp>
      <p:cxnSp>
        <p:nvCxnSpPr>
          <p:cNvPr id="87" name="Shape 86"/>
          <p:cNvCxnSpPr>
            <a:stCxn id="78" idx="0"/>
            <a:endCxn id="179" idx="3"/>
          </p:cNvCxnSpPr>
          <p:nvPr/>
        </p:nvCxnSpPr>
        <p:spPr bwMode="auto">
          <a:xfrm rot="16200000" flipV="1">
            <a:off x="2499082" y="4544328"/>
            <a:ext cx="728990" cy="316954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hape 88"/>
          <p:cNvCxnSpPr>
            <a:stCxn id="78" idx="1"/>
            <a:endCxn id="180" idx="2"/>
          </p:cNvCxnSpPr>
          <p:nvPr/>
        </p:nvCxnSpPr>
        <p:spPr bwMode="auto">
          <a:xfrm rot="10800000">
            <a:off x="1943100" y="5143501"/>
            <a:ext cx="495300" cy="12385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hape 90"/>
          <p:cNvCxnSpPr>
            <a:stCxn id="79" idx="3"/>
            <a:endCxn id="183" idx="0"/>
          </p:cNvCxnSpPr>
          <p:nvPr/>
        </p:nvCxnSpPr>
        <p:spPr bwMode="auto">
          <a:xfrm>
            <a:off x="1567428" y="3248055"/>
            <a:ext cx="413772" cy="21904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hape 94"/>
          <p:cNvCxnSpPr>
            <a:stCxn id="79" idx="2"/>
            <a:endCxn id="181" idx="1"/>
          </p:cNvCxnSpPr>
          <p:nvPr/>
        </p:nvCxnSpPr>
        <p:spPr bwMode="auto">
          <a:xfrm rot="16200000" flipH="1">
            <a:off x="608417" y="3737707"/>
            <a:ext cx="862280" cy="283086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1257300" y="533400"/>
            <a:ext cx="647700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Key idea: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Map each single temperature 2 tile to a collection of tiles constituting a “macro” tile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 3D geometry to encode north outputs.</a:t>
            </a:r>
            <a:endParaRPr lang="en-US" dirty="0"/>
          </a:p>
        </p:txBody>
      </p:sp>
      <p:sp>
        <p:nvSpPr>
          <p:cNvPr id="107" name="Rectangle 106"/>
          <p:cNvSpPr/>
          <p:nvPr/>
        </p:nvSpPr>
        <p:spPr bwMode="auto">
          <a:xfrm>
            <a:off x="5791200" y="5334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5791200" y="4953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5791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172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6553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934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7315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7315200" y="4191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7315200" y="3810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7315200" y="3429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6934200" y="4191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6934200" y="3810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6934200" y="3429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6553200" y="4191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5410200" y="4191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5791200" y="4191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5410200" y="4953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5410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5791200" y="5257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5791200" y="4876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6096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6477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6858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7239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1" name="Rectangle 140"/>
          <p:cNvSpPr/>
          <p:nvPr/>
        </p:nvSpPr>
        <p:spPr bwMode="auto">
          <a:xfrm>
            <a:off x="5715000" y="4191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7315200" y="4495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7315200" y="4114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7315200" y="3733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6934200" y="4114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6934200" y="3733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6858000" y="4191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5410200" y="4876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5410200" y="5257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5856315" y="5383233"/>
            <a:ext cx="192075" cy="1936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5902337" y="5419746"/>
            <a:ext cx="109539" cy="109539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158"/>
          <p:cNvGrpSpPr/>
          <p:nvPr/>
        </p:nvGrpSpPr>
        <p:grpSpPr>
          <a:xfrm>
            <a:off x="7362858" y="3484557"/>
            <a:ext cx="192075" cy="193698"/>
            <a:chOff x="5484825" y="4926033"/>
            <a:chExt cx="192075" cy="193698"/>
          </a:xfrm>
        </p:grpSpPr>
        <p:sp>
          <p:nvSpPr>
            <p:cNvPr id="160" name="Rectangle 159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1" name="Oval 160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161"/>
          <p:cNvGrpSpPr/>
          <p:nvPr/>
        </p:nvGrpSpPr>
        <p:grpSpPr>
          <a:xfrm>
            <a:off x="6997728" y="3484557"/>
            <a:ext cx="192075" cy="193698"/>
            <a:chOff x="5484825" y="4926033"/>
            <a:chExt cx="192075" cy="193698"/>
          </a:xfrm>
        </p:grpSpPr>
        <p:sp>
          <p:nvSpPr>
            <p:cNvPr id="163" name="Rectangle 162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Oval 163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oup 164"/>
          <p:cNvGrpSpPr/>
          <p:nvPr/>
        </p:nvGrpSpPr>
        <p:grpSpPr>
          <a:xfrm>
            <a:off x="6596085" y="4251330"/>
            <a:ext cx="192075" cy="193698"/>
            <a:chOff x="5484825" y="4926033"/>
            <a:chExt cx="192075" cy="193698"/>
          </a:xfrm>
        </p:grpSpPr>
        <p:sp>
          <p:nvSpPr>
            <p:cNvPr id="166" name="Rectangle 165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7" name="Oval 166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oup 167"/>
          <p:cNvGrpSpPr/>
          <p:nvPr/>
        </p:nvGrpSpPr>
        <p:grpSpPr>
          <a:xfrm>
            <a:off x="6230955" y="4251330"/>
            <a:ext cx="192075" cy="193698"/>
            <a:chOff x="5484825" y="4926033"/>
            <a:chExt cx="192075" cy="193698"/>
          </a:xfrm>
        </p:grpSpPr>
        <p:sp>
          <p:nvSpPr>
            <p:cNvPr id="169" name="Rectangle 168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5" name="Oval 174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" name="Group 200"/>
          <p:cNvGrpSpPr/>
          <p:nvPr/>
        </p:nvGrpSpPr>
        <p:grpSpPr>
          <a:xfrm>
            <a:off x="5856315" y="4251330"/>
            <a:ext cx="192075" cy="193698"/>
            <a:chOff x="5448312" y="3794130"/>
            <a:chExt cx="192075" cy="193698"/>
          </a:xfrm>
        </p:grpSpPr>
        <p:sp>
          <p:nvSpPr>
            <p:cNvPr id="182" name="Rectangle 181"/>
            <p:cNvSpPr/>
            <p:nvPr/>
          </p:nvSpPr>
          <p:spPr bwMode="auto">
            <a:xfrm>
              <a:off x="5448312" y="3794130"/>
              <a:ext cx="192075" cy="19369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4" name="Oval 193"/>
            <p:cNvSpPr/>
            <p:nvPr/>
          </p:nvSpPr>
          <p:spPr bwMode="auto">
            <a:xfrm>
              <a:off x="5494334" y="3830643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2" name="Rectangle 201"/>
          <p:cNvSpPr/>
          <p:nvPr/>
        </p:nvSpPr>
        <p:spPr bwMode="auto">
          <a:xfrm>
            <a:off x="5410200" y="4495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7" name="Straight Connector 206"/>
          <p:cNvCxnSpPr/>
          <p:nvPr/>
        </p:nvCxnSpPr>
        <p:spPr bwMode="auto">
          <a:xfrm>
            <a:off x="7189803" y="3581406"/>
            <a:ext cx="17305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0" name="Straight Connector 209"/>
          <p:cNvCxnSpPr/>
          <p:nvPr/>
        </p:nvCxnSpPr>
        <p:spPr bwMode="auto">
          <a:xfrm>
            <a:off x="6423030" y="4348179"/>
            <a:ext cx="17305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1" name="Straight Connector 210"/>
          <p:cNvCxnSpPr/>
          <p:nvPr/>
        </p:nvCxnSpPr>
        <p:spPr bwMode="auto">
          <a:xfrm>
            <a:off x="6048390" y="4348179"/>
            <a:ext cx="18256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8" name="Straight Connector 217"/>
          <p:cNvCxnSpPr>
            <a:stCxn id="150" idx="3"/>
          </p:cNvCxnSpPr>
          <p:nvPr/>
        </p:nvCxnSpPr>
        <p:spPr bwMode="auto">
          <a:xfrm>
            <a:off x="6048390" y="5480082"/>
            <a:ext cx="123810" cy="631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1" name="TextBox 104"/>
          <p:cNvSpPr txBox="1">
            <a:spLocks noChangeArrowheads="1"/>
          </p:cNvSpPr>
          <p:nvPr/>
        </p:nvSpPr>
        <p:spPr bwMode="auto">
          <a:xfrm>
            <a:off x="6134100" y="5295900"/>
            <a:ext cx="723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(X,Y)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Simulating Temp 2 Systems at Temp 1</a:t>
            </a:r>
            <a:endParaRPr lang="en-US" sz="24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1562100" y="3962400"/>
            <a:ext cx="800100" cy="75529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79" name="TextBox 104"/>
          <p:cNvSpPr txBox="1">
            <a:spLocks noChangeArrowheads="1"/>
          </p:cNvSpPr>
          <p:nvPr/>
        </p:nvSpPr>
        <p:spPr bwMode="auto">
          <a:xfrm>
            <a:off x="2324100" y="40767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0" name="TextBox 104"/>
          <p:cNvSpPr txBox="1">
            <a:spLocks noChangeArrowheads="1"/>
          </p:cNvSpPr>
          <p:nvPr/>
        </p:nvSpPr>
        <p:spPr bwMode="auto">
          <a:xfrm>
            <a:off x="1752600" y="462028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X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1" name="TextBox 104"/>
          <p:cNvSpPr txBox="1">
            <a:spLocks noChangeArrowheads="1"/>
          </p:cNvSpPr>
          <p:nvPr/>
        </p:nvSpPr>
        <p:spPr bwMode="auto">
          <a:xfrm>
            <a:off x="1181100" y="404878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3" name="TextBox 104"/>
          <p:cNvSpPr txBox="1">
            <a:spLocks noChangeArrowheads="1"/>
          </p:cNvSpPr>
          <p:nvPr/>
        </p:nvSpPr>
        <p:spPr bwMode="auto">
          <a:xfrm>
            <a:off x="1790700" y="34671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38400" y="5067300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inputs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228600" y="3048000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outputs</a:t>
            </a:r>
            <a:endParaRPr lang="en-US" dirty="0"/>
          </a:p>
        </p:txBody>
      </p:sp>
      <p:cxnSp>
        <p:nvCxnSpPr>
          <p:cNvPr id="87" name="Shape 86"/>
          <p:cNvCxnSpPr>
            <a:stCxn id="78" idx="0"/>
            <a:endCxn id="179" idx="3"/>
          </p:cNvCxnSpPr>
          <p:nvPr/>
        </p:nvCxnSpPr>
        <p:spPr bwMode="auto">
          <a:xfrm rot="16200000" flipV="1">
            <a:off x="2499082" y="4544328"/>
            <a:ext cx="728990" cy="316954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hape 88"/>
          <p:cNvCxnSpPr>
            <a:stCxn id="78" idx="1"/>
            <a:endCxn id="180" idx="2"/>
          </p:cNvCxnSpPr>
          <p:nvPr/>
        </p:nvCxnSpPr>
        <p:spPr bwMode="auto">
          <a:xfrm rot="10800000">
            <a:off x="1943100" y="5143501"/>
            <a:ext cx="495300" cy="12385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hape 90"/>
          <p:cNvCxnSpPr>
            <a:stCxn id="79" idx="3"/>
            <a:endCxn id="183" idx="0"/>
          </p:cNvCxnSpPr>
          <p:nvPr/>
        </p:nvCxnSpPr>
        <p:spPr bwMode="auto">
          <a:xfrm>
            <a:off x="1567428" y="3248055"/>
            <a:ext cx="413772" cy="21904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hape 94"/>
          <p:cNvCxnSpPr>
            <a:stCxn id="79" idx="2"/>
            <a:endCxn id="181" idx="1"/>
          </p:cNvCxnSpPr>
          <p:nvPr/>
        </p:nvCxnSpPr>
        <p:spPr bwMode="auto">
          <a:xfrm rot="16200000" flipH="1">
            <a:off x="608417" y="3737707"/>
            <a:ext cx="862280" cy="283086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1257300" y="533400"/>
            <a:ext cx="647700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Key idea: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Map each single temperature 2 tile to a collection of tiles constituting a “macro” tile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 3D geometry to encode north outputs.</a:t>
            </a:r>
            <a:endParaRPr lang="en-US" dirty="0"/>
          </a:p>
        </p:txBody>
      </p:sp>
      <p:sp>
        <p:nvSpPr>
          <p:cNvPr id="107" name="Rectangle 106"/>
          <p:cNvSpPr/>
          <p:nvPr/>
        </p:nvSpPr>
        <p:spPr bwMode="auto">
          <a:xfrm>
            <a:off x="5791200" y="5334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5791200" y="4953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5791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172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6553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934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7315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7315200" y="4191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7315200" y="3810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7315200" y="3429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6934200" y="4191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6934200" y="3810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6934200" y="3429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6553200" y="4191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5410200" y="4191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5791200" y="4191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5410200" y="5334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5410200" y="4953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5410200" y="4572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5791200" y="5257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5791200" y="4876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6096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6477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6858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7239000" y="4572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1" name="Rectangle 140"/>
          <p:cNvSpPr/>
          <p:nvPr/>
        </p:nvSpPr>
        <p:spPr bwMode="auto">
          <a:xfrm>
            <a:off x="5715000" y="4191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7315200" y="4495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7315200" y="4114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7315200" y="3733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6934200" y="4114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6934200" y="3733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6858000" y="41910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5410200" y="4876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5410200" y="5257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5856315" y="5383233"/>
            <a:ext cx="192075" cy="1936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5902337" y="5419746"/>
            <a:ext cx="109539" cy="109539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158"/>
          <p:cNvGrpSpPr/>
          <p:nvPr/>
        </p:nvGrpSpPr>
        <p:grpSpPr>
          <a:xfrm>
            <a:off x="7362858" y="3484557"/>
            <a:ext cx="192075" cy="193698"/>
            <a:chOff x="5484825" y="4926033"/>
            <a:chExt cx="192075" cy="193698"/>
          </a:xfrm>
        </p:grpSpPr>
        <p:sp>
          <p:nvSpPr>
            <p:cNvPr id="160" name="Rectangle 159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1" name="Oval 160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161"/>
          <p:cNvGrpSpPr/>
          <p:nvPr/>
        </p:nvGrpSpPr>
        <p:grpSpPr>
          <a:xfrm>
            <a:off x="6997728" y="3484557"/>
            <a:ext cx="192075" cy="193698"/>
            <a:chOff x="5484825" y="4926033"/>
            <a:chExt cx="192075" cy="193698"/>
          </a:xfrm>
        </p:grpSpPr>
        <p:sp>
          <p:nvSpPr>
            <p:cNvPr id="163" name="Rectangle 162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Oval 163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oup 164"/>
          <p:cNvGrpSpPr/>
          <p:nvPr/>
        </p:nvGrpSpPr>
        <p:grpSpPr>
          <a:xfrm>
            <a:off x="6596085" y="4251330"/>
            <a:ext cx="192075" cy="193698"/>
            <a:chOff x="5484825" y="4926033"/>
            <a:chExt cx="192075" cy="193698"/>
          </a:xfrm>
        </p:grpSpPr>
        <p:sp>
          <p:nvSpPr>
            <p:cNvPr id="166" name="Rectangle 165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7" name="Oval 166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oup 167"/>
          <p:cNvGrpSpPr/>
          <p:nvPr/>
        </p:nvGrpSpPr>
        <p:grpSpPr>
          <a:xfrm>
            <a:off x="6230955" y="4251330"/>
            <a:ext cx="192075" cy="193698"/>
            <a:chOff x="5484825" y="4926033"/>
            <a:chExt cx="192075" cy="193698"/>
          </a:xfrm>
        </p:grpSpPr>
        <p:sp>
          <p:nvSpPr>
            <p:cNvPr id="169" name="Rectangle 168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5" name="Oval 174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" name="Group 200"/>
          <p:cNvGrpSpPr/>
          <p:nvPr/>
        </p:nvGrpSpPr>
        <p:grpSpPr>
          <a:xfrm>
            <a:off x="5856315" y="4251330"/>
            <a:ext cx="192075" cy="193698"/>
            <a:chOff x="5448312" y="3794130"/>
            <a:chExt cx="192075" cy="193698"/>
          </a:xfrm>
        </p:grpSpPr>
        <p:sp>
          <p:nvSpPr>
            <p:cNvPr id="182" name="Rectangle 181"/>
            <p:cNvSpPr/>
            <p:nvPr/>
          </p:nvSpPr>
          <p:spPr bwMode="auto">
            <a:xfrm>
              <a:off x="5448312" y="3794130"/>
              <a:ext cx="192075" cy="19369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4" name="Oval 193"/>
            <p:cNvSpPr/>
            <p:nvPr/>
          </p:nvSpPr>
          <p:spPr bwMode="auto">
            <a:xfrm>
              <a:off x="5494334" y="3830643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2" name="Rectangle 201"/>
          <p:cNvSpPr/>
          <p:nvPr/>
        </p:nvSpPr>
        <p:spPr bwMode="auto">
          <a:xfrm>
            <a:off x="5410200" y="44958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" name="Group 202"/>
          <p:cNvGrpSpPr/>
          <p:nvPr/>
        </p:nvGrpSpPr>
        <p:grpSpPr>
          <a:xfrm>
            <a:off x="5464182" y="5383233"/>
            <a:ext cx="192075" cy="193698"/>
            <a:chOff x="5448312" y="3794130"/>
            <a:chExt cx="192075" cy="193698"/>
          </a:xfrm>
        </p:grpSpPr>
        <p:sp>
          <p:nvSpPr>
            <p:cNvPr id="204" name="Rectangle 203"/>
            <p:cNvSpPr/>
            <p:nvPr/>
          </p:nvSpPr>
          <p:spPr bwMode="auto">
            <a:xfrm>
              <a:off x="5448312" y="3794130"/>
              <a:ext cx="192075" cy="19369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5" name="Oval 204"/>
            <p:cNvSpPr/>
            <p:nvPr/>
          </p:nvSpPr>
          <p:spPr bwMode="auto">
            <a:xfrm>
              <a:off x="5494334" y="3830643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07" name="Straight Connector 206"/>
          <p:cNvCxnSpPr/>
          <p:nvPr/>
        </p:nvCxnSpPr>
        <p:spPr bwMode="auto">
          <a:xfrm>
            <a:off x="7189803" y="3581406"/>
            <a:ext cx="17305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0" name="Straight Connector 209"/>
          <p:cNvCxnSpPr/>
          <p:nvPr/>
        </p:nvCxnSpPr>
        <p:spPr bwMode="auto">
          <a:xfrm>
            <a:off x="6423030" y="4348179"/>
            <a:ext cx="17305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1" name="Straight Connector 210"/>
          <p:cNvCxnSpPr/>
          <p:nvPr/>
        </p:nvCxnSpPr>
        <p:spPr bwMode="auto">
          <a:xfrm>
            <a:off x="6048390" y="4348179"/>
            <a:ext cx="18256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8" name="Straight Connector 217"/>
          <p:cNvCxnSpPr>
            <a:stCxn id="150" idx="3"/>
          </p:cNvCxnSpPr>
          <p:nvPr/>
        </p:nvCxnSpPr>
        <p:spPr bwMode="auto">
          <a:xfrm>
            <a:off x="6048390" y="5480082"/>
            <a:ext cx="123810" cy="631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6" name="Straight Connector 225"/>
          <p:cNvCxnSpPr/>
          <p:nvPr/>
        </p:nvCxnSpPr>
        <p:spPr bwMode="auto">
          <a:xfrm flipV="1">
            <a:off x="5334000" y="5480082"/>
            <a:ext cx="130182" cy="631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1" name="TextBox 104"/>
          <p:cNvSpPr txBox="1">
            <a:spLocks noChangeArrowheads="1"/>
          </p:cNvSpPr>
          <p:nvPr/>
        </p:nvSpPr>
        <p:spPr bwMode="auto">
          <a:xfrm>
            <a:off x="6134100" y="5295900"/>
            <a:ext cx="723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(X,Y)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232" name="TextBox 104"/>
          <p:cNvSpPr txBox="1">
            <a:spLocks noChangeArrowheads="1"/>
          </p:cNvSpPr>
          <p:nvPr/>
        </p:nvSpPr>
        <p:spPr bwMode="auto">
          <a:xfrm>
            <a:off x="5067300" y="5295900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33" name="TextBox 104"/>
          <p:cNvSpPr txBox="1">
            <a:spLocks noChangeArrowheads="1"/>
          </p:cNvSpPr>
          <p:nvPr/>
        </p:nvSpPr>
        <p:spPr bwMode="auto">
          <a:xfrm>
            <a:off x="6743700" y="2514600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35" name="Straight Connector 234"/>
          <p:cNvCxnSpPr/>
          <p:nvPr/>
        </p:nvCxnSpPr>
        <p:spPr bwMode="auto">
          <a:xfrm>
            <a:off x="6134100" y="3162300"/>
            <a:ext cx="16764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7" name="Straight Connector 236"/>
          <p:cNvCxnSpPr/>
          <p:nvPr/>
        </p:nvCxnSpPr>
        <p:spPr bwMode="auto">
          <a:xfrm rot="5400000">
            <a:off x="7544594" y="3429000"/>
            <a:ext cx="532606" cy="7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9" name="Straight Connector 238"/>
          <p:cNvCxnSpPr/>
          <p:nvPr/>
        </p:nvCxnSpPr>
        <p:spPr bwMode="auto">
          <a:xfrm rot="5400000">
            <a:off x="5887244" y="3409950"/>
            <a:ext cx="494506" cy="7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0" name="TextBox 104"/>
          <p:cNvSpPr txBox="1">
            <a:spLocks noChangeArrowheads="1"/>
          </p:cNvSpPr>
          <p:nvPr/>
        </p:nvSpPr>
        <p:spPr bwMode="auto">
          <a:xfrm>
            <a:off x="6248400" y="2743200"/>
            <a:ext cx="723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“0”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1" name="TextBox 104"/>
          <p:cNvSpPr txBox="1">
            <a:spLocks noChangeArrowheads="1"/>
          </p:cNvSpPr>
          <p:nvPr/>
        </p:nvSpPr>
        <p:spPr bwMode="auto">
          <a:xfrm>
            <a:off x="7010400" y="2743200"/>
            <a:ext cx="83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“1”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Simulating Temp 2 Systems at Temp 1</a:t>
            </a:r>
            <a:endParaRPr lang="en-US" sz="24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609600" y="2133600"/>
            <a:ext cx="800100" cy="75529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179" name="TextBox 104"/>
          <p:cNvSpPr txBox="1">
            <a:spLocks noChangeArrowheads="1"/>
          </p:cNvSpPr>
          <p:nvPr/>
        </p:nvSpPr>
        <p:spPr bwMode="auto">
          <a:xfrm>
            <a:off x="1371600" y="22479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0" name="TextBox 104"/>
          <p:cNvSpPr txBox="1">
            <a:spLocks noChangeArrowheads="1"/>
          </p:cNvSpPr>
          <p:nvPr/>
        </p:nvSpPr>
        <p:spPr bwMode="auto">
          <a:xfrm>
            <a:off x="800100" y="279148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X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1" name="TextBox 104"/>
          <p:cNvSpPr txBox="1">
            <a:spLocks noChangeArrowheads="1"/>
          </p:cNvSpPr>
          <p:nvPr/>
        </p:nvSpPr>
        <p:spPr bwMode="auto">
          <a:xfrm>
            <a:off x="228600" y="221998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3" name="TextBox 104"/>
          <p:cNvSpPr txBox="1">
            <a:spLocks noChangeArrowheads="1"/>
          </p:cNvSpPr>
          <p:nvPr/>
        </p:nvSpPr>
        <p:spPr bwMode="auto">
          <a:xfrm>
            <a:off x="838200" y="16383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5295900" y="35052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5295900" y="31242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5295900" y="27432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5676900" y="27432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6057900" y="27432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438900" y="27432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6819900" y="27432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6819900" y="23622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6819900" y="19812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6819900" y="16002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6438900" y="23622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6438900" y="19812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6438900" y="16002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6057900" y="23622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4914900" y="23622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5295900" y="23622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4914900" y="35052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4914900" y="31242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4914900" y="27432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5295900" y="34290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5295900" y="30480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5600700" y="27432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5981700" y="27432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6362700" y="27432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6743700" y="27432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1" name="Rectangle 140"/>
          <p:cNvSpPr/>
          <p:nvPr/>
        </p:nvSpPr>
        <p:spPr bwMode="auto">
          <a:xfrm>
            <a:off x="5219700" y="23622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6819900" y="26670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6819900" y="22860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6819900" y="19050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6438900" y="22860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6438900" y="19050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6362700" y="23622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4914900" y="30480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4914900" y="34290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5361015" y="3554433"/>
            <a:ext cx="192075" cy="1936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5407037" y="3590946"/>
            <a:ext cx="109539" cy="109539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158"/>
          <p:cNvGrpSpPr/>
          <p:nvPr/>
        </p:nvGrpSpPr>
        <p:grpSpPr>
          <a:xfrm>
            <a:off x="6867558" y="1655757"/>
            <a:ext cx="192075" cy="193698"/>
            <a:chOff x="5484825" y="4926033"/>
            <a:chExt cx="192075" cy="193698"/>
          </a:xfrm>
        </p:grpSpPr>
        <p:sp>
          <p:nvSpPr>
            <p:cNvPr id="160" name="Rectangle 159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1" name="Oval 160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161"/>
          <p:cNvGrpSpPr/>
          <p:nvPr/>
        </p:nvGrpSpPr>
        <p:grpSpPr>
          <a:xfrm>
            <a:off x="6502428" y="1655757"/>
            <a:ext cx="192075" cy="193698"/>
            <a:chOff x="5484825" y="4926033"/>
            <a:chExt cx="192075" cy="193698"/>
          </a:xfrm>
        </p:grpSpPr>
        <p:sp>
          <p:nvSpPr>
            <p:cNvPr id="163" name="Rectangle 162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Oval 163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oup 164"/>
          <p:cNvGrpSpPr/>
          <p:nvPr/>
        </p:nvGrpSpPr>
        <p:grpSpPr>
          <a:xfrm>
            <a:off x="6100785" y="2422530"/>
            <a:ext cx="192075" cy="193698"/>
            <a:chOff x="5484825" y="4926033"/>
            <a:chExt cx="192075" cy="193698"/>
          </a:xfrm>
        </p:grpSpPr>
        <p:sp>
          <p:nvSpPr>
            <p:cNvPr id="166" name="Rectangle 165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7" name="Oval 166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oup 167"/>
          <p:cNvGrpSpPr/>
          <p:nvPr/>
        </p:nvGrpSpPr>
        <p:grpSpPr>
          <a:xfrm>
            <a:off x="5735655" y="2422530"/>
            <a:ext cx="192075" cy="193698"/>
            <a:chOff x="5484825" y="4926033"/>
            <a:chExt cx="192075" cy="193698"/>
          </a:xfrm>
        </p:grpSpPr>
        <p:sp>
          <p:nvSpPr>
            <p:cNvPr id="169" name="Rectangle 168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5" name="Oval 174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" name="Group 200"/>
          <p:cNvGrpSpPr/>
          <p:nvPr/>
        </p:nvGrpSpPr>
        <p:grpSpPr>
          <a:xfrm>
            <a:off x="5361015" y="2422530"/>
            <a:ext cx="192075" cy="193698"/>
            <a:chOff x="5448312" y="3794130"/>
            <a:chExt cx="192075" cy="193698"/>
          </a:xfrm>
        </p:grpSpPr>
        <p:sp>
          <p:nvSpPr>
            <p:cNvPr id="182" name="Rectangle 181"/>
            <p:cNvSpPr/>
            <p:nvPr/>
          </p:nvSpPr>
          <p:spPr bwMode="auto">
            <a:xfrm>
              <a:off x="5448312" y="3794130"/>
              <a:ext cx="192075" cy="19369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4" name="Oval 193"/>
            <p:cNvSpPr/>
            <p:nvPr/>
          </p:nvSpPr>
          <p:spPr bwMode="auto">
            <a:xfrm>
              <a:off x="5494334" y="3830643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2" name="Rectangle 201"/>
          <p:cNvSpPr/>
          <p:nvPr/>
        </p:nvSpPr>
        <p:spPr bwMode="auto">
          <a:xfrm>
            <a:off x="4914900" y="26670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" name="Group 202"/>
          <p:cNvGrpSpPr/>
          <p:nvPr/>
        </p:nvGrpSpPr>
        <p:grpSpPr>
          <a:xfrm>
            <a:off x="4968882" y="3554433"/>
            <a:ext cx="192075" cy="193698"/>
            <a:chOff x="5448312" y="3794130"/>
            <a:chExt cx="192075" cy="193698"/>
          </a:xfrm>
        </p:grpSpPr>
        <p:sp>
          <p:nvSpPr>
            <p:cNvPr id="204" name="Rectangle 203"/>
            <p:cNvSpPr/>
            <p:nvPr/>
          </p:nvSpPr>
          <p:spPr bwMode="auto">
            <a:xfrm>
              <a:off x="5448312" y="3794130"/>
              <a:ext cx="192075" cy="19369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5" name="Oval 204"/>
            <p:cNvSpPr/>
            <p:nvPr/>
          </p:nvSpPr>
          <p:spPr bwMode="auto">
            <a:xfrm>
              <a:off x="5494334" y="3830643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07" name="Straight Connector 206"/>
          <p:cNvCxnSpPr/>
          <p:nvPr/>
        </p:nvCxnSpPr>
        <p:spPr bwMode="auto">
          <a:xfrm>
            <a:off x="6694503" y="1752606"/>
            <a:ext cx="17305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0" name="Straight Connector 209"/>
          <p:cNvCxnSpPr/>
          <p:nvPr/>
        </p:nvCxnSpPr>
        <p:spPr bwMode="auto">
          <a:xfrm>
            <a:off x="5927730" y="2519379"/>
            <a:ext cx="17305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1" name="Straight Connector 210"/>
          <p:cNvCxnSpPr/>
          <p:nvPr/>
        </p:nvCxnSpPr>
        <p:spPr bwMode="auto">
          <a:xfrm>
            <a:off x="5553090" y="2519379"/>
            <a:ext cx="18256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8" name="Straight Connector 217"/>
          <p:cNvCxnSpPr>
            <a:stCxn id="150" idx="3"/>
          </p:cNvCxnSpPr>
          <p:nvPr/>
        </p:nvCxnSpPr>
        <p:spPr bwMode="auto">
          <a:xfrm>
            <a:off x="5553090" y="3651282"/>
            <a:ext cx="123810" cy="631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6" name="Straight Connector 225"/>
          <p:cNvCxnSpPr/>
          <p:nvPr/>
        </p:nvCxnSpPr>
        <p:spPr bwMode="auto">
          <a:xfrm flipV="1">
            <a:off x="4838700" y="3651282"/>
            <a:ext cx="130182" cy="631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1" name="TextBox 104"/>
          <p:cNvSpPr txBox="1">
            <a:spLocks noChangeArrowheads="1"/>
          </p:cNvSpPr>
          <p:nvPr/>
        </p:nvSpPr>
        <p:spPr bwMode="auto">
          <a:xfrm>
            <a:off x="5638800" y="3467100"/>
            <a:ext cx="723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(X,Y)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232" name="TextBox 104"/>
          <p:cNvSpPr txBox="1">
            <a:spLocks noChangeArrowheads="1"/>
          </p:cNvSpPr>
          <p:nvPr/>
        </p:nvSpPr>
        <p:spPr bwMode="auto">
          <a:xfrm>
            <a:off x="4572000" y="3467100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33" name="TextBox 104"/>
          <p:cNvSpPr txBox="1">
            <a:spLocks noChangeArrowheads="1"/>
          </p:cNvSpPr>
          <p:nvPr/>
        </p:nvSpPr>
        <p:spPr bwMode="auto">
          <a:xfrm>
            <a:off x="6248400" y="685800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35" name="Straight Connector 234"/>
          <p:cNvCxnSpPr/>
          <p:nvPr/>
        </p:nvCxnSpPr>
        <p:spPr bwMode="auto">
          <a:xfrm>
            <a:off x="5638800" y="1333500"/>
            <a:ext cx="16764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7" name="Straight Connector 236"/>
          <p:cNvCxnSpPr/>
          <p:nvPr/>
        </p:nvCxnSpPr>
        <p:spPr bwMode="auto">
          <a:xfrm rot="5400000">
            <a:off x="7049294" y="1600200"/>
            <a:ext cx="532606" cy="7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9" name="Straight Connector 238"/>
          <p:cNvCxnSpPr/>
          <p:nvPr/>
        </p:nvCxnSpPr>
        <p:spPr bwMode="auto">
          <a:xfrm rot="5400000">
            <a:off x="5391944" y="1581150"/>
            <a:ext cx="494506" cy="7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0" name="TextBox 104"/>
          <p:cNvSpPr txBox="1">
            <a:spLocks noChangeArrowheads="1"/>
          </p:cNvSpPr>
          <p:nvPr/>
        </p:nvSpPr>
        <p:spPr bwMode="auto">
          <a:xfrm>
            <a:off x="5753100" y="914400"/>
            <a:ext cx="723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“0”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1" name="TextBox 104"/>
          <p:cNvSpPr txBox="1">
            <a:spLocks noChangeArrowheads="1"/>
          </p:cNvSpPr>
          <p:nvPr/>
        </p:nvSpPr>
        <p:spPr bwMode="auto">
          <a:xfrm>
            <a:off x="6515100" y="914400"/>
            <a:ext cx="83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“1”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1295400" y="3733800"/>
            <a:ext cx="800100" cy="75529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86" name="Rectangle 85"/>
          <p:cNvSpPr/>
          <p:nvPr/>
        </p:nvSpPr>
        <p:spPr bwMode="auto">
          <a:xfrm>
            <a:off x="2095500" y="3733800"/>
            <a:ext cx="800100" cy="75529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88" name="Rectangle 87"/>
          <p:cNvSpPr/>
          <p:nvPr/>
        </p:nvSpPr>
        <p:spPr bwMode="auto">
          <a:xfrm>
            <a:off x="2095500" y="2971800"/>
            <a:ext cx="800100" cy="75529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90" name="TextBox 104"/>
          <p:cNvSpPr txBox="1">
            <a:spLocks noChangeArrowheads="1"/>
          </p:cNvSpPr>
          <p:nvPr/>
        </p:nvSpPr>
        <p:spPr bwMode="auto">
          <a:xfrm>
            <a:off x="1752600" y="30480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2" name="TextBox 104"/>
          <p:cNvSpPr txBox="1">
            <a:spLocks noChangeArrowheads="1"/>
          </p:cNvSpPr>
          <p:nvPr/>
        </p:nvSpPr>
        <p:spPr bwMode="auto">
          <a:xfrm>
            <a:off x="1371600" y="33147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X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Simulating Temp 2 Systems at Temp 1</a:t>
            </a:r>
            <a:endParaRPr lang="en-US" sz="24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527957" y="1739512"/>
            <a:ext cx="548640" cy="50293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/>
          </a:p>
        </p:txBody>
      </p:sp>
      <p:sp>
        <p:nvSpPr>
          <p:cNvPr id="179" name="TextBox 104"/>
          <p:cNvSpPr txBox="1">
            <a:spLocks noChangeArrowheads="1"/>
          </p:cNvSpPr>
          <p:nvPr/>
        </p:nvSpPr>
        <p:spPr bwMode="auto">
          <a:xfrm>
            <a:off x="1050471" y="1815622"/>
            <a:ext cx="2612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Y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180" name="TextBox 104"/>
          <p:cNvSpPr txBox="1">
            <a:spLocks noChangeArrowheads="1"/>
          </p:cNvSpPr>
          <p:nvPr/>
        </p:nvSpPr>
        <p:spPr bwMode="auto">
          <a:xfrm>
            <a:off x="658586" y="2177583"/>
            <a:ext cx="2612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X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181" name="TextBox 104"/>
          <p:cNvSpPr txBox="1">
            <a:spLocks noChangeArrowheads="1"/>
          </p:cNvSpPr>
          <p:nvPr/>
        </p:nvSpPr>
        <p:spPr bwMode="auto">
          <a:xfrm>
            <a:off x="266700" y="1797031"/>
            <a:ext cx="2612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A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83" name="TextBox 104"/>
          <p:cNvSpPr txBox="1">
            <a:spLocks noChangeArrowheads="1"/>
          </p:cNvSpPr>
          <p:nvPr/>
        </p:nvSpPr>
        <p:spPr bwMode="auto">
          <a:xfrm>
            <a:off x="684711" y="1409700"/>
            <a:ext cx="2612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998220" y="2805057"/>
            <a:ext cx="548640" cy="5029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dirty="0" smtClean="0"/>
              <a:t>W</a:t>
            </a:r>
            <a:endParaRPr lang="en-US" sz="2400" dirty="0"/>
          </a:p>
        </p:txBody>
      </p:sp>
      <p:sp>
        <p:nvSpPr>
          <p:cNvPr id="86" name="Rectangle 85"/>
          <p:cNvSpPr/>
          <p:nvPr/>
        </p:nvSpPr>
        <p:spPr bwMode="auto">
          <a:xfrm>
            <a:off x="1546860" y="2805057"/>
            <a:ext cx="548640" cy="5029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/>
          </a:p>
        </p:txBody>
      </p:sp>
      <p:sp>
        <p:nvSpPr>
          <p:cNvPr id="88" name="Rectangle 87"/>
          <p:cNvSpPr/>
          <p:nvPr/>
        </p:nvSpPr>
        <p:spPr bwMode="auto">
          <a:xfrm>
            <a:off x="1546860" y="2297655"/>
            <a:ext cx="548640" cy="50293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dirty="0" smtClean="0"/>
              <a:t>V</a:t>
            </a:r>
            <a:endParaRPr lang="en-US" sz="2400" dirty="0"/>
          </a:p>
        </p:txBody>
      </p:sp>
      <p:sp>
        <p:nvSpPr>
          <p:cNvPr id="90" name="TextBox 104"/>
          <p:cNvSpPr txBox="1">
            <a:spLocks noChangeArrowheads="1"/>
          </p:cNvSpPr>
          <p:nvPr/>
        </p:nvSpPr>
        <p:spPr bwMode="auto">
          <a:xfrm>
            <a:off x="1311729" y="2348395"/>
            <a:ext cx="2612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Y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92" name="TextBox 104"/>
          <p:cNvSpPr txBox="1">
            <a:spLocks noChangeArrowheads="1"/>
          </p:cNvSpPr>
          <p:nvPr/>
        </p:nvSpPr>
        <p:spPr bwMode="auto">
          <a:xfrm>
            <a:off x="1050471" y="2525986"/>
            <a:ext cx="2612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X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7162800" y="3352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7162800" y="2971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7162800" y="2590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7543800" y="2590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7924800" y="2590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8305800" y="2590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8686800" y="2590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8686800" y="2209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8686800" y="1828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8686800" y="1447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8305800" y="2209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8305800" y="1828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8305800" y="1447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7924800" y="2209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6781800" y="2209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7162800" y="2209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6781800" y="3352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6781800" y="2971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6781800" y="2590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7162800" y="3276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7162800" y="2895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7467600" y="25908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7848600" y="25908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8229600" y="25908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8610600" y="25908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7086600" y="22098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8686800" y="2514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8686800" y="2133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8686800" y="1752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8305800" y="2133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8305800" y="1752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8229600" y="22098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6781800" y="2895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6781800" y="3276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7227915" y="3402033"/>
            <a:ext cx="192075" cy="1936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8" name="Oval 167"/>
          <p:cNvSpPr/>
          <p:nvPr/>
        </p:nvSpPr>
        <p:spPr bwMode="auto">
          <a:xfrm>
            <a:off x="7273937" y="3438546"/>
            <a:ext cx="109539" cy="109539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70" name="Group 158"/>
          <p:cNvGrpSpPr/>
          <p:nvPr/>
        </p:nvGrpSpPr>
        <p:grpSpPr>
          <a:xfrm>
            <a:off x="8734458" y="1503357"/>
            <a:ext cx="192075" cy="193698"/>
            <a:chOff x="5484825" y="4926033"/>
            <a:chExt cx="192075" cy="193698"/>
          </a:xfrm>
        </p:grpSpPr>
        <p:sp>
          <p:nvSpPr>
            <p:cNvPr id="171" name="Rectangle 170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2" name="Oval 171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73" name="Group 161"/>
          <p:cNvGrpSpPr/>
          <p:nvPr/>
        </p:nvGrpSpPr>
        <p:grpSpPr>
          <a:xfrm>
            <a:off x="8369328" y="1503357"/>
            <a:ext cx="192075" cy="193698"/>
            <a:chOff x="5484825" y="4926033"/>
            <a:chExt cx="192075" cy="193698"/>
          </a:xfrm>
        </p:grpSpPr>
        <p:sp>
          <p:nvSpPr>
            <p:cNvPr id="174" name="Rectangle 173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6" name="Oval 175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77" name="Group 164"/>
          <p:cNvGrpSpPr/>
          <p:nvPr/>
        </p:nvGrpSpPr>
        <p:grpSpPr>
          <a:xfrm>
            <a:off x="7967685" y="2270130"/>
            <a:ext cx="192075" cy="193698"/>
            <a:chOff x="5484825" y="4926033"/>
            <a:chExt cx="192075" cy="193698"/>
          </a:xfrm>
        </p:grpSpPr>
        <p:sp>
          <p:nvSpPr>
            <p:cNvPr id="178" name="Rectangle 177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4" name="Oval 183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85" name="Group 167"/>
          <p:cNvGrpSpPr/>
          <p:nvPr/>
        </p:nvGrpSpPr>
        <p:grpSpPr>
          <a:xfrm>
            <a:off x="7602555" y="2270130"/>
            <a:ext cx="192075" cy="193698"/>
            <a:chOff x="5484825" y="4926033"/>
            <a:chExt cx="192075" cy="193698"/>
          </a:xfrm>
        </p:grpSpPr>
        <p:sp>
          <p:nvSpPr>
            <p:cNvPr id="186" name="Rectangle 185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7" name="Oval 186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88" name="Group 200"/>
          <p:cNvGrpSpPr/>
          <p:nvPr/>
        </p:nvGrpSpPr>
        <p:grpSpPr>
          <a:xfrm>
            <a:off x="7227915" y="2270130"/>
            <a:ext cx="192075" cy="193698"/>
            <a:chOff x="5448312" y="3794130"/>
            <a:chExt cx="192075" cy="193698"/>
          </a:xfrm>
        </p:grpSpPr>
        <p:sp>
          <p:nvSpPr>
            <p:cNvPr id="189" name="Rectangle 188"/>
            <p:cNvSpPr/>
            <p:nvPr/>
          </p:nvSpPr>
          <p:spPr bwMode="auto">
            <a:xfrm>
              <a:off x="5448312" y="3794130"/>
              <a:ext cx="192075" cy="19369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0" name="Oval 189"/>
            <p:cNvSpPr/>
            <p:nvPr/>
          </p:nvSpPr>
          <p:spPr bwMode="auto">
            <a:xfrm>
              <a:off x="5494334" y="3830643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91" name="Rectangle 190"/>
          <p:cNvSpPr/>
          <p:nvPr/>
        </p:nvSpPr>
        <p:spPr bwMode="auto">
          <a:xfrm>
            <a:off x="6781800" y="2514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92" name="Group 202"/>
          <p:cNvGrpSpPr/>
          <p:nvPr/>
        </p:nvGrpSpPr>
        <p:grpSpPr>
          <a:xfrm>
            <a:off x="6835782" y="3402033"/>
            <a:ext cx="192075" cy="193698"/>
            <a:chOff x="5448312" y="3794130"/>
            <a:chExt cx="192075" cy="193698"/>
          </a:xfrm>
        </p:grpSpPr>
        <p:sp>
          <p:nvSpPr>
            <p:cNvPr id="193" name="Rectangle 192"/>
            <p:cNvSpPr/>
            <p:nvPr/>
          </p:nvSpPr>
          <p:spPr bwMode="auto">
            <a:xfrm>
              <a:off x="5448312" y="3794130"/>
              <a:ext cx="192075" cy="19369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5" name="Oval 194"/>
            <p:cNvSpPr/>
            <p:nvPr/>
          </p:nvSpPr>
          <p:spPr bwMode="auto">
            <a:xfrm>
              <a:off x="5494334" y="3830643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96" name="Straight Connector 195"/>
          <p:cNvCxnSpPr/>
          <p:nvPr/>
        </p:nvCxnSpPr>
        <p:spPr bwMode="auto">
          <a:xfrm>
            <a:off x="8561403" y="1600206"/>
            <a:ext cx="17305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/>
          <p:nvPr/>
        </p:nvCxnSpPr>
        <p:spPr bwMode="auto">
          <a:xfrm>
            <a:off x="7794630" y="2366979"/>
            <a:ext cx="17305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/>
          <p:cNvCxnSpPr/>
          <p:nvPr/>
        </p:nvCxnSpPr>
        <p:spPr bwMode="auto">
          <a:xfrm>
            <a:off x="7419990" y="2366979"/>
            <a:ext cx="18256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9" name="Straight Connector 198"/>
          <p:cNvCxnSpPr>
            <a:stCxn id="165" idx="3"/>
          </p:cNvCxnSpPr>
          <p:nvPr/>
        </p:nvCxnSpPr>
        <p:spPr bwMode="auto">
          <a:xfrm>
            <a:off x="7419990" y="3498882"/>
            <a:ext cx="123810" cy="631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95" name="Group 294"/>
          <p:cNvGrpSpPr/>
          <p:nvPr/>
        </p:nvGrpSpPr>
        <p:grpSpPr>
          <a:xfrm>
            <a:off x="5257800" y="2971800"/>
            <a:ext cx="2286000" cy="2209800"/>
            <a:chOff x="2667000" y="4114800"/>
            <a:chExt cx="2286000" cy="2209800"/>
          </a:xfrm>
        </p:grpSpPr>
        <p:sp>
          <p:nvSpPr>
            <p:cNvPr id="206" name="Rectangle 205"/>
            <p:cNvSpPr/>
            <p:nvPr/>
          </p:nvSpPr>
          <p:spPr bwMode="auto">
            <a:xfrm>
              <a:off x="4191000" y="6019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8" name="Rectangle 207"/>
            <p:cNvSpPr/>
            <p:nvPr/>
          </p:nvSpPr>
          <p:spPr bwMode="auto">
            <a:xfrm>
              <a:off x="4191000" y="5638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9" name="Rectangle 208"/>
            <p:cNvSpPr/>
            <p:nvPr/>
          </p:nvSpPr>
          <p:spPr bwMode="auto">
            <a:xfrm>
              <a:off x="3048000" y="5257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2" name="Rectangle 211"/>
            <p:cNvSpPr/>
            <p:nvPr/>
          </p:nvSpPr>
          <p:spPr bwMode="auto">
            <a:xfrm>
              <a:off x="3429000" y="5257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4" name="Rectangle 213"/>
            <p:cNvSpPr/>
            <p:nvPr/>
          </p:nvSpPr>
          <p:spPr bwMode="auto">
            <a:xfrm>
              <a:off x="2667000" y="4876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5" name="Rectangle 214"/>
            <p:cNvSpPr/>
            <p:nvPr/>
          </p:nvSpPr>
          <p:spPr bwMode="auto">
            <a:xfrm>
              <a:off x="3810000" y="4495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6" name="Rectangle 215"/>
            <p:cNvSpPr/>
            <p:nvPr/>
          </p:nvSpPr>
          <p:spPr bwMode="auto">
            <a:xfrm>
              <a:off x="3810000" y="4114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0" name="Rectangle 219"/>
            <p:cNvSpPr/>
            <p:nvPr/>
          </p:nvSpPr>
          <p:spPr bwMode="auto">
            <a:xfrm>
              <a:off x="3429000" y="4876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3429000" y="4495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3429000" y="4114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3048000" y="4876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4" name="Rectangle 223"/>
            <p:cNvSpPr/>
            <p:nvPr/>
          </p:nvSpPr>
          <p:spPr bwMode="auto">
            <a:xfrm>
              <a:off x="4572000" y="4876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7" name="Rectangle 226"/>
            <p:cNvSpPr/>
            <p:nvPr/>
          </p:nvSpPr>
          <p:spPr bwMode="auto">
            <a:xfrm>
              <a:off x="4572000" y="6019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8" name="Rectangle 227"/>
            <p:cNvSpPr/>
            <p:nvPr/>
          </p:nvSpPr>
          <p:spPr bwMode="auto">
            <a:xfrm>
              <a:off x="4572000" y="5638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9" name="Rectangle 228"/>
            <p:cNvSpPr/>
            <p:nvPr/>
          </p:nvSpPr>
          <p:spPr bwMode="auto">
            <a:xfrm>
              <a:off x="4572000" y="5257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0" name="Rectangle 229"/>
            <p:cNvSpPr/>
            <p:nvPr/>
          </p:nvSpPr>
          <p:spPr bwMode="auto">
            <a:xfrm>
              <a:off x="4191000" y="5943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4" name="Rectangle 233"/>
            <p:cNvSpPr/>
            <p:nvPr/>
          </p:nvSpPr>
          <p:spPr bwMode="auto">
            <a:xfrm>
              <a:off x="4191000" y="5562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6" name="Rectangle 235"/>
            <p:cNvSpPr/>
            <p:nvPr/>
          </p:nvSpPr>
          <p:spPr bwMode="auto">
            <a:xfrm>
              <a:off x="3352800" y="5257800"/>
              <a:ext cx="76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8" name="Rectangle 237"/>
            <p:cNvSpPr/>
            <p:nvPr/>
          </p:nvSpPr>
          <p:spPr bwMode="auto">
            <a:xfrm>
              <a:off x="3733800" y="5257800"/>
              <a:ext cx="76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2" name="Rectangle 241"/>
            <p:cNvSpPr/>
            <p:nvPr/>
          </p:nvSpPr>
          <p:spPr bwMode="auto">
            <a:xfrm>
              <a:off x="4495800" y="4876800"/>
              <a:ext cx="76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3" name="Rectangle 242"/>
            <p:cNvSpPr/>
            <p:nvPr/>
          </p:nvSpPr>
          <p:spPr bwMode="auto">
            <a:xfrm>
              <a:off x="3810000" y="4419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4" name="Rectangle 243"/>
            <p:cNvSpPr/>
            <p:nvPr/>
          </p:nvSpPr>
          <p:spPr bwMode="auto">
            <a:xfrm>
              <a:off x="3810000" y="4800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5" name="Rectangle 244"/>
            <p:cNvSpPr/>
            <p:nvPr/>
          </p:nvSpPr>
          <p:spPr bwMode="auto">
            <a:xfrm>
              <a:off x="2667000" y="5181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6" name="Rectangle 245"/>
            <p:cNvSpPr/>
            <p:nvPr/>
          </p:nvSpPr>
          <p:spPr bwMode="auto">
            <a:xfrm>
              <a:off x="3429000" y="4800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3429000" y="4419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8" name="Rectangle 247"/>
            <p:cNvSpPr/>
            <p:nvPr/>
          </p:nvSpPr>
          <p:spPr bwMode="auto">
            <a:xfrm>
              <a:off x="3352800" y="4876800"/>
              <a:ext cx="76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9" name="Rectangle 248"/>
            <p:cNvSpPr/>
            <p:nvPr/>
          </p:nvSpPr>
          <p:spPr bwMode="auto">
            <a:xfrm>
              <a:off x="4572000" y="5562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4572000" y="5943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3" name="Rectangle 252"/>
            <p:cNvSpPr/>
            <p:nvPr/>
          </p:nvSpPr>
          <p:spPr bwMode="auto">
            <a:xfrm>
              <a:off x="4256115" y="6069033"/>
              <a:ext cx="192075" cy="19369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4" name="Oval 253"/>
            <p:cNvSpPr/>
            <p:nvPr/>
          </p:nvSpPr>
          <p:spPr bwMode="auto">
            <a:xfrm>
              <a:off x="4302137" y="6105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55" name="Group 158"/>
            <p:cNvGrpSpPr/>
            <p:nvPr/>
          </p:nvGrpSpPr>
          <p:grpSpPr>
            <a:xfrm>
              <a:off x="3857658" y="4170357"/>
              <a:ext cx="192075" cy="193698"/>
              <a:chOff x="5484825" y="4926033"/>
              <a:chExt cx="192075" cy="193698"/>
            </a:xfrm>
          </p:grpSpPr>
          <p:sp>
            <p:nvSpPr>
              <p:cNvPr id="256" name="Rectangle 255"/>
              <p:cNvSpPr/>
              <p:nvPr/>
            </p:nvSpPr>
            <p:spPr bwMode="auto">
              <a:xfrm>
                <a:off x="5484825" y="4926033"/>
                <a:ext cx="192075" cy="193698"/>
              </a:xfrm>
              <a:prstGeom prst="rect">
                <a:avLst/>
              </a:prstGeom>
              <a:solidFill>
                <a:srgbClr val="33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7" name="Oval 256"/>
              <p:cNvSpPr/>
              <p:nvPr/>
            </p:nvSpPr>
            <p:spPr bwMode="auto">
              <a:xfrm>
                <a:off x="5530847" y="4962546"/>
                <a:ext cx="109539" cy="109539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58" name="Group 161"/>
            <p:cNvGrpSpPr/>
            <p:nvPr/>
          </p:nvGrpSpPr>
          <p:grpSpPr>
            <a:xfrm>
              <a:off x="3492528" y="4170357"/>
              <a:ext cx="192075" cy="193698"/>
              <a:chOff x="5484825" y="4926033"/>
              <a:chExt cx="192075" cy="193698"/>
            </a:xfrm>
          </p:grpSpPr>
          <p:sp>
            <p:nvSpPr>
              <p:cNvPr id="259" name="Rectangle 258"/>
              <p:cNvSpPr/>
              <p:nvPr/>
            </p:nvSpPr>
            <p:spPr bwMode="auto">
              <a:xfrm>
                <a:off x="5484825" y="4926033"/>
                <a:ext cx="192075" cy="193698"/>
              </a:xfrm>
              <a:prstGeom prst="rect">
                <a:avLst/>
              </a:prstGeom>
              <a:solidFill>
                <a:srgbClr val="33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0" name="Oval 259"/>
              <p:cNvSpPr/>
              <p:nvPr/>
            </p:nvSpPr>
            <p:spPr bwMode="auto">
              <a:xfrm>
                <a:off x="5530847" y="4962546"/>
                <a:ext cx="109539" cy="109539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61" name="Group 164"/>
            <p:cNvGrpSpPr/>
            <p:nvPr/>
          </p:nvGrpSpPr>
          <p:grpSpPr>
            <a:xfrm>
              <a:off x="3090885" y="4937130"/>
              <a:ext cx="192075" cy="193698"/>
              <a:chOff x="5484825" y="4926033"/>
              <a:chExt cx="192075" cy="193698"/>
            </a:xfrm>
          </p:grpSpPr>
          <p:sp>
            <p:nvSpPr>
              <p:cNvPr id="262" name="Rectangle 261"/>
              <p:cNvSpPr/>
              <p:nvPr/>
            </p:nvSpPr>
            <p:spPr bwMode="auto">
              <a:xfrm>
                <a:off x="5484825" y="4926033"/>
                <a:ext cx="192075" cy="193698"/>
              </a:xfrm>
              <a:prstGeom prst="rect">
                <a:avLst/>
              </a:prstGeom>
              <a:solidFill>
                <a:srgbClr val="33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3" name="Oval 262"/>
              <p:cNvSpPr/>
              <p:nvPr/>
            </p:nvSpPr>
            <p:spPr bwMode="auto">
              <a:xfrm>
                <a:off x="5530847" y="4962546"/>
                <a:ext cx="109539" cy="109539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64" name="Group 167"/>
            <p:cNvGrpSpPr/>
            <p:nvPr/>
          </p:nvGrpSpPr>
          <p:grpSpPr>
            <a:xfrm>
              <a:off x="2725755" y="4937130"/>
              <a:ext cx="192075" cy="193698"/>
              <a:chOff x="5484825" y="4926033"/>
              <a:chExt cx="192075" cy="193698"/>
            </a:xfrm>
          </p:grpSpPr>
          <p:sp>
            <p:nvSpPr>
              <p:cNvPr id="265" name="Rectangle 264"/>
              <p:cNvSpPr/>
              <p:nvPr/>
            </p:nvSpPr>
            <p:spPr bwMode="auto">
              <a:xfrm>
                <a:off x="5484825" y="4926033"/>
                <a:ext cx="192075" cy="193698"/>
              </a:xfrm>
              <a:prstGeom prst="rect">
                <a:avLst/>
              </a:prstGeom>
              <a:solidFill>
                <a:srgbClr val="33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6" name="Oval 265"/>
              <p:cNvSpPr/>
              <p:nvPr/>
            </p:nvSpPr>
            <p:spPr bwMode="auto">
              <a:xfrm>
                <a:off x="5530847" y="4962546"/>
                <a:ext cx="109539" cy="109539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70" name="Rectangle 269"/>
            <p:cNvSpPr/>
            <p:nvPr/>
          </p:nvSpPr>
          <p:spPr bwMode="auto">
            <a:xfrm>
              <a:off x="4572000" y="5181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71" name="Group 202"/>
            <p:cNvGrpSpPr/>
            <p:nvPr/>
          </p:nvGrpSpPr>
          <p:grpSpPr>
            <a:xfrm>
              <a:off x="4625982" y="6069033"/>
              <a:ext cx="192075" cy="193698"/>
              <a:chOff x="5448312" y="3794130"/>
              <a:chExt cx="192075" cy="193698"/>
            </a:xfrm>
          </p:grpSpPr>
          <p:sp>
            <p:nvSpPr>
              <p:cNvPr id="272" name="Rectangle 271"/>
              <p:cNvSpPr/>
              <p:nvPr/>
            </p:nvSpPr>
            <p:spPr bwMode="auto">
              <a:xfrm>
                <a:off x="5448312" y="3794130"/>
                <a:ext cx="192075" cy="19369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3" name="Oval 272"/>
              <p:cNvSpPr/>
              <p:nvPr/>
            </p:nvSpPr>
            <p:spPr bwMode="auto">
              <a:xfrm>
                <a:off x="5494334" y="3830643"/>
                <a:ext cx="109539" cy="109539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274" name="Straight Connector 273"/>
            <p:cNvCxnSpPr/>
            <p:nvPr/>
          </p:nvCxnSpPr>
          <p:spPr bwMode="auto">
            <a:xfrm>
              <a:off x="3684603" y="4267206"/>
              <a:ext cx="173055" cy="158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5" name="Straight Connector 274"/>
            <p:cNvCxnSpPr/>
            <p:nvPr/>
          </p:nvCxnSpPr>
          <p:spPr bwMode="auto">
            <a:xfrm>
              <a:off x="2917830" y="5033979"/>
              <a:ext cx="173055" cy="158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7" name="Straight Connector 276"/>
            <p:cNvCxnSpPr>
              <a:endCxn id="253" idx="1"/>
            </p:cNvCxnSpPr>
            <p:nvPr/>
          </p:nvCxnSpPr>
          <p:spPr bwMode="auto">
            <a:xfrm flipV="1">
              <a:off x="4114800" y="6165882"/>
              <a:ext cx="141315" cy="631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8" name="Straight Connector 277"/>
            <p:cNvCxnSpPr/>
            <p:nvPr/>
          </p:nvCxnSpPr>
          <p:spPr bwMode="auto">
            <a:xfrm>
              <a:off x="4818057" y="6165882"/>
              <a:ext cx="134943" cy="631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3" name="Rectangle 282"/>
            <p:cNvSpPr/>
            <p:nvPr/>
          </p:nvSpPr>
          <p:spPr bwMode="auto">
            <a:xfrm>
              <a:off x="2667000" y="5257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4" name="Rectangle 283"/>
            <p:cNvSpPr/>
            <p:nvPr/>
          </p:nvSpPr>
          <p:spPr bwMode="auto">
            <a:xfrm>
              <a:off x="3810000" y="4876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5" name="Rectangle 284"/>
            <p:cNvSpPr/>
            <p:nvPr/>
          </p:nvSpPr>
          <p:spPr bwMode="auto">
            <a:xfrm>
              <a:off x="4191000" y="4876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6" name="Rectangle 285"/>
            <p:cNvSpPr/>
            <p:nvPr/>
          </p:nvSpPr>
          <p:spPr bwMode="auto">
            <a:xfrm>
              <a:off x="2971800" y="5257800"/>
              <a:ext cx="76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7" name="Rectangle 286"/>
            <p:cNvSpPr/>
            <p:nvPr/>
          </p:nvSpPr>
          <p:spPr bwMode="auto">
            <a:xfrm>
              <a:off x="4114800" y="4876800"/>
              <a:ext cx="76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8" name="Rectangle 287"/>
            <p:cNvSpPr/>
            <p:nvPr/>
          </p:nvSpPr>
          <p:spPr bwMode="auto">
            <a:xfrm>
              <a:off x="3810000" y="5257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9" name="Rectangle 288"/>
            <p:cNvSpPr/>
            <p:nvPr/>
          </p:nvSpPr>
          <p:spPr bwMode="auto">
            <a:xfrm>
              <a:off x="4191000" y="5257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0" name="Rectangle 289"/>
            <p:cNvSpPr/>
            <p:nvPr/>
          </p:nvSpPr>
          <p:spPr bwMode="auto">
            <a:xfrm>
              <a:off x="4114800" y="5257800"/>
              <a:ext cx="76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00" name="Straight Connector 199"/>
          <p:cNvCxnSpPr/>
          <p:nvPr/>
        </p:nvCxnSpPr>
        <p:spPr bwMode="auto">
          <a:xfrm flipV="1">
            <a:off x="6553200" y="3498882"/>
            <a:ext cx="282582" cy="631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7" name="Rectangle 296"/>
          <p:cNvSpPr/>
          <p:nvPr/>
        </p:nvSpPr>
        <p:spPr bwMode="auto">
          <a:xfrm>
            <a:off x="5334000" y="41910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1" name="Rectangle 370"/>
          <p:cNvSpPr/>
          <p:nvPr/>
        </p:nvSpPr>
        <p:spPr>
          <a:xfrm>
            <a:off x="6858000" y="762000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372" name="Rectangle 371"/>
          <p:cNvSpPr/>
          <p:nvPr/>
        </p:nvSpPr>
        <p:spPr>
          <a:xfrm>
            <a:off x="4038600" y="5067300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W</a:t>
            </a:r>
            <a:endParaRPr lang="en-US" dirty="0"/>
          </a:p>
        </p:txBody>
      </p:sp>
      <p:cxnSp>
        <p:nvCxnSpPr>
          <p:cNvPr id="373" name="Straight Arrow Connector 372"/>
          <p:cNvCxnSpPr>
            <a:stCxn id="371" idx="2"/>
          </p:cNvCxnSpPr>
          <p:nvPr/>
        </p:nvCxnSpPr>
        <p:spPr bwMode="auto">
          <a:xfrm rot="16200000" flipH="1">
            <a:off x="7032802" y="1165402"/>
            <a:ext cx="780990" cy="77440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76" name="Straight Arrow Connector 375"/>
          <p:cNvCxnSpPr>
            <a:stCxn id="372" idx="3"/>
          </p:cNvCxnSpPr>
          <p:nvPr/>
        </p:nvCxnSpPr>
        <p:spPr bwMode="auto">
          <a:xfrm flipV="1">
            <a:off x="4465320" y="4762500"/>
            <a:ext cx="1211580" cy="50485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Simulating Temperature 2 Systems at Temperature 1</a:t>
            </a:r>
            <a:endParaRPr lang="en-US" sz="24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84" name="Rectangle 83"/>
          <p:cNvSpPr/>
          <p:nvPr/>
        </p:nvSpPr>
        <p:spPr bwMode="auto">
          <a:xfrm>
            <a:off x="7162800" y="3352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7162800" y="2971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7162800" y="2590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7543800" y="2590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7924800" y="2590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8305800" y="2590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8686800" y="2590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8686800" y="2209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8686800" y="1828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8686800" y="1447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8305800" y="2209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8305800" y="1828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8305800" y="1447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7924800" y="2209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6781800" y="2209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7162800" y="2209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6781800" y="3352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6781800" y="2971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6781800" y="2590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7162800" y="3276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7162800" y="2895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7467600" y="25908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7848600" y="25908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8229600" y="25908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8610600" y="25908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7086600" y="22098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8686800" y="2514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8686800" y="2133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8686800" y="1752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8305800" y="2133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8305800" y="1752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8229600" y="22098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6781800" y="2895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6781800" y="3276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7227915" y="3402033"/>
            <a:ext cx="192075" cy="1936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8" name="Oval 167"/>
          <p:cNvSpPr/>
          <p:nvPr/>
        </p:nvSpPr>
        <p:spPr bwMode="auto">
          <a:xfrm>
            <a:off x="7273937" y="3438546"/>
            <a:ext cx="109539" cy="109539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158"/>
          <p:cNvGrpSpPr/>
          <p:nvPr/>
        </p:nvGrpSpPr>
        <p:grpSpPr>
          <a:xfrm>
            <a:off x="8734458" y="1503357"/>
            <a:ext cx="192075" cy="193698"/>
            <a:chOff x="5484825" y="4926033"/>
            <a:chExt cx="192075" cy="193698"/>
          </a:xfrm>
        </p:grpSpPr>
        <p:sp>
          <p:nvSpPr>
            <p:cNvPr id="171" name="Rectangle 170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2" name="Oval 171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161"/>
          <p:cNvGrpSpPr/>
          <p:nvPr/>
        </p:nvGrpSpPr>
        <p:grpSpPr>
          <a:xfrm>
            <a:off x="8369328" y="1503357"/>
            <a:ext cx="192075" cy="193698"/>
            <a:chOff x="5484825" y="4926033"/>
            <a:chExt cx="192075" cy="193698"/>
          </a:xfrm>
        </p:grpSpPr>
        <p:sp>
          <p:nvSpPr>
            <p:cNvPr id="174" name="Rectangle 173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6" name="Oval 175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oup 164"/>
          <p:cNvGrpSpPr/>
          <p:nvPr/>
        </p:nvGrpSpPr>
        <p:grpSpPr>
          <a:xfrm>
            <a:off x="7967685" y="2270130"/>
            <a:ext cx="192075" cy="193698"/>
            <a:chOff x="5484825" y="4926033"/>
            <a:chExt cx="192075" cy="193698"/>
          </a:xfrm>
        </p:grpSpPr>
        <p:sp>
          <p:nvSpPr>
            <p:cNvPr id="178" name="Rectangle 177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4" name="Oval 183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oup 167"/>
          <p:cNvGrpSpPr/>
          <p:nvPr/>
        </p:nvGrpSpPr>
        <p:grpSpPr>
          <a:xfrm>
            <a:off x="7602555" y="2270130"/>
            <a:ext cx="192075" cy="193698"/>
            <a:chOff x="5484825" y="4926033"/>
            <a:chExt cx="192075" cy="193698"/>
          </a:xfrm>
        </p:grpSpPr>
        <p:sp>
          <p:nvSpPr>
            <p:cNvPr id="186" name="Rectangle 185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7" name="Oval 186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" name="Group 200"/>
          <p:cNvGrpSpPr/>
          <p:nvPr/>
        </p:nvGrpSpPr>
        <p:grpSpPr>
          <a:xfrm>
            <a:off x="7227915" y="2270130"/>
            <a:ext cx="192075" cy="193698"/>
            <a:chOff x="5448312" y="3794130"/>
            <a:chExt cx="192075" cy="193698"/>
          </a:xfrm>
        </p:grpSpPr>
        <p:sp>
          <p:nvSpPr>
            <p:cNvPr id="189" name="Rectangle 188"/>
            <p:cNvSpPr/>
            <p:nvPr/>
          </p:nvSpPr>
          <p:spPr bwMode="auto">
            <a:xfrm>
              <a:off x="5448312" y="3794130"/>
              <a:ext cx="192075" cy="19369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0" name="Oval 189"/>
            <p:cNvSpPr/>
            <p:nvPr/>
          </p:nvSpPr>
          <p:spPr bwMode="auto">
            <a:xfrm>
              <a:off x="5494334" y="3830643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91" name="Rectangle 190"/>
          <p:cNvSpPr/>
          <p:nvPr/>
        </p:nvSpPr>
        <p:spPr bwMode="auto">
          <a:xfrm>
            <a:off x="6781800" y="2514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" name="Group 202"/>
          <p:cNvGrpSpPr/>
          <p:nvPr/>
        </p:nvGrpSpPr>
        <p:grpSpPr>
          <a:xfrm>
            <a:off x="6835782" y="3402033"/>
            <a:ext cx="192075" cy="193698"/>
            <a:chOff x="5448312" y="3794130"/>
            <a:chExt cx="192075" cy="193698"/>
          </a:xfrm>
        </p:grpSpPr>
        <p:sp>
          <p:nvSpPr>
            <p:cNvPr id="193" name="Rectangle 192"/>
            <p:cNvSpPr/>
            <p:nvPr/>
          </p:nvSpPr>
          <p:spPr bwMode="auto">
            <a:xfrm>
              <a:off x="5448312" y="3794130"/>
              <a:ext cx="192075" cy="19369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5" name="Oval 194"/>
            <p:cNvSpPr/>
            <p:nvPr/>
          </p:nvSpPr>
          <p:spPr bwMode="auto">
            <a:xfrm>
              <a:off x="5494334" y="3830643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96" name="Straight Connector 195"/>
          <p:cNvCxnSpPr/>
          <p:nvPr/>
        </p:nvCxnSpPr>
        <p:spPr bwMode="auto">
          <a:xfrm>
            <a:off x="8561403" y="1600206"/>
            <a:ext cx="17305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/>
          <p:nvPr/>
        </p:nvCxnSpPr>
        <p:spPr bwMode="auto">
          <a:xfrm>
            <a:off x="7794630" y="2366979"/>
            <a:ext cx="17305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/>
          <p:cNvCxnSpPr/>
          <p:nvPr/>
        </p:nvCxnSpPr>
        <p:spPr bwMode="auto">
          <a:xfrm>
            <a:off x="7419990" y="2366979"/>
            <a:ext cx="18256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9" name="Straight Connector 198"/>
          <p:cNvCxnSpPr>
            <a:stCxn id="165" idx="3"/>
          </p:cNvCxnSpPr>
          <p:nvPr/>
        </p:nvCxnSpPr>
        <p:spPr bwMode="auto">
          <a:xfrm>
            <a:off x="7419990" y="3498882"/>
            <a:ext cx="123810" cy="631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0" name="Straight Connector 199"/>
          <p:cNvCxnSpPr/>
          <p:nvPr/>
        </p:nvCxnSpPr>
        <p:spPr bwMode="auto">
          <a:xfrm flipV="1">
            <a:off x="6553200" y="3498882"/>
            <a:ext cx="282582" cy="631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1" name="Rectangle 300"/>
          <p:cNvSpPr/>
          <p:nvPr/>
        </p:nvSpPr>
        <p:spPr bwMode="auto">
          <a:xfrm>
            <a:off x="5867400" y="34290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2" name="Rectangle 301"/>
          <p:cNvSpPr/>
          <p:nvPr/>
        </p:nvSpPr>
        <p:spPr bwMode="auto">
          <a:xfrm>
            <a:off x="5867400" y="30480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3" name="Rectangle 302"/>
          <p:cNvSpPr/>
          <p:nvPr/>
        </p:nvSpPr>
        <p:spPr bwMode="auto">
          <a:xfrm>
            <a:off x="5486400" y="30480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4" name="Rectangle 303"/>
          <p:cNvSpPr/>
          <p:nvPr/>
        </p:nvSpPr>
        <p:spPr bwMode="auto">
          <a:xfrm>
            <a:off x="5867400" y="38100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5" name="Rectangle 304"/>
          <p:cNvSpPr/>
          <p:nvPr/>
        </p:nvSpPr>
        <p:spPr bwMode="auto">
          <a:xfrm>
            <a:off x="5486400" y="38100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6" name="Rectangle 305"/>
          <p:cNvSpPr/>
          <p:nvPr/>
        </p:nvSpPr>
        <p:spPr bwMode="auto">
          <a:xfrm>
            <a:off x="4953000" y="28194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07" name="Straight Connector 306"/>
          <p:cNvCxnSpPr>
            <a:stCxn id="301" idx="3"/>
          </p:cNvCxnSpPr>
          <p:nvPr/>
        </p:nvCxnSpPr>
        <p:spPr bwMode="auto">
          <a:xfrm>
            <a:off x="6019800" y="350520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1" name="TextBox 104"/>
          <p:cNvSpPr txBox="1">
            <a:spLocks noChangeArrowheads="1"/>
          </p:cNvSpPr>
          <p:nvPr/>
        </p:nvSpPr>
        <p:spPr bwMode="auto">
          <a:xfrm>
            <a:off x="6210300" y="3314700"/>
            <a:ext cx="2612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Y</a:t>
            </a:r>
            <a:endParaRPr lang="en-US" sz="1800" dirty="0">
              <a:solidFill>
                <a:srgbClr val="FFFF00"/>
              </a:solidFill>
            </a:endParaRPr>
          </a:p>
        </p:txBody>
      </p:sp>
      <p:cxnSp>
        <p:nvCxnSpPr>
          <p:cNvPr id="312" name="Straight Connector 311"/>
          <p:cNvCxnSpPr>
            <a:stCxn id="302" idx="2"/>
            <a:endCxn id="301" idx="0"/>
          </p:cNvCxnSpPr>
          <p:nvPr/>
        </p:nvCxnSpPr>
        <p:spPr bwMode="auto">
          <a:xfrm rot="5400000">
            <a:off x="5829300" y="33147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5" name="Straight Connector 314"/>
          <p:cNvCxnSpPr>
            <a:stCxn id="301" idx="2"/>
            <a:endCxn id="304" idx="0"/>
          </p:cNvCxnSpPr>
          <p:nvPr/>
        </p:nvCxnSpPr>
        <p:spPr bwMode="auto">
          <a:xfrm rot="5400000">
            <a:off x="5829300" y="36957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8" name="Straight Connector 317"/>
          <p:cNvCxnSpPr>
            <a:stCxn id="303" idx="3"/>
            <a:endCxn id="302" idx="1"/>
          </p:cNvCxnSpPr>
          <p:nvPr/>
        </p:nvCxnSpPr>
        <p:spPr bwMode="auto">
          <a:xfrm>
            <a:off x="5638800" y="31242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1" name="Straight Connector 320"/>
          <p:cNvCxnSpPr>
            <a:stCxn id="303" idx="2"/>
          </p:cNvCxnSpPr>
          <p:nvPr/>
        </p:nvCxnSpPr>
        <p:spPr bwMode="auto">
          <a:xfrm rot="5400000">
            <a:off x="5467350" y="329565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4" name="Straight Connector 323"/>
          <p:cNvCxnSpPr>
            <a:stCxn id="304" idx="1"/>
            <a:endCxn id="305" idx="3"/>
          </p:cNvCxnSpPr>
          <p:nvPr/>
        </p:nvCxnSpPr>
        <p:spPr bwMode="auto">
          <a:xfrm rot="10800000">
            <a:off x="5638800" y="38862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9" name="Straight Connector 328"/>
          <p:cNvCxnSpPr>
            <a:endCxn id="305" idx="0"/>
          </p:cNvCxnSpPr>
          <p:nvPr/>
        </p:nvCxnSpPr>
        <p:spPr bwMode="auto">
          <a:xfrm rot="5400000">
            <a:off x="5467350" y="371475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2" name="Rectangle 331"/>
          <p:cNvSpPr/>
          <p:nvPr/>
        </p:nvSpPr>
        <p:spPr bwMode="auto">
          <a:xfrm>
            <a:off x="4572000" y="28194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3" name="Rectangle 332"/>
          <p:cNvSpPr/>
          <p:nvPr/>
        </p:nvSpPr>
        <p:spPr bwMode="auto">
          <a:xfrm>
            <a:off x="4572000" y="24384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4" name="Rectangle 333"/>
          <p:cNvSpPr/>
          <p:nvPr/>
        </p:nvSpPr>
        <p:spPr bwMode="auto">
          <a:xfrm>
            <a:off x="4191000" y="24384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5" name="Rectangle 334"/>
          <p:cNvSpPr/>
          <p:nvPr/>
        </p:nvSpPr>
        <p:spPr bwMode="auto">
          <a:xfrm>
            <a:off x="4572000" y="32004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6" name="Rectangle 335"/>
          <p:cNvSpPr/>
          <p:nvPr/>
        </p:nvSpPr>
        <p:spPr bwMode="auto">
          <a:xfrm>
            <a:off x="4191000" y="32004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39" name="Straight Connector 338"/>
          <p:cNvCxnSpPr>
            <a:stCxn id="333" idx="2"/>
            <a:endCxn id="332" idx="0"/>
          </p:cNvCxnSpPr>
          <p:nvPr/>
        </p:nvCxnSpPr>
        <p:spPr bwMode="auto">
          <a:xfrm rot="5400000">
            <a:off x="4533900" y="27051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0" name="Straight Connector 339"/>
          <p:cNvCxnSpPr>
            <a:stCxn id="332" idx="2"/>
            <a:endCxn id="335" idx="0"/>
          </p:cNvCxnSpPr>
          <p:nvPr/>
        </p:nvCxnSpPr>
        <p:spPr bwMode="auto">
          <a:xfrm rot="5400000">
            <a:off x="4533900" y="30861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1" name="Straight Connector 340"/>
          <p:cNvCxnSpPr>
            <a:stCxn id="334" idx="3"/>
            <a:endCxn id="333" idx="1"/>
          </p:cNvCxnSpPr>
          <p:nvPr/>
        </p:nvCxnSpPr>
        <p:spPr bwMode="auto">
          <a:xfrm>
            <a:off x="4343400" y="25146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2" name="Straight Connector 341"/>
          <p:cNvCxnSpPr>
            <a:stCxn id="334" idx="2"/>
          </p:cNvCxnSpPr>
          <p:nvPr/>
        </p:nvCxnSpPr>
        <p:spPr bwMode="auto">
          <a:xfrm rot="5400000">
            <a:off x="4171950" y="268605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3" name="Straight Connector 342"/>
          <p:cNvCxnSpPr>
            <a:stCxn id="335" idx="1"/>
            <a:endCxn id="336" idx="3"/>
          </p:cNvCxnSpPr>
          <p:nvPr/>
        </p:nvCxnSpPr>
        <p:spPr bwMode="auto">
          <a:xfrm rot="10800000">
            <a:off x="4343400" y="32766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4" name="Straight Connector 343"/>
          <p:cNvCxnSpPr>
            <a:endCxn id="336" idx="0"/>
          </p:cNvCxnSpPr>
          <p:nvPr/>
        </p:nvCxnSpPr>
        <p:spPr bwMode="auto">
          <a:xfrm rot="5400000">
            <a:off x="4171950" y="310515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5" name="Straight Connector 344"/>
          <p:cNvCxnSpPr>
            <a:stCxn id="332" idx="3"/>
            <a:endCxn id="306" idx="1"/>
          </p:cNvCxnSpPr>
          <p:nvPr/>
        </p:nvCxnSpPr>
        <p:spPr bwMode="auto">
          <a:xfrm>
            <a:off x="4724400" y="28956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8" name="Straight Connector 347"/>
          <p:cNvCxnSpPr>
            <a:endCxn id="306" idx="0"/>
          </p:cNvCxnSpPr>
          <p:nvPr/>
        </p:nvCxnSpPr>
        <p:spPr bwMode="auto">
          <a:xfrm rot="5400000">
            <a:off x="4933950" y="272415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4" name="Rectangle 353"/>
          <p:cNvSpPr/>
          <p:nvPr/>
        </p:nvSpPr>
        <p:spPr bwMode="auto">
          <a:xfrm>
            <a:off x="4953000" y="40005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5" name="Rectangle 354"/>
          <p:cNvSpPr/>
          <p:nvPr/>
        </p:nvSpPr>
        <p:spPr bwMode="auto">
          <a:xfrm>
            <a:off x="4572000" y="40005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6" name="Rectangle 355"/>
          <p:cNvSpPr/>
          <p:nvPr/>
        </p:nvSpPr>
        <p:spPr bwMode="auto">
          <a:xfrm>
            <a:off x="4572000" y="36195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7" name="Rectangle 356"/>
          <p:cNvSpPr/>
          <p:nvPr/>
        </p:nvSpPr>
        <p:spPr bwMode="auto">
          <a:xfrm>
            <a:off x="4191000" y="36195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8" name="Rectangle 357"/>
          <p:cNvSpPr/>
          <p:nvPr/>
        </p:nvSpPr>
        <p:spPr bwMode="auto">
          <a:xfrm>
            <a:off x="4572000" y="43815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9" name="Rectangle 358"/>
          <p:cNvSpPr/>
          <p:nvPr/>
        </p:nvSpPr>
        <p:spPr bwMode="auto">
          <a:xfrm>
            <a:off x="4191000" y="43815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60" name="Straight Connector 359"/>
          <p:cNvCxnSpPr>
            <a:stCxn id="356" idx="2"/>
            <a:endCxn id="355" idx="0"/>
          </p:cNvCxnSpPr>
          <p:nvPr/>
        </p:nvCxnSpPr>
        <p:spPr bwMode="auto">
          <a:xfrm rot="5400000">
            <a:off x="4533900" y="38862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1" name="Straight Connector 360"/>
          <p:cNvCxnSpPr>
            <a:stCxn id="355" idx="2"/>
            <a:endCxn id="358" idx="0"/>
          </p:cNvCxnSpPr>
          <p:nvPr/>
        </p:nvCxnSpPr>
        <p:spPr bwMode="auto">
          <a:xfrm rot="5400000">
            <a:off x="4533900" y="42672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2" name="Straight Connector 361"/>
          <p:cNvCxnSpPr>
            <a:stCxn id="357" idx="3"/>
            <a:endCxn id="356" idx="1"/>
          </p:cNvCxnSpPr>
          <p:nvPr/>
        </p:nvCxnSpPr>
        <p:spPr bwMode="auto">
          <a:xfrm>
            <a:off x="4343400" y="36957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3" name="Straight Connector 362"/>
          <p:cNvCxnSpPr>
            <a:stCxn id="357" idx="2"/>
          </p:cNvCxnSpPr>
          <p:nvPr/>
        </p:nvCxnSpPr>
        <p:spPr bwMode="auto">
          <a:xfrm rot="5400000">
            <a:off x="4171950" y="386715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4" name="Straight Connector 363"/>
          <p:cNvCxnSpPr>
            <a:stCxn id="358" idx="1"/>
            <a:endCxn id="359" idx="3"/>
          </p:cNvCxnSpPr>
          <p:nvPr/>
        </p:nvCxnSpPr>
        <p:spPr bwMode="auto">
          <a:xfrm rot="10800000">
            <a:off x="4343400" y="44577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5" name="Straight Connector 364"/>
          <p:cNvCxnSpPr>
            <a:endCxn id="359" idx="0"/>
          </p:cNvCxnSpPr>
          <p:nvPr/>
        </p:nvCxnSpPr>
        <p:spPr bwMode="auto">
          <a:xfrm rot="5400000">
            <a:off x="4171950" y="428625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7B7E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6" name="Straight Connector 365"/>
          <p:cNvCxnSpPr>
            <a:stCxn id="355" idx="3"/>
            <a:endCxn id="354" idx="1"/>
          </p:cNvCxnSpPr>
          <p:nvPr/>
        </p:nvCxnSpPr>
        <p:spPr bwMode="auto">
          <a:xfrm>
            <a:off x="4724400" y="40767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7" name="Straight Connector 366"/>
          <p:cNvCxnSpPr>
            <a:stCxn id="354" idx="2"/>
          </p:cNvCxnSpPr>
          <p:nvPr/>
        </p:nvCxnSpPr>
        <p:spPr bwMode="auto">
          <a:xfrm rot="5400000">
            <a:off x="4933950" y="424815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7" name="Rectangle 176"/>
          <p:cNvSpPr/>
          <p:nvPr/>
        </p:nvSpPr>
        <p:spPr bwMode="auto">
          <a:xfrm>
            <a:off x="3505200" y="26289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2" name="Rectangle 181"/>
          <p:cNvSpPr/>
          <p:nvPr/>
        </p:nvSpPr>
        <p:spPr bwMode="auto">
          <a:xfrm>
            <a:off x="3505200" y="29718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5" name="Rectangle 184"/>
          <p:cNvSpPr/>
          <p:nvPr/>
        </p:nvSpPr>
        <p:spPr bwMode="auto">
          <a:xfrm>
            <a:off x="3543300" y="38100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8" name="Rectangle 187"/>
          <p:cNvSpPr/>
          <p:nvPr/>
        </p:nvSpPr>
        <p:spPr bwMode="auto">
          <a:xfrm>
            <a:off x="3543300" y="41910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2" name="Straight Connector 191"/>
          <p:cNvCxnSpPr>
            <a:stCxn id="188" idx="2"/>
          </p:cNvCxnSpPr>
          <p:nvPr/>
        </p:nvCxnSpPr>
        <p:spPr bwMode="auto">
          <a:xfrm rot="5400000">
            <a:off x="3543300" y="4419600"/>
            <a:ext cx="1524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7B7E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Straight Connector 201"/>
          <p:cNvCxnSpPr>
            <a:stCxn id="188" idx="1"/>
          </p:cNvCxnSpPr>
          <p:nvPr/>
        </p:nvCxnSpPr>
        <p:spPr bwMode="auto">
          <a:xfrm rot="10800000">
            <a:off x="3390900" y="4267200"/>
            <a:ext cx="1524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7B7E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0" name="Straight Connector 209"/>
          <p:cNvCxnSpPr>
            <a:stCxn id="185" idx="0"/>
          </p:cNvCxnSpPr>
          <p:nvPr/>
        </p:nvCxnSpPr>
        <p:spPr bwMode="auto">
          <a:xfrm rot="5400000" flipH="1" flipV="1">
            <a:off x="3543300" y="3733800"/>
            <a:ext cx="1524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7" name="Straight Connector 216"/>
          <p:cNvCxnSpPr>
            <a:endCxn id="185" idx="1"/>
          </p:cNvCxnSpPr>
          <p:nvPr/>
        </p:nvCxnSpPr>
        <p:spPr bwMode="auto">
          <a:xfrm>
            <a:off x="3390900" y="3886200"/>
            <a:ext cx="1524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5" name="Straight Connector 224"/>
          <p:cNvCxnSpPr>
            <a:endCxn id="182" idx="2"/>
          </p:cNvCxnSpPr>
          <p:nvPr/>
        </p:nvCxnSpPr>
        <p:spPr bwMode="auto">
          <a:xfrm rot="5400000" flipH="1" flipV="1">
            <a:off x="3524250" y="3181350"/>
            <a:ext cx="1143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2" name="Straight Connector 231"/>
          <p:cNvCxnSpPr>
            <a:endCxn id="182" idx="1"/>
          </p:cNvCxnSpPr>
          <p:nvPr/>
        </p:nvCxnSpPr>
        <p:spPr bwMode="auto">
          <a:xfrm>
            <a:off x="3352800" y="3048000"/>
            <a:ext cx="1524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7" name="Straight Connector 236"/>
          <p:cNvCxnSpPr>
            <a:endCxn id="177" idx="0"/>
          </p:cNvCxnSpPr>
          <p:nvPr/>
        </p:nvCxnSpPr>
        <p:spPr bwMode="auto">
          <a:xfrm rot="5400000">
            <a:off x="3486150" y="253365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>
            <a:endCxn id="177" idx="1"/>
          </p:cNvCxnSpPr>
          <p:nvPr/>
        </p:nvCxnSpPr>
        <p:spPr bwMode="auto">
          <a:xfrm>
            <a:off x="3314700" y="270510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8" name="Straight Arrow Connector 257"/>
          <p:cNvCxnSpPr/>
          <p:nvPr/>
        </p:nvCxnSpPr>
        <p:spPr bwMode="auto">
          <a:xfrm rot="16200000" flipV="1">
            <a:off x="5181600" y="3009900"/>
            <a:ext cx="266700" cy="2667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61" name="Straight Arrow Connector 260"/>
          <p:cNvCxnSpPr/>
          <p:nvPr/>
        </p:nvCxnSpPr>
        <p:spPr bwMode="auto">
          <a:xfrm rot="5400000">
            <a:off x="5162550" y="3714750"/>
            <a:ext cx="304800" cy="2667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68" name="Straight Arrow Connector 267"/>
          <p:cNvCxnSpPr/>
          <p:nvPr/>
        </p:nvCxnSpPr>
        <p:spPr bwMode="auto">
          <a:xfrm rot="10800000">
            <a:off x="3771900" y="2667000"/>
            <a:ext cx="4191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1" name="Straight Arrow Connector 270"/>
          <p:cNvCxnSpPr/>
          <p:nvPr/>
        </p:nvCxnSpPr>
        <p:spPr bwMode="auto">
          <a:xfrm rot="10800000">
            <a:off x="3771900" y="3086100"/>
            <a:ext cx="4191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0" name="Straight Arrow Connector 279"/>
          <p:cNvCxnSpPr/>
          <p:nvPr/>
        </p:nvCxnSpPr>
        <p:spPr bwMode="auto">
          <a:xfrm rot="10800000">
            <a:off x="3771900" y="3886200"/>
            <a:ext cx="4191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1" name="Straight Arrow Connector 280"/>
          <p:cNvCxnSpPr/>
          <p:nvPr/>
        </p:nvCxnSpPr>
        <p:spPr bwMode="auto">
          <a:xfrm rot="10800000">
            <a:off x="3771900" y="4305300"/>
            <a:ext cx="4191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82" name="TextBox 281"/>
          <p:cNvSpPr txBox="1"/>
          <p:nvPr/>
        </p:nvSpPr>
        <p:spPr>
          <a:xfrm>
            <a:off x="2286000" y="1562100"/>
            <a:ext cx="3259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Geometry decoding tiles:</a:t>
            </a:r>
            <a:endParaRPr lang="en-US" dirty="0"/>
          </a:p>
        </p:txBody>
      </p:sp>
      <p:sp>
        <p:nvSpPr>
          <p:cNvPr id="291" name="Rectangle 290"/>
          <p:cNvSpPr/>
          <p:nvPr/>
        </p:nvSpPr>
        <p:spPr bwMode="auto">
          <a:xfrm>
            <a:off x="527957" y="1739512"/>
            <a:ext cx="548640" cy="50293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/>
          </a:p>
        </p:txBody>
      </p:sp>
      <p:sp>
        <p:nvSpPr>
          <p:cNvPr id="292" name="TextBox 104"/>
          <p:cNvSpPr txBox="1">
            <a:spLocks noChangeArrowheads="1"/>
          </p:cNvSpPr>
          <p:nvPr/>
        </p:nvSpPr>
        <p:spPr bwMode="auto">
          <a:xfrm>
            <a:off x="1050471" y="1815622"/>
            <a:ext cx="2612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Y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293" name="TextBox 104"/>
          <p:cNvSpPr txBox="1">
            <a:spLocks noChangeArrowheads="1"/>
          </p:cNvSpPr>
          <p:nvPr/>
        </p:nvSpPr>
        <p:spPr bwMode="auto">
          <a:xfrm>
            <a:off x="658586" y="2177583"/>
            <a:ext cx="2612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X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294" name="TextBox 104"/>
          <p:cNvSpPr txBox="1">
            <a:spLocks noChangeArrowheads="1"/>
          </p:cNvSpPr>
          <p:nvPr/>
        </p:nvSpPr>
        <p:spPr bwMode="auto">
          <a:xfrm>
            <a:off x="266700" y="1797031"/>
            <a:ext cx="2612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A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95" name="TextBox 104"/>
          <p:cNvSpPr txBox="1">
            <a:spLocks noChangeArrowheads="1"/>
          </p:cNvSpPr>
          <p:nvPr/>
        </p:nvSpPr>
        <p:spPr bwMode="auto">
          <a:xfrm>
            <a:off x="684711" y="1409700"/>
            <a:ext cx="2612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6" name="Rectangle 295"/>
          <p:cNvSpPr/>
          <p:nvPr/>
        </p:nvSpPr>
        <p:spPr bwMode="auto">
          <a:xfrm>
            <a:off x="998220" y="2805057"/>
            <a:ext cx="548640" cy="5029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dirty="0" smtClean="0"/>
              <a:t>W</a:t>
            </a:r>
            <a:endParaRPr lang="en-US" sz="2400" dirty="0"/>
          </a:p>
        </p:txBody>
      </p:sp>
      <p:sp>
        <p:nvSpPr>
          <p:cNvPr id="298" name="Rectangle 297"/>
          <p:cNvSpPr/>
          <p:nvPr/>
        </p:nvSpPr>
        <p:spPr bwMode="auto">
          <a:xfrm>
            <a:off x="1546860" y="2805057"/>
            <a:ext cx="548640" cy="5029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/>
          </a:p>
        </p:txBody>
      </p:sp>
      <p:sp>
        <p:nvSpPr>
          <p:cNvPr id="299" name="Rectangle 298"/>
          <p:cNvSpPr/>
          <p:nvPr/>
        </p:nvSpPr>
        <p:spPr bwMode="auto">
          <a:xfrm>
            <a:off x="1546860" y="2297655"/>
            <a:ext cx="548640" cy="50293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dirty="0" smtClean="0"/>
              <a:t>V</a:t>
            </a:r>
            <a:endParaRPr lang="en-US" sz="2400" dirty="0"/>
          </a:p>
        </p:txBody>
      </p:sp>
      <p:sp>
        <p:nvSpPr>
          <p:cNvPr id="300" name="TextBox 104"/>
          <p:cNvSpPr txBox="1">
            <a:spLocks noChangeArrowheads="1"/>
          </p:cNvSpPr>
          <p:nvPr/>
        </p:nvSpPr>
        <p:spPr bwMode="auto">
          <a:xfrm>
            <a:off x="1311729" y="2348395"/>
            <a:ext cx="2612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Y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308" name="TextBox 104"/>
          <p:cNvSpPr txBox="1">
            <a:spLocks noChangeArrowheads="1"/>
          </p:cNvSpPr>
          <p:nvPr/>
        </p:nvSpPr>
        <p:spPr bwMode="auto">
          <a:xfrm>
            <a:off x="1050471" y="2525986"/>
            <a:ext cx="2612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X</a:t>
            </a:r>
            <a:endParaRPr lang="en-US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Simulating Temp 2 Systems at Temp 1</a:t>
            </a:r>
            <a:endParaRPr lang="en-US" sz="24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84" name="Rectangle 83"/>
          <p:cNvSpPr/>
          <p:nvPr/>
        </p:nvSpPr>
        <p:spPr bwMode="auto">
          <a:xfrm>
            <a:off x="7162800" y="3352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7162800" y="2971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7162800" y="2590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7543800" y="2590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7924800" y="2590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8305800" y="2590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8686800" y="2590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8686800" y="2209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8686800" y="1828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8686800" y="1447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8305800" y="2209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8305800" y="1828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8305800" y="1447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7924800" y="2209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6781800" y="2209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7162800" y="2209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6781800" y="3352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6781800" y="2971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6781800" y="2590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7162800" y="3276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7162800" y="2895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7467600" y="25908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7848600" y="25908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8229600" y="25908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8610600" y="25908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7086600" y="22098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8686800" y="2514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8686800" y="2133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8686800" y="1752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8305800" y="2133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8305800" y="1752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8229600" y="22098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6781800" y="2895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6781800" y="3276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7227915" y="3402033"/>
            <a:ext cx="192075" cy="1936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8" name="Oval 167"/>
          <p:cNvSpPr/>
          <p:nvPr/>
        </p:nvSpPr>
        <p:spPr bwMode="auto">
          <a:xfrm>
            <a:off x="7273937" y="3438546"/>
            <a:ext cx="109539" cy="109539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158"/>
          <p:cNvGrpSpPr/>
          <p:nvPr/>
        </p:nvGrpSpPr>
        <p:grpSpPr>
          <a:xfrm>
            <a:off x="8734458" y="1503357"/>
            <a:ext cx="192075" cy="193698"/>
            <a:chOff x="5484825" y="4926033"/>
            <a:chExt cx="192075" cy="193698"/>
          </a:xfrm>
        </p:grpSpPr>
        <p:sp>
          <p:nvSpPr>
            <p:cNvPr id="171" name="Rectangle 170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2" name="Oval 171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161"/>
          <p:cNvGrpSpPr/>
          <p:nvPr/>
        </p:nvGrpSpPr>
        <p:grpSpPr>
          <a:xfrm>
            <a:off x="8369328" y="1503357"/>
            <a:ext cx="192075" cy="193698"/>
            <a:chOff x="5484825" y="4926033"/>
            <a:chExt cx="192075" cy="193698"/>
          </a:xfrm>
        </p:grpSpPr>
        <p:sp>
          <p:nvSpPr>
            <p:cNvPr id="174" name="Rectangle 173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6" name="Oval 175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oup 164"/>
          <p:cNvGrpSpPr/>
          <p:nvPr/>
        </p:nvGrpSpPr>
        <p:grpSpPr>
          <a:xfrm>
            <a:off x="7967685" y="2270130"/>
            <a:ext cx="192075" cy="193698"/>
            <a:chOff x="5484825" y="4926033"/>
            <a:chExt cx="192075" cy="193698"/>
          </a:xfrm>
        </p:grpSpPr>
        <p:sp>
          <p:nvSpPr>
            <p:cNvPr id="178" name="Rectangle 177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4" name="Oval 183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oup 167"/>
          <p:cNvGrpSpPr/>
          <p:nvPr/>
        </p:nvGrpSpPr>
        <p:grpSpPr>
          <a:xfrm>
            <a:off x="7602555" y="2270130"/>
            <a:ext cx="192075" cy="193698"/>
            <a:chOff x="5484825" y="4926033"/>
            <a:chExt cx="192075" cy="193698"/>
          </a:xfrm>
        </p:grpSpPr>
        <p:sp>
          <p:nvSpPr>
            <p:cNvPr id="186" name="Rectangle 185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7" name="Oval 186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" name="Group 200"/>
          <p:cNvGrpSpPr/>
          <p:nvPr/>
        </p:nvGrpSpPr>
        <p:grpSpPr>
          <a:xfrm>
            <a:off x="7227915" y="2270130"/>
            <a:ext cx="192075" cy="193698"/>
            <a:chOff x="5448312" y="3794130"/>
            <a:chExt cx="192075" cy="193698"/>
          </a:xfrm>
        </p:grpSpPr>
        <p:sp>
          <p:nvSpPr>
            <p:cNvPr id="189" name="Rectangle 188"/>
            <p:cNvSpPr/>
            <p:nvPr/>
          </p:nvSpPr>
          <p:spPr bwMode="auto">
            <a:xfrm>
              <a:off x="5448312" y="3794130"/>
              <a:ext cx="192075" cy="19369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0" name="Oval 189"/>
            <p:cNvSpPr/>
            <p:nvPr/>
          </p:nvSpPr>
          <p:spPr bwMode="auto">
            <a:xfrm>
              <a:off x="5494334" y="3830643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91" name="Rectangle 190"/>
          <p:cNvSpPr/>
          <p:nvPr/>
        </p:nvSpPr>
        <p:spPr bwMode="auto">
          <a:xfrm>
            <a:off x="6781800" y="2514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" name="Group 202"/>
          <p:cNvGrpSpPr/>
          <p:nvPr/>
        </p:nvGrpSpPr>
        <p:grpSpPr>
          <a:xfrm>
            <a:off x="6835782" y="3402033"/>
            <a:ext cx="192075" cy="193698"/>
            <a:chOff x="5448312" y="3794130"/>
            <a:chExt cx="192075" cy="193698"/>
          </a:xfrm>
        </p:grpSpPr>
        <p:sp>
          <p:nvSpPr>
            <p:cNvPr id="193" name="Rectangle 192"/>
            <p:cNvSpPr/>
            <p:nvPr/>
          </p:nvSpPr>
          <p:spPr bwMode="auto">
            <a:xfrm>
              <a:off x="5448312" y="3794130"/>
              <a:ext cx="192075" cy="19369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5" name="Oval 194"/>
            <p:cNvSpPr/>
            <p:nvPr/>
          </p:nvSpPr>
          <p:spPr bwMode="auto">
            <a:xfrm>
              <a:off x="5494334" y="3830643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96" name="Straight Connector 195"/>
          <p:cNvCxnSpPr/>
          <p:nvPr/>
        </p:nvCxnSpPr>
        <p:spPr bwMode="auto">
          <a:xfrm>
            <a:off x="8561403" y="1600206"/>
            <a:ext cx="17305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/>
          <p:nvPr/>
        </p:nvCxnSpPr>
        <p:spPr bwMode="auto">
          <a:xfrm>
            <a:off x="7794630" y="2366979"/>
            <a:ext cx="17305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/>
          <p:cNvCxnSpPr/>
          <p:nvPr/>
        </p:nvCxnSpPr>
        <p:spPr bwMode="auto">
          <a:xfrm>
            <a:off x="7419990" y="2366979"/>
            <a:ext cx="18256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9" name="Straight Connector 198"/>
          <p:cNvCxnSpPr>
            <a:stCxn id="165" idx="3"/>
          </p:cNvCxnSpPr>
          <p:nvPr/>
        </p:nvCxnSpPr>
        <p:spPr bwMode="auto">
          <a:xfrm>
            <a:off x="7419990" y="3498882"/>
            <a:ext cx="123810" cy="631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" name="Group 294"/>
          <p:cNvGrpSpPr/>
          <p:nvPr/>
        </p:nvGrpSpPr>
        <p:grpSpPr>
          <a:xfrm>
            <a:off x="5257800" y="2971800"/>
            <a:ext cx="2286000" cy="2209800"/>
            <a:chOff x="2667000" y="4114800"/>
            <a:chExt cx="2286000" cy="2209800"/>
          </a:xfrm>
        </p:grpSpPr>
        <p:sp>
          <p:nvSpPr>
            <p:cNvPr id="206" name="Rectangle 205"/>
            <p:cNvSpPr/>
            <p:nvPr/>
          </p:nvSpPr>
          <p:spPr bwMode="auto">
            <a:xfrm>
              <a:off x="4191000" y="6019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8" name="Rectangle 207"/>
            <p:cNvSpPr/>
            <p:nvPr/>
          </p:nvSpPr>
          <p:spPr bwMode="auto">
            <a:xfrm>
              <a:off x="4191000" y="5638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9" name="Rectangle 208"/>
            <p:cNvSpPr/>
            <p:nvPr/>
          </p:nvSpPr>
          <p:spPr bwMode="auto">
            <a:xfrm>
              <a:off x="3048000" y="5257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2" name="Rectangle 211"/>
            <p:cNvSpPr/>
            <p:nvPr/>
          </p:nvSpPr>
          <p:spPr bwMode="auto">
            <a:xfrm>
              <a:off x="3429000" y="5257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4" name="Rectangle 213"/>
            <p:cNvSpPr/>
            <p:nvPr/>
          </p:nvSpPr>
          <p:spPr bwMode="auto">
            <a:xfrm>
              <a:off x="2667000" y="4876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5" name="Rectangle 214"/>
            <p:cNvSpPr/>
            <p:nvPr/>
          </p:nvSpPr>
          <p:spPr bwMode="auto">
            <a:xfrm>
              <a:off x="3810000" y="4495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6" name="Rectangle 215"/>
            <p:cNvSpPr/>
            <p:nvPr/>
          </p:nvSpPr>
          <p:spPr bwMode="auto">
            <a:xfrm>
              <a:off x="3810000" y="4114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0" name="Rectangle 219"/>
            <p:cNvSpPr/>
            <p:nvPr/>
          </p:nvSpPr>
          <p:spPr bwMode="auto">
            <a:xfrm>
              <a:off x="3429000" y="4876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3429000" y="4495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3429000" y="4114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3048000" y="4876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4" name="Rectangle 223"/>
            <p:cNvSpPr/>
            <p:nvPr/>
          </p:nvSpPr>
          <p:spPr bwMode="auto">
            <a:xfrm>
              <a:off x="4572000" y="4876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7" name="Rectangle 226"/>
            <p:cNvSpPr/>
            <p:nvPr/>
          </p:nvSpPr>
          <p:spPr bwMode="auto">
            <a:xfrm>
              <a:off x="4572000" y="6019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8" name="Rectangle 227"/>
            <p:cNvSpPr/>
            <p:nvPr/>
          </p:nvSpPr>
          <p:spPr bwMode="auto">
            <a:xfrm>
              <a:off x="4572000" y="5638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9" name="Rectangle 228"/>
            <p:cNvSpPr/>
            <p:nvPr/>
          </p:nvSpPr>
          <p:spPr bwMode="auto">
            <a:xfrm>
              <a:off x="4572000" y="5257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0" name="Rectangle 229"/>
            <p:cNvSpPr/>
            <p:nvPr/>
          </p:nvSpPr>
          <p:spPr bwMode="auto">
            <a:xfrm>
              <a:off x="4191000" y="5943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4" name="Rectangle 233"/>
            <p:cNvSpPr/>
            <p:nvPr/>
          </p:nvSpPr>
          <p:spPr bwMode="auto">
            <a:xfrm>
              <a:off x="4191000" y="5562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6" name="Rectangle 235"/>
            <p:cNvSpPr/>
            <p:nvPr/>
          </p:nvSpPr>
          <p:spPr bwMode="auto">
            <a:xfrm>
              <a:off x="3352800" y="5257800"/>
              <a:ext cx="76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8" name="Rectangle 237"/>
            <p:cNvSpPr/>
            <p:nvPr/>
          </p:nvSpPr>
          <p:spPr bwMode="auto">
            <a:xfrm>
              <a:off x="3733800" y="5257800"/>
              <a:ext cx="76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2" name="Rectangle 241"/>
            <p:cNvSpPr/>
            <p:nvPr/>
          </p:nvSpPr>
          <p:spPr bwMode="auto">
            <a:xfrm>
              <a:off x="4495800" y="4876800"/>
              <a:ext cx="76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3" name="Rectangle 242"/>
            <p:cNvSpPr/>
            <p:nvPr/>
          </p:nvSpPr>
          <p:spPr bwMode="auto">
            <a:xfrm>
              <a:off x="3810000" y="4419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4" name="Rectangle 243"/>
            <p:cNvSpPr/>
            <p:nvPr/>
          </p:nvSpPr>
          <p:spPr bwMode="auto">
            <a:xfrm>
              <a:off x="3810000" y="4800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5" name="Rectangle 244"/>
            <p:cNvSpPr/>
            <p:nvPr/>
          </p:nvSpPr>
          <p:spPr bwMode="auto">
            <a:xfrm>
              <a:off x="2667000" y="5181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6" name="Rectangle 245"/>
            <p:cNvSpPr/>
            <p:nvPr/>
          </p:nvSpPr>
          <p:spPr bwMode="auto">
            <a:xfrm>
              <a:off x="3429000" y="4800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3429000" y="4419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8" name="Rectangle 247"/>
            <p:cNvSpPr/>
            <p:nvPr/>
          </p:nvSpPr>
          <p:spPr bwMode="auto">
            <a:xfrm>
              <a:off x="3352800" y="4876800"/>
              <a:ext cx="76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9" name="Rectangle 248"/>
            <p:cNvSpPr/>
            <p:nvPr/>
          </p:nvSpPr>
          <p:spPr bwMode="auto">
            <a:xfrm>
              <a:off x="4572000" y="5562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4572000" y="5943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3" name="Rectangle 252"/>
            <p:cNvSpPr/>
            <p:nvPr/>
          </p:nvSpPr>
          <p:spPr bwMode="auto">
            <a:xfrm>
              <a:off x="4256115" y="6069033"/>
              <a:ext cx="192075" cy="19369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4" name="Oval 253"/>
            <p:cNvSpPr/>
            <p:nvPr/>
          </p:nvSpPr>
          <p:spPr bwMode="auto">
            <a:xfrm>
              <a:off x="4302137" y="6105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9" name="Group 158"/>
            <p:cNvGrpSpPr/>
            <p:nvPr/>
          </p:nvGrpSpPr>
          <p:grpSpPr>
            <a:xfrm>
              <a:off x="3857658" y="4170357"/>
              <a:ext cx="192075" cy="193698"/>
              <a:chOff x="5484825" y="4926033"/>
              <a:chExt cx="192075" cy="193698"/>
            </a:xfrm>
          </p:grpSpPr>
          <p:sp>
            <p:nvSpPr>
              <p:cNvPr id="256" name="Rectangle 255"/>
              <p:cNvSpPr/>
              <p:nvPr/>
            </p:nvSpPr>
            <p:spPr bwMode="auto">
              <a:xfrm>
                <a:off x="5484825" y="4926033"/>
                <a:ext cx="192075" cy="193698"/>
              </a:xfrm>
              <a:prstGeom prst="rect">
                <a:avLst/>
              </a:prstGeom>
              <a:solidFill>
                <a:srgbClr val="33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7" name="Oval 256"/>
              <p:cNvSpPr/>
              <p:nvPr/>
            </p:nvSpPr>
            <p:spPr bwMode="auto">
              <a:xfrm>
                <a:off x="5530847" y="4962546"/>
                <a:ext cx="109539" cy="109539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0" name="Group 161"/>
            <p:cNvGrpSpPr/>
            <p:nvPr/>
          </p:nvGrpSpPr>
          <p:grpSpPr>
            <a:xfrm>
              <a:off x="3492528" y="4170357"/>
              <a:ext cx="192075" cy="193698"/>
              <a:chOff x="5484825" y="4926033"/>
              <a:chExt cx="192075" cy="193698"/>
            </a:xfrm>
          </p:grpSpPr>
          <p:sp>
            <p:nvSpPr>
              <p:cNvPr id="259" name="Rectangle 258"/>
              <p:cNvSpPr/>
              <p:nvPr/>
            </p:nvSpPr>
            <p:spPr bwMode="auto">
              <a:xfrm>
                <a:off x="5484825" y="4926033"/>
                <a:ext cx="192075" cy="193698"/>
              </a:xfrm>
              <a:prstGeom prst="rect">
                <a:avLst/>
              </a:prstGeom>
              <a:solidFill>
                <a:srgbClr val="33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0" name="Oval 259"/>
              <p:cNvSpPr/>
              <p:nvPr/>
            </p:nvSpPr>
            <p:spPr bwMode="auto">
              <a:xfrm>
                <a:off x="5530847" y="4962546"/>
                <a:ext cx="109539" cy="109539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1" name="Group 164"/>
            <p:cNvGrpSpPr/>
            <p:nvPr/>
          </p:nvGrpSpPr>
          <p:grpSpPr>
            <a:xfrm>
              <a:off x="3090885" y="4937130"/>
              <a:ext cx="192075" cy="193698"/>
              <a:chOff x="5484825" y="4926033"/>
              <a:chExt cx="192075" cy="193698"/>
            </a:xfrm>
          </p:grpSpPr>
          <p:sp>
            <p:nvSpPr>
              <p:cNvPr id="262" name="Rectangle 261"/>
              <p:cNvSpPr/>
              <p:nvPr/>
            </p:nvSpPr>
            <p:spPr bwMode="auto">
              <a:xfrm>
                <a:off x="5484825" y="4926033"/>
                <a:ext cx="192075" cy="193698"/>
              </a:xfrm>
              <a:prstGeom prst="rect">
                <a:avLst/>
              </a:prstGeom>
              <a:solidFill>
                <a:srgbClr val="33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3" name="Oval 262"/>
              <p:cNvSpPr/>
              <p:nvPr/>
            </p:nvSpPr>
            <p:spPr bwMode="auto">
              <a:xfrm>
                <a:off x="5530847" y="4962546"/>
                <a:ext cx="109539" cy="109539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2" name="Group 167"/>
            <p:cNvGrpSpPr/>
            <p:nvPr/>
          </p:nvGrpSpPr>
          <p:grpSpPr>
            <a:xfrm>
              <a:off x="2725755" y="4937130"/>
              <a:ext cx="192075" cy="193698"/>
              <a:chOff x="5484825" y="4926033"/>
              <a:chExt cx="192075" cy="193698"/>
            </a:xfrm>
          </p:grpSpPr>
          <p:sp>
            <p:nvSpPr>
              <p:cNvPr id="265" name="Rectangle 264"/>
              <p:cNvSpPr/>
              <p:nvPr/>
            </p:nvSpPr>
            <p:spPr bwMode="auto">
              <a:xfrm>
                <a:off x="5484825" y="4926033"/>
                <a:ext cx="192075" cy="193698"/>
              </a:xfrm>
              <a:prstGeom prst="rect">
                <a:avLst/>
              </a:prstGeom>
              <a:solidFill>
                <a:srgbClr val="33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6" name="Oval 265"/>
              <p:cNvSpPr/>
              <p:nvPr/>
            </p:nvSpPr>
            <p:spPr bwMode="auto">
              <a:xfrm>
                <a:off x="5530847" y="4962546"/>
                <a:ext cx="109539" cy="109539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70" name="Rectangle 269"/>
            <p:cNvSpPr/>
            <p:nvPr/>
          </p:nvSpPr>
          <p:spPr bwMode="auto">
            <a:xfrm>
              <a:off x="4572000" y="5181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3" name="Group 202"/>
            <p:cNvGrpSpPr/>
            <p:nvPr/>
          </p:nvGrpSpPr>
          <p:grpSpPr>
            <a:xfrm>
              <a:off x="4625982" y="6069033"/>
              <a:ext cx="192075" cy="193698"/>
              <a:chOff x="5448312" y="3794130"/>
              <a:chExt cx="192075" cy="193698"/>
            </a:xfrm>
          </p:grpSpPr>
          <p:sp>
            <p:nvSpPr>
              <p:cNvPr id="272" name="Rectangle 271"/>
              <p:cNvSpPr/>
              <p:nvPr/>
            </p:nvSpPr>
            <p:spPr bwMode="auto">
              <a:xfrm>
                <a:off x="5448312" y="3794130"/>
                <a:ext cx="192075" cy="19369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3" name="Oval 272"/>
              <p:cNvSpPr/>
              <p:nvPr/>
            </p:nvSpPr>
            <p:spPr bwMode="auto">
              <a:xfrm>
                <a:off x="5494334" y="3830643"/>
                <a:ext cx="109539" cy="109539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274" name="Straight Connector 273"/>
            <p:cNvCxnSpPr/>
            <p:nvPr/>
          </p:nvCxnSpPr>
          <p:spPr bwMode="auto">
            <a:xfrm>
              <a:off x="3684603" y="4267206"/>
              <a:ext cx="173055" cy="158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5" name="Straight Connector 274"/>
            <p:cNvCxnSpPr/>
            <p:nvPr/>
          </p:nvCxnSpPr>
          <p:spPr bwMode="auto">
            <a:xfrm>
              <a:off x="2917830" y="5033979"/>
              <a:ext cx="173055" cy="158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7" name="Straight Connector 276"/>
            <p:cNvCxnSpPr>
              <a:endCxn id="253" idx="1"/>
            </p:cNvCxnSpPr>
            <p:nvPr/>
          </p:nvCxnSpPr>
          <p:spPr bwMode="auto">
            <a:xfrm flipV="1">
              <a:off x="4114800" y="6165882"/>
              <a:ext cx="141315" cy="631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8" name="Straight Connector 277"/>
            <p:cNvCxnSpPr/>
            <p:nvPr/>
          </p:nvCxnSpPr>
          <p:spPr bwMode="auto">
            <a:xfrm>
              <a:off x="4818057" y="6165882"/>
              <a:ext cx="134943" cy="631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3" name="Rectangle 282"/>
            <p:cNvSpPr/>
            <p:nvPr/>
          </p:nvSpPr>
          <p:spPr bwMode="auto">
            <a:xfrm>
              <a:off x="2667000" y="5257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4" name="Rectangle 283"/>
            <p:cNvSpPr/>
            <p:nvPr/>
          </p:nvSpPr>
          <p:spPr bwMode="auto">
            <a:xfrm>
              <a:off x="3810000" y="4876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5" name="Rectangle 284"/>
            <p:cNvSpPr/>
            <p:nvPr/>
          </p:nvSpPr>
          <p:spPr bwMode="auto">
            <a:xfrm>
              <a:off x="4191000" y="4876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6" name="Rectangle 285"/>
            <p:cNvSpPr/>
            <p:nvPr/>
          </p:nvSpPr>
          <p:spPr bwMode="auto">
            <a:xfrm>
              <a:off x="2971800" y="5257800"/>
              <a:ext cx="76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7" name="Rectangle 286"/>
            <p:cNvSpPr/>
            <p:nvPr/>
          </p:nvSpPr>
          <p:spPr bwMode="auto">
            <a:xfrm>
              <a:off x="4114800" y="4876800"/>
              <a:ext cx="76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8" name="Rectangle 287"/>
            <p:cNvSpPr/>
            <p:nvPr/>
          </p:nvSpPr>
          <p:spPr bwMode="auto">
            <a:xfrm>
              <a:off x="3810000" y="5257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9" name="Rectangle 288"/>
            <p:cNvSpPr/>
            <p:nvPr/>
          </p:nvSpPr>
          <p:spPr bwMode="auto">
            <a:xfrm>
              <a:off x="4191000" y="5257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0" name="Rectangle 289"/>
            <p:cNvSpPr/>
            <p:nvPr/>
          </p:nvSpPr>
          <p:spPr bwMode="auto">
            <a:xfrm>
              <a:off x="4114800" y="5257800"/>
              <a:ext cx="76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00" name="Straight Connector 199"/>
          <p:cNvCxnSpPr/>
          <p:nvPr/>
        </p:nvCxnSpPr>
        <p:spPr bwMode="auto">
          <a:xfrm flipV="1">
            <a:off x="6553200" y="3498882"/>
            <a:ext cx="282582" cy="631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1" name="Rectangle 300"/>
          <p:cNvSpPr/>
          <p:nvPr/>
        </p:nvSpPr>
        <p:spPr bwMode="auto">
          <a:xfrm>
            <a:off x="3429000" y="33909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2" name="Rectangle 301"/>
          <p:cNvSpPr/>
          <p:nvPr/>
        </p:nvSpPr>
        <p:spPr bwMode="auto">
          <a:xfrm>
            <a:off x="3429000" y="30099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3" name="Rectangle 302"/>
          <p:cNvSpPr/>
          <p:nvPr/>
        </p:nvSpPr>
        <p:spPr bwMode="auto">
          <a:xfrm>
            <a:off x="3048000" y="30099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4" name="Rectangle 303"/>
          <p:cNvSpPr/>
          <p:nvPr/>
        </p:nvSpPr>
        <p:spPr bwMode="auto">
          <a:xfrm>
            <a:off x="3429000" y="37719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5" name="Rectangle 304"/>
          <p:cNvSpPr/>
          <p:nvPr/>
        </p:nvSpPr>
        <p:spPr bwMode="auto">
          <a:xfrm>
            <a:off x="3048000" y="37719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6" name="Rectangle 305"/>
          <p:cNvSpPr/>
          <p:nvPr/>
        </p:nvSpPr>
        <p:spPr bwMode="auto">
          <a:xfrm>
            <a:off x="2514600" y="27813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07" name="Straight Connector 306"/>
          <p:cNvCxnSpPr>
            <a:stCxn id="301" idx="3"/>
          </p:cNvCxnSpPr>
          <p:nvPr/>
        </p:nvCxnSpPr>
        <p:spPr bwMode="auto">
          <a:xfrm>
            <a:off x="3581400" y="346710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1" name="TextBox 104"/>
          <p:cNvSpPr txBox="1">
            <a:spLocks noChangeArrowheads="1"/>
          </p:cNvSpPr>
          <p:nvPr/>
        </p:nvSpPr>
        <p:spPr bwMode="auto">
          <a:xfrm>
            <a:off x="3771900" y="3276600"/>
            <a:ext cx="2612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Y</a:t>
            </a:r>
            <a:endParaRPr lang="en-US" sz="1800" dirty="0">
              <a:solidFill>
                <a:srgbClr val="FFFF00"/>
              </a:solidFill>
            </a:endParaRPr>
          </a:p>
        </p:txBody>
      </p:sp>
      <p:cxnSp>
        <p:nvCxnSpPr>
          <p:cNvPr id="312" name="Straight Connector 311"/>
          <p:cNvCxnSpPr>
            <a:stCxn id="302" idx="2"/>
            <a:endCxn id="301" idx="0"/>
          </p:cNvCxnSpPr>
          <p:nvPr/>
        </p:nvCxnSpPr>
        <p:spPr bwMode="auto">
          <a:xfrm rot="5400000">
            <a:off x="3390900" y="32766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5" name="Straight Connector 314"/>
          <p:cNvCxnSpPr>
            <a:stCxn id="301" idx="2"/>
            <a:endCxn id="304" idx="0"/>
          </p:cNvCxnSpPr>
          <p:nvPr/>
        </p:nvCxnSpPr>
        <p:spPr bwMode="auto">
          <a:xfrm rot="5400000">
            <a:off x="3390900" y="36576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8" name="Straight Connector 317"/>
          <p:cNvCxnSpPr>
            <a:stCxn id="303" idx="3"/>
            <a:endCxn id="302" idx="1"/>
          </p:cNvCxnSpPr>
          <p:nvPr/>
        </p:nvCxnSpPr>
        <p:spPr bwMode="auto">
          <a:xfrm>
            <a:off x="3200400" y="30861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1" name="Straight Connector 320"/>
          <p:cNvCxnSpPr>
            <a:stCxn id="303" idx="2"/>
          </p:cNvCxnSpPr>
          <p:nvPr/>
        </p:nvCxnSpPr>
        <p:spPr bwMode="auto">
          <a:xfrm rot="5400000">
            <a:off x="3028950" y="325755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4" name="Straight Connector 323"/>
          <p:cNvCxnSpPr>
            <a:stCxn id="304" idx="1"/>
            <a:endCxn id="305" idx="3"/>
          </p:cNvCxnSpPr>
          <p:nvPr/>
        </p:nvCxnSpPr>
        <p:spPr bwMode="auto">
          <a:xfrm rot="10800000">
            <a:off x="3200400" y="38481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9" name="Straight Connector 328"/>
          <p:cNvCxnSpPr>
            <a:endCxn id="305" idx="0"/>
          </p:cNvCxnSpPr>
          <p:nvPr/>
        </p:nvCxnSpPr>
        <p:spPr bwMode="auto">
          <a:xfrm rot="5400000">
            <a:off x="3028950" y="367665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2" name="Rectangle 331"/>
          <p:cNvSpPr/>
          <p:nvPr/>
        </p:nvSpPr>
        <p:spPr bwMode="auto">
          <a:xfrm>
            <a:off x="2133600" y="27813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3" name="Rectangle 332"/>
          <p:cNvSpPr/>
          <p:nvPr/>
        </p:nvSpPr>
        <p:spPr bwMode="auto">
          <a:xfrm>
            <a:off x="2133600" y="24003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4" name="Rectangle 333"/>
          <p:cNvSpPr/>
          <p:nvPr/>
        </p:nvSpPr>
        <p:spPr bwMode="auto">
          <a:xfrm>
            <a:off x="1752600" y="24003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5" name="Rectangle 334"/>
          <p:cNvSpPr/>
          <p:nvPr/>
        </p:nvSpPr>
        <p:spPr bwMode="auto">
          <a:xfrm>
            <a:off x="2133600" y="31623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6" name="Rectangle 335"/>
          <p:cNvSpPr/>
          <p:nvPr/>
        </p:nvSpPr>
        <p:spPr bwMode="auto">
          <a:xfrm>
            <a:off x="1752600" y="31623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39" name="Straight Connector 338"/>
          <p:cNvCxnSpPr>
            <a:stCxn id="333" idx="2"/>
            <a:endCxn id="332" idx="0"/>
          </p:cNvCxnSpPr>
          <p:nvPr/>
        </p:nvCxnSpPr>
        <p:spPr bwMode="auto">
          <a:xfrm rot="5400000">
            <a:off x="2095500" y="26670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0" name="Straight Connector 339"/>
          <p:cNvCxnSpPr>
            <a:stCxn id="332" idx="2"/>
            <a:endCxn id="335" idx="0"/>
          </p:cNvCxnSpPr>
          <p:nvPr/>
        </p:nvCxnSpPr>
        <p:spPr bwMode="auto">
          <a:xfrm rot="5400000">
            <a:off x="2095500" y="30480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1" name="Straight Connector 340"/>
          <p:cNvCxnSpPr>
            <a:stCxn id="334" idx="3"/>
            <a:endCxn id="333" idx="1"/>
          </p:cNvCxnSpPr>
          <p:nvPr/>
        </p:nvCxnSpPr>
        <p:spPr bwMode="auto">
          <a:xfrm>
            <a:off x="1905000" y="24765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2" name="Straight Connector 341"/>
          <p:cNvCxnSpPr>
            <a:stCxn id="334" idx="2"/>
          </p:cNvCxnSpPr>
          <p:nvPr/>
        </p:nvCxnSpPr>
        <p:spPr bwMode="auto">
          <a:xfrm rot="5400000">
            <a:off x="1733550" y="264795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3" name="Straight Connector 342"/>
          <p:cNvCxnSpPr>
            <a:stCxn id="335" idx="1"/>
            <a:endCxn id="336" idx="3"/>
          </p:cNvCxnSpPr>
          <p:nvPr/>
        </p:nvCxnSpPr>
        <p:spPr bwMode="auto">
          <a:xfrm rot="10800000">
            <a:off x="1905000" y="32385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4" name="Straight Connector 343"/>
          <p:cNvCxnSpPr>
            <a:endCxn id="336" idx="0"/>
          </p:cNvCxnSpPr>
          <p:nvPr/>
        </p:nvCxnSpPr>
        <p:spPr bwMode="auto">
          <a:xfrm rot="5400000">
            <a:off x="1733550" y="306705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5" name="Straight Connector 344"/>
          <p:cNvCxnSpPr>
            <a:stCxn id="332" idx="3"/>
            <a:endCxn id="306" idx="1"/>
          </p:cNvCxnSpPr>
          <p:nvPr/>
        </p:nvCxnSpPr>
        <p:spPr bwMode="auto">
          <a:xfrm>
            <a:off x="2286000" y="28575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8" name="Straight Connector 347"/>
          <p:cNvCxnSpPr>
            <a:endCxn id="306" idx="0"/>
          </p:cNvCxnSpPr>
          <p:nvPr/>
        </p:nvCxnSpPr>
        <p:spPr bwMode="auto">
          <a:xfrm rot="5400000">
            <a:off x="2495550" y="268605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4" name="Rectangle 353"/>
          <p:cNvSpPr/>
          <p:nvPr/>
        </p:nvSpPr>
        <p:spPr bwMode="auto">
          <a:xfrm>
            <a:off x="2514600" y="39624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5" name="Rectangle 354"/>
          <p:cNvSpPr/>
          <p:nvPr/>
        </p:nvSpPr>
        <p:spPr bwMode="auto">
          <a:xfrm>
            <a:off x="2133600" y="39624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6" name="Rectangle 355"/>
          <p:cNvSpPr/>
          <p:nvPr/>
        </p:nvSpPr>
        <p:spPr bwMode="auto">
          <a:xfrm>
            <a:off x="2133600" y="35814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7" name="Rectangle 356"/>
          <p:cNvSpPr/>
          <p:nvPr/>
        </p:nvSpPr>
        <p:spPr bwMode="auto">
          <a:xfrm>
            <a:off x="1752600" y="35814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8" name="Rectangle 357"/>
          <p:cNvSpPr/>
          <p:nvPr/>
        </p:nvSpPr>
        <p:spPr bwMode="auto">
          <a:xfrm>
            <a:off x="2133600" y="43434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9" name="Rectangle 358"/>
          <p:cNvSpPr/>
          <p:nvPr/>
        </p:nvSpPr>
        <p:spPr bwMode="auto">
          <a:xfrm>
            <a:off x="1752600" y="43434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60" name="Straight Connector 359"/>
          <p:cNvCxnSpPr>
            <a:stCxn id="356" idx="2"/>
            <a:endCxn id="355" idx="0"/>
          </p:cNvCxnSpPr>
          <p:nvPr/>
        </p:nvCxnSpPr>
        <p:spPr bwMode="auto">
          <a:xfrm rot="5400000">
            <a:off x="2095500" y="38481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1" name="Straight Connector 360"/>
          <p:cNvCxnSpPr>
            <a:stCxn id="355" idx="2"/>
            <a:endCxn id="358" idx="0"/>
          </p:cNvCxnSpPr>
          <p:nvPr/>
        </p:nvCxnSpPr>
        <p:spPr bwMode="auto">
          <a:xfrm rot="5400000">
            <a:off x="2095500" y="42291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2" name="Straight Connector 361"/>
          <p:cNvCxnSpPr>
            <a:stCxn id="357" idx="3"/>
            <a:endCxn id="356" idx="1"/>
          </p:cNvCxnSpPr>
          <p:nvPr/>
        </p:nvCxnSpPr>
        <p:spPr bwMode="auto">
          <a:xfrm>
            <a:off x="1905000" y="36576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3" name="Straight Connector 362"/>
          <p:cNvCxnSpPr>
            <a:stCxn id="357" idx="2"/>
          </p:cNvCxnSpPr>
          <p:nvPr/>
        </p:nvCxnSpPr>
        <p:spPr bwMode="auto">
          <a:xfrm rot="5400000">
            <a:off x="1733550" y="382905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4" name="Straight Connector 363"/>
          <p:cNvCxnSpPr>
            <a:stCxn id="358" idx="1"/>
            <a:endCxn id="359" idx="3"/>
          </p:cNvCxnSpPr>
          <p:nvPr/>
        </p:nvCxnSpPr>
        <p:spPr bwMode="auto">
          <a:xfrm rot="10800000">
            <a:off x="1905000" y="44196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5" name="Straight Connector 364"/>
          <p:cNvCxnSpPr>
            <a:endCxn id="359" idx="0"/>
          </p:cNvCxnSpPr>
          <p:nvPr/>
        </p:nvCxnSpPr>
        <p:spPr bwMode="auto">
          <a:xfrm rot="5400000">
            <a:off x="1733550" y="424815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7B7E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6" name="Straight Connector 365"/>
          <p:cNvCxnSpPr>
            <a:stCxn id="355" idx="3"/>
            <a:endCxn id="354" idx="1"/>
          </p:cNvCxnSpPr>
          <p:nvPr/>
        </p:nvCxnSpPr>
        <p:spPr bwMode="auto">
          <a:xfrm>
            <a:off x="2286000" y="40386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7" name="Straight Connector 366"/>
          <p:cNvCxnSpPr>
            <a:stCxn id="354" idx="2"/>
          </p:cNvCxnSpPr>
          <p:nvPr/>
        </p:nvCxnSpPr>
        <p:spPr bwMode="auto">
          <a:xfrm rot="5400000">
            <a:off x="2495550" y="421005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7" name="Rectangle 176"/>
          <p:cNvSpPr/>
          <p:nvPr/>
        </p:nvSpPr>
        <p:spPr bwMode="auto">
          <a:xfrm>
            <a:off x="1066800" y="25908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2" name="Rectangle 181"/>
          <p:cNvSpPr/>
          <p:nvPr/>
        </p:nvSpPr>
        <p:spPr bwMode="auto">
          <a:xfrm>
            <a:off x="1066800" y="29337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5" name="Rectangle 184"/>
          <p:cNvSpPr/>
          <p:nvPr/>
        </p:nvSpPr>
        <p:spPr bwMode="auto">
          <a:xfrm>
            <a:off x="1104900" y="37719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8" name="Rectangle 187"/>
          <p:cNvSpPr/>
          <p:nvPr/>
        </p:nvSpPr>
        <p:spPr bwMode="auto">
          <a:xfrm>
            <a:off x="1104900" y="41529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2" name="Straight Connector 191"/>
          <p:cNvCxnSpPr>
            <a:stCxn id="188" idx="2"/>
          </p:cNvCxnSpPr>
          <p:nvPr/>
        </p:nvCxnSpPr>
        <p:spPr bwMode="auto">
          <a:xfrm rot="5400000">
            <a:off x="1104900" y="4381500"/>
            <a:ext cx="1524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7B7E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Straight Connector 201"/>
          <p:cNvCxnSpPr>
            <a:stCxn id="188" idx="1"/>
          </p:cNvCxnSpPr>
          <p:nvPr/>
        </p:nvCxnSpPr>
        <p:spPr bwMode="auto">
          <a:xfrm rot="10800000">
            <a:off x="952500" y="4229100"/>
            <a:ext cx="1524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7B7E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0" name="Straight Connector 209"/>
          <p:cNvCxnSpPr>
            <a:stCxn id="185" idx="0"/>
          </p:cNvCxnSpPr>
          <p:nvPr/>
        </p:nvCxnSpPr>
        <p:spPr bwMode="auto">
          <a:xfrm rot="5400000" flipH="1" flipV="1">
            <a:off x="1104900" y="3695700"/>
            <a:ext cx="1524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7" name="Straight Connector 216"/>
          <p:cNvCxnSpPr>
            <a:endCxn id="185" idx="1"/>
          </p:cNvCxnSpPr>
          <p:nvPr/>
        </p:nvCxnSpPr>
        <p:spPr bwMode="auto">
          <a:xfrm>
            <a:off x="952500" y="3848100"/>
            <a:ext cx="1524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5" name="Straight Connector 224"/>
          <p:cNvCxnSpPr>
            <a:endCxn id="182" idx="2"/>
          </p:cNvCxnSpPr>
          <p:nvPr/>
        </p:nvCxnSpPr>
        <p:spPr bwMode="auto">
          <a:xfrm rot="5400000" flipH="1" flipV="1">
            <a:off x="1085850" y="3143250"/>
            <a:ext cx="1143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2" name="Straight Connector 231"/>
          <p:cNvCxnSpPr>
            <a:endCxn id="182" idx="1"/>
          </p:cNvCxnSpPr>
          <p:nvPr/>
        </p:nvCxnSpPr>
        <p:spPr bwMode="auto">
          <a:xfrm>
            <a:off x="914400" y="3009900"/>
            <a:ext cx="1524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7" name="Straight Connector 236"/>
          <p:cNvCxnSpPr>
            <a:endCxn id="177" idx="0"/>
          </p:cNvCxnSpPr>
          <p:nvPr/>
        </p:nvCxnSpPr>
        <p:spPr bwMode="auto">
          <a:xfrm rot="5400000">
            <a:off x="1047750" y="249555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>
            <a:endCxn id="177" idx="1"/>
          </p:cNvCxnSpPr>
          <p:nvPr/>
        </p:nvCxnSpPr>
        <p:spPr bwMode="auto">
          <a:xfrm>
            <a:off x="876300" y="266700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8" name="Straight Arrow Connector 257"/>
          <p:cNvCxnSpPr/>
          <p:nvPr/>
        </p:nvCxnSpPr>
        <p:spPr bwMode="auto">
          <a:xfrm rot="16200000" flipV="1">
            <a:off x="2743200" y="2971800"/>
            <a:ext cx="266700" cy="2667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61" name="Straight Arrow Connector 260"/>
          <p:cNvCxnSpPr/>
          <p:nvPr/>
        </p:nvCxnSpPr>
        <p:spPr bwMode="auto">
          <a:xfrm rot="5400000">
            <a:off x="2724150" y="3676650"/>
            <a:ext cx="304800" cy="2667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68" name="Straight Arrow Connector 267"/>
          <p:cNvCxnSpPr/>
          <p:nvPr/>
        </p:nvCxnSpPr>
        <p:spPr bwMode="auto">
          <a:xfrm rot="10800000">
            <a:off x="1333500" y="2628900"/>
            <a:ext cx="4191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1" name="Straight Arrow Connector 270"/>
          <p:cNvCxnSpPr/>
          <p:nvPr/>
        </p:nvCxnSpPr>
        <p:spPr bwMode="auto">
          <a:xfrm rot="10800000">
            <a:off x="1333500" y="3048000"/>
            <a:ext cx="4191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0" name="Straight Arrow Connector 279"/>
          <p:cNvCxnSpPr/>
          <p:nvPr/>
        </p:nvCxnSpPr>
        <p:spPr bwMode="auto">
          <a:xfrm rot="10800000">
            <a:off x="1333500" y="3848100"/>
            <a:ext cx="4191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1" name="Straight Arrow Connector 280"/>
          <p:cNvCxnSpPr/>
          <p:nvPr/>
        </p:nvCxnSpPr>
        <p:spPr bwMode="auto">
          <a:xfrm rot="10800000">
            <a:off x="1333500" y="4267200"/>
            <a:ext cx="4191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Simulating Temp 2 Systems at Temp 1</a:t>
            </a:r>
            <a:endParaRPr lang="en-US" sz="24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84" name="Rectangle 83"/>
          <p:cNvSpPr/>
          <p:nvPr/>
        </p:nvSpPr>
        <p:spPr bwMode="auto">
          <a:xfrm>
            <a:off x="7162800" y="3352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7162800" y="2971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7162800" y="2590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7543800" y="2590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7924800" y="2590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8305800" y="2590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8686800" y="2590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8686800" y="2209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8686800" y="1828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8686800" y="1447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8305800" y="2209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8305800" y="1828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8305800" y="1447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7924800" y="2209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6781800" y="2209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7162800" y="2209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6781800" y="3352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6781800" y="2971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6781800" y="2590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7162800" y="3276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7162800" y="2895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7467600" y="25908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7848600" y="25908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8229600" y="25908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8610600" y="25908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7086600" y="22098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8686800" y="2514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8686800" y="2133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8686800" y="1752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8305800" y="2133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8305800" y="1752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8229600" y="22098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6781800" y="2895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6781800" y="3276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7227915" y="3402033"/>
            <a:ext cx="192075" cy="1936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8" name="Oval 167"/>
          <p:cNvSpPr/>
          <p:nvPr/>
        </p:nvSpPr>
        <p:spPr bwMode="auto">
          <a:xfrm>
            <a:off x="7273937" y="3438546"/>
            <a:ext cx="109539" cy="109539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158"/>
          <p:cNvGrpSpPr/>
          <p:nvPr/>
        </p:nvGrpSpPr>
        <p:grpSpPr>
          <a:xfrm>
            <a:off x="8734458" y="1503357"/>
            <a:ext cx="192075" cy="193698"/>
            <a:chOff x="5484825" y="4926033"/>
            <a:chExt cx="192075" cy="193698"/>
          </a:xfrm>
        </p:grpSpPr>
        <p:sp>
          <p:nvSpPr>
            <p:cNvPr id="171" name="Rectangle 170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2" name="Oval 171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161"/>
          <p:cNvGrpSpPr/>
          <p:nvPr/>
        </p:nvGrpSpPr>
        <p:grpSpPr>
          <a:xfrm>
            <a:off x="8369328" y="1503357"/>
            <a:ext cx="192075" cy="193698"/>
            <a:chOff x="5484825" y="4926033"/>
            <a:chExt cx="192075" cy="193698"/>
          </a:xfrm>
        </p:grpSpPr>
        <p:sp>
          <p:nvSpPr>
            <p:cNvPr id="174" name="Rectangle 173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6" name="Oval 175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oup 164"/>
          <p:cNvGrpSpPr/>
          <p:nvPr/>
        </p:nvGrpSpPr>
        <p:grpSpPr>
          <a:xfrm>
            <a:off x="7967685" y="2270130"/>
            <a:ext cx="192075" cy="193698"/>
            <a:chOff x="5484825" y="4926033"/>
            <a:chExt cx="192075" cy="193698"/>
          </a:xfrm>
        </p:grpSpPr>
        <p:sp>
          <p:nvSpPr>
            <p:cNvPr id="178" name="Rectangle 177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4" name="Oval 183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oup 167"/>
          <p:cNvGrpSpPr/>
          <p:nvPr/>
        </p:nvGrpSpPr>
        <p:grpSpPr>
          <a:xfrm>
            <a:off x="7602555" y="2270130"/>
            <a:ext cx="192075" cy="193698"/>
            <a:chOff x="5484825" y="4926033"/>
            <a:chExt cx="192075" cy="193698"/>
          </a:xfrm>
        </p:grpSpPr>
        <p:sp>
          <p:nvSpPr>
            <p:cNvPr id="186" name="Rectangle 185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7" name="Oval 186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" name="Group 200"/>
          <p:cNvGrpSpPr/>
          <p:nvPr/>
        </p:nvGrpSpPr>
        <p:grpSpPr>
          <a:xfrm>
            <a:off x="7227915" y="2270130"/>
            <a:ext cx="192075" cy="193698"/>
            <a:chOff x="5448312" y="3794130"/>
            <a:chExt cx="192075" cy="193698"/>
          </a:xfrm>
        </p:grpSpPr>
        <p:sp>
          <p:nvSpPr>
            <p:cNvPr id="189" name="Rectangle 188"/>
            <p:cNvSpPr/>
            <p:nvPr/>
          </p:nvSpPr>
          <p:spPr bwMode="auto">
            <a:xfrm>
              <a:off x="5448312" y="3794130"/>
              <a:ext cx="192075" cy="19369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0" name="Oval 189"/>
            <p:cNvSpPr/>
            <p:nvPr/>
          </p:nvSpPr>
          <p:spPr bwMode="auto">
            <a:xfrm>
              <a:off x="5494334" y="3830643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91" name="Rectangle 190"/>
          <p:cNvSpPr/>
          <p:nvPr/>
        </p:nvSpPr>
        <p:spPr bwMode="auto">
          <a:xfrm>
            <a:off x="6781800" y="2514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" name="Group 202"/>
          <p:cNvGrpSpPr/>
          <p:nvPr/>
        </p:nvGrpSpPr>
        <p:grpSpPr>
          <a:xfrm>
            <a:off x="6835782" y="3402033"/>
            <a:ext cx="192075" cy="193698"/>
            <a:chOff x="5448312" y="3794130"/>
            <a:chExt cx="192075" cy="193698"/>
          </a:xfrm>
        </p:grpSpPr>
        <p:sp>
          <p:nvSpPr>
            <p:cNvPr id="193" name="Rectangle 192"/>
            <p:cNvSpPr/>
            <p:nvPr/>
          </p:nvSpPr>
          <p:spPr bwMode="auto">
            <a:xfrm>
              <a:off x="5448312" y="3794130"/>
              <a:ext cx="192075" cy="19369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5" name="Oval 194"/>
            <p:cNvSpPr/>
            <p:nvPr/>
          </p:nvSpPr>
          <p:spPr bwMode="auto">
            <a:xfrm>
              <a:off x="5494334" y="3830643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96" name="Straight Connector 195"/>
          <p:cNvCxnSpPr/>
          <p:nvPr/>
        </p:nvCxnSpPr>
        <p:spPr bwMode="auto">
          <a:xfrm>
            <a:off x="8561403" y="1600206"/>
            <a:ext cx="17305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/>
          <p:nvPr/>
        </p:nvCxnSpPr>
        <p:spPr bwMode="auto">
          <a:xfrm>
            <a:off x="7794630" y="2366979"/>
            <a:ext cx="17305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/>
          <p:cNvCxnSpPr/>
          <p:nvPr/>
        </p:nvCxnSpPr>
        <p:spPr bwMode="auto">
          <a:xfrm>
            <a:off x="7419990" y="2366979"/>
            <a:ext cx="18256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9" name="Straight Connector 198"/>
          <p:cNvCxnSpPr>
            <a:stCxn id="165" idx="3"/>
          </p:cNvCxnSpPr>
          <p:nvPr/>
        </p:nvCxnSpPr>
        <p:spPr bwMode="auto">
          <a:xfrm>
            <a:off x="7419990" y="3498882"/>
            <a:ext cx="123810" cy="631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" name="Group 294"/>
          <p:cNvGrpSpPr/>
          <p:nvPr/>
        </p:nvGrpSpPr>
        <p:grpSpPr>
          <a:xfrm>
            <a:off x="5257800" y="2971800"/>
            <a:ext cx="2286000" cy="2209800"/>
            <a:chOff x="2667000" y="4114800"/>
            <a:chExt cx="2286000" cy="2209800"/>
          </a:xfrm>
        </p:grpSpPr>
        <p:sp>
          <p:nvSpPr>
            <p:cNvPr id="206" name="Rectangle 205"/>
            <p:cNvSpPr/>
            <p:nvPr/>
          </p:nvSpPr>
          <p:spPr bwMode="auto">
            <a:xfrm>
              <a:off x="4191000" y="6019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8" name="Rectangle 207"/>
            <p:cNvSpPr/>
            <p:nvPr/>
          </p:nvSpPr>
          <p:spPr bwMode="auto">
            <a:xfrm>
              <a:off x="4191000" y="5638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9" name="Rectangle 208"/>
            <p:cNvSpPr/>
            <p:nvPr/>
          </p:nvSpPr>
          <p:spPr bwMode="auto">
            <a:xfrm>
              <a:off x="3048000" y="5257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2" name="Rectangle 211"/>
            <p:cNvSpPr/>
            <p:nvPr/>
          </p:nvSpPr>
          <p:spPr bwMode="auto">
            <a:xfrm>
              <a:off x="3429000" y="5257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4" name="Rectangle 213"/>
            <p:cNvSpPr/>
            <p:nvPr/>
          </p:nvSpPr>
          <p:spPr bwMode="auto">
            <a:xfrm>
              <a:off x="2667000" y="4876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5" name="Rectangle 214"/>
            <p:cNvSpPr/>
            <p:nvPr/>
          </p:nvSpPr>
          <p:spPr bwMode="auto">
            <a:xfrm>
              <a:off x="3810000" y="4495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6" name="Rectangle 215"/>
            <p:cNvSpPr/>
            <p:nvPr/>
          </p:nvSpPr>
          <p:spPr bwMode="auto">
            <a:xfrm>
              <a:off x="3810000" y="4114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0" name="Rectangle 219"/>
            <p:cNvSpPr/>
            <p:nvPr/>
          </p:nvSpPr>
          <p:spPr bwMode="auto">
            <a:xfrm>
              <a:off x="3429000" y="4876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3429000" y="4495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3429000" y="4114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3048000" y="4876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4" name="Rectangle 223"/>
            <p:cNvSpPr/>
            <p:nvPr/>
          </p:nvSpPr>
          <p:spPr bwMode="auto">
            <a:xfrm>
              <a:off x="4572000" y="4876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7" name="Rectangle 226"/>
            <p:cNvSpPr/>
            <p:nvPr/>
          </p:nvSpPr>
          <p:spPr bwMode="auto">
            <a:xfrm>
              <a:off x="4572000" y="6019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8" name="Rectangle 227"/>
            <p:cNvSpPr/>
            <p:nvPr/>
          </p:nvSpPr>
          <p:spPr bwMode="auto">
            <a:xfrm>
              <a:off x="4572000" y="5638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9" name="Rectangle 228"/>
            <p:cNvSpPr/>
            <p:nvPr/>
          </p:nvSpPr>
          <p:spPr bwMode="auto">
            <a:xfrm>
              <a:off x="4572000" y="5257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0" name="Rectangle 229"/>
            <p:cNvSpPr/>
            <p:nvPr/>
          </p:nvSpPr>
          <p:spPr bwMode="auto">
            <a:xfrm>
              <a:off x="4191000" y="5943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4" name="Rectangle 233"/>
            <p:cNvSpPr/>
            <p:nvPr/>
          </p:nvSpPr>
          <p:spPr bwMode="auto">
            <a:xfrm>
              <a:off x="4191000" y="5562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6" name="Rectangle 235"/>
            <p:cNvSpPr/>
            <p:nvPr/>
          </p:nvSpPr>
          <p:spPr bwMode="auto">
            <a:xfrm>
              <a:off x="3352800" y="5257800"/>
              <a:ext cx="76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8" name="Rectangle 237"/>
            <p:cNvSpPr/>
            <p:nvPr/>
          </p:nvSpPr>
          <p:spPr bwMode="auto">
            <a:xfrm>
              <a:off x="3733800" y="5257800"/>
              <a:ext cx="76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2" name="Rectangle 241"/>
            <p:cNvSpPr/>
            <p:nvPr/>
          </p:nvSpPr>
          <p:spPr bwMode="auto">
            <a:xfrm>
              <a:off x="4495800" y="4876800"/>
              <a:ext cx="76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3" name="Rectangle 242"/>
            <p:cNvSpPr/>
            <p:nvPr/>
          </p:nvSpPr>
          <p:spPr bwMode="auto">
            <a:xfrm>
              <a:off x="3810000" y="4419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4" name="Rectangle 243"/>
            <p:cNvSpPr/>
            <p:nvPr/>
          </p:nvSpPr>
          <p:spPr bwMode="auto">
            <a:xfrm>
              <a:off x="3810000" y="4800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5" name="Rectangle 244"/>
            <p:cNvSpPr/>
            <p:nvPr/>
          </p:nvSpPr>
          <p:spPr bwMode="auto">
            <a:xfrm>
              <a:off x="2667000" y="5181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6" name="Rectangle 245"/>
            <p:cNvSpPr/>
            <p:nvPr/>
          </p:nvSpPr>
          <p:spPr bwMode="auto">
            <a:xfrm>
              <a:off x="3429000" y="4800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3429000" y="4419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8" name="Rectangle 247"/>
            <p:cNvSpPr/>
            <p:nvPr/>
          </p:nvSpPr>
          <p:spPr bwMode="auto">
            <a:xfrm>
              <a:off x="3352800" y="4876800"/>
              <a:ext cx="76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9" name="Rectangle 248"/>
            <p:cNvSpPr/>
            <p:nvPr/>
          </p:nvSpPr>
          <p:spPr bwMode="auto">
            <a:xfrm>
              <a:off x="4572000" y="5562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4572000" y="5943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3" name="Rectangle 252"/>
            <p:cNvSpPr/>
            <p:nvPr/>
          </p:nvSpPr>
          <p:spPr bwMode="auto">
            <a:xfrm>
              <a:off x="4256115" y="6069033"/>
              <a:ext cx="192075" cy="19369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4" name="Oval 253"/>
            <p:cNvSpPr/>
            <p:nvPr/>
          </p:nvSpPr>
          <p:spPr bwMode="auto">
            <a:xfrm>
              <a:off x="4302137" y="6105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9" name="Group 158"/>
            <p:cNvGrpSpPr/>
            <p:nvPr/>
          </p:nvGrpSpPr>
          <p:grpSpPr>
            <a:xfrm>
              <a:off x="3857658" y="4170357"/>
              <a:ext cx="192075" cy="193698"/>
              <a:chOff x="5484825" y="4926033"/>
              <a:chExt cx="192075" cy="193698"/>
            </a:xfrm>
          </p:grpSpPr>
          <p:sp>
            <p:nvSpPr>
              <p:cNvPr id="256" name="Rectangle 255"/>
              <p:cNvSpPr/>
              <p:nvPr/>
            </p:nvSpPr>
            <p:spPr bwMode="auto">
              <a:xfrm>
                <a:off x="5484825" y="4926033"/>
                <a:ext cx="192075" cy="193698"/>
              </a:xfrm>
              <a:prstGeom prst="rect">
                <a:avLst/>
              </a:prstGeom>
              <a:solidFill>
                <a:srgbClr val="33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7" name="Oval 256"/>
              <p:cNvSpPr/>
              <p:nvPr/>
            </p:nvSpPr>
            <p:spPr bwMode="auto">
              <a:xfrm>
                <a:off x="5530847" y="4962546"/>
                <a:ext cx="109539" cy="109539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0" name="Group 161"/>
            <p:cNvGrpSpPr/>
            <p:nvPr/>
          </p:nvGrpSpPr>
          <p:grpSpPr>
            <a:xfrm>
              <a:off x="3492528" y="4170357"/>
              <a:ext cx="192075" cy="193698"/>
              <a:chOff x="5484825" y="4926033"/>
              <a:chExt cx="192075" cy="193698"/>
            </a:xfrm>
          </p:grpSpPr>
          <p:sp>
            <p:nvSpPr>
              <p:cNvPr id="259" name="Rectangle 258"/>
              <p:cNvSpPr/>
              <p:nvPr/>
            </p:nvSpPr>
            <p:spPr bwMode="auto">
              <a:xfrm>
                <a:off x="5484825" y="4926033"/>
                <a:ext cx="192075" cy="193698"/>
              </a:xfrm>
              <a:prstGeom prst="rect">
                <a:avLst/>
              </a:prstGeom>
              <a:solidFill>
                <a:srgbClr val="33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0" name="Oval 259"/>
              <p:cNvSpPr/>
              <p:nvPr/>
            </p:nvSpPr>
            <p:spPr bwMode="auto">
              <a:xfrm>
                <a:off x="5530847" y="4962546"/>
                <a:ext cx="109539" cy="109539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1" name="Group 164"/>
            <p:cNvGrpSpPr/>
            <p:nvPr/>
          </p:nvGrpSpPr>
          <p:grpSpPr>
            <a:xfrm>
              <a:off x="3090885" y="4937130"/>
              <a:ext cx="192075" cy="193698"/>
              <a:chOff x="5484825" y="4926033"/>
              <a:chExt cx="192075" cy="193698"/>
            </a:xfrm>
          </p:grpSpPr>
          <p:sp>
            <p:nvSpPr>
              <p:cNvPr id="262" name="Rectangle 261"/>
              <p:cNvSpPr/>
              <p:nvPr/>
            </p:nvSpPr>
            <p:spPr bwMode="auto">
              <a:xfrm>
                <a:off x="5484825" y="4926033"/>
                <a:ext cx="192075" cy="193698"/>
              </a:xfrm>
              <a:prstGeom prst="rect">
                <a:avLst/>
              </a:prstGeom>
              <a:solidFill>
                <a:srgbClr val="33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3" name="Oval 262"/>
              <p:cNvSpPr/>
              <p:nvPr/>
            </p:nvSpPr>
            <p:spPr bwMode="auto">
              <a:xfrm>
                <a:off x="5530847" y="4962546"/>
                <a:ext cx="109539" cy="109539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2" name="Group 167"/>
            <p:cNvGrpSpPr/>
            <p:nvPr/>
          </p:nvGrpSpPr>
          <p:grpSpPr>
            <a:xfrm>
              <a:off x="2725755" y="4937130"/>
              <a:ext cx="192075" cy="193698"/>
              <a:chOff x="5484825" y="4926033"/>
              <a:chExt cx="192075" cy="193698"/>
            </a:xfrm>
          </p:grpSpPr>
          <p:sp>
            <p:nvSpPr>
              <p:cNvPr id="265" name="Rectangle 264"/>
              <p:cNvSpPr/>
              <p:nvPr/>
            </p:nvSpPr>
            <p:spPr bwMode="auto">
              <a:xfrm>
                <a:off x="5484825" y="4926033"/>
                <a:ext cx="192075" cy="193698"/>
              </a:xfrm>
              <a:prstGeom prst="rect">
                <a:avLst/>
              </a:prstGeom>
              <a:solidFill>
                <a:srgbClr val="33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6" name="Oval 265"/>
              <p:cNvSpPr/>
              <p:nvPr/>
            </p:nvSpPr>
            <p:spPr bwMode="auto">
              <a:xfrm>
                <a:off x="5530847" y="4962546"/>
                <a:ext cx="109539" cy="109539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70" name="Rectangle 269"/>
            <p:cNvSpPr/>
            <p:nvPr/>
          </p:nvSpPr>
          <p:spPr bwMode="auto">
            <a:xfrm>
              <a:off x="4572000" y="5181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3" name="Group 202"/>
            <p:cNvGrpSpPr/>
            <p:nvPr/>
          </p:nvGrpSpPr>
          <p:grpSpPr>
            <a:xfrm>
              <a:off x="4625982" y="6069033"/>
              <a:ext cx="192075" cy="193698"/>
              <a:chOff x="5448312" y="3794130"/>
              <a:chExt cx="192075" cy="193698"/>
            </a:xfrm>
          </p:grpSpPr>
          <p:sp>
            <p:nvSpPr>
              <p:cNvPr id="272" name="Rectangle 271"/>
              <p:cNvSpPr/>
              <p:nvPr/>
            </p:nvSpPr>
            <p:spPr bwMode="auto">
              <a:xfrm>
                <a:off x="5448312" y="3794130"/>
                <a:ext cx="192075" cy="19369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3" name="Oval 272"/>
              <p:cNvSpPr/>
              <p:nvPr/>
            </p:nvSpPr>
            <p:spPr bwMode="auto">
              <a:xfrm>
                <a:off x="5494334" y="3830643"/>
                <a:ext cx="109539" cy="109539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274" name="Straight Connector 273"/>
            <p:cNvCxnSpPr/>
            <p:nvPr/>
          </p:nvCxnSpPr>
          <p:spPr bwMode="auto">
            <a:xfrm>
              <a:off x="3684603" y="4267206"/>
              <a:ext cx="173055" cy="158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5" name="Straight Connector 274"/>
            <p:cNvCxnSpPr/>
            <p:nvPr/>
          </p:nvCxnSpPr>
          <p:spPr bwMode="auto">
            <a:xfrm>
              <a:off x="2917830" y="5033979"/>
              <a:ext cx="173055" cy="158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7" name="Straight Connector 276"/>
            <p:cNvCxnSpPr>
              <a:endCxn id="253" idx="1"/>
            </p:cNvCxnSpPr>
            <p:nvPr/>
          </p:nvCxnSpPr>
          <p:spPr bwMode="auto">
            <a:xfrm flipV="1">
              <a:off x="4114800" y="6165882"/>
              <a:ext cx="141315" cy="631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8" name="Straight Connector 277"/>
            <p:cNvCxnSpPr/>
            <p:nvPr/>
          </p:nvCxnSpPr>
          <p:spPr bwMode="auto">
            <a:xfrm>
              <a:off x="4818057" y="6165882"/>
              <a:ext cx="134943" cy="631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3" name="Rectangle 282"/>
            <p:cNvSpPr/>
            <p:nvPr/>
          </p:nvSpPr>
          <p:spPr bwMode="auto">
            <a:xfrm>
              <a:off x="2667000" y="5257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4" name="Rectangle 283"/>
            <p:cNvSpPr/>
            <p:nvPr/>
          </p:nvSpPr>
          <p:spPr bwMode="auto">
            <a:xfrm>
              <a:off x="3810000" y="4876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5" name="Rectangle 284"/>
            <p:cNvSpPr/>
            <p:nvPr/>
          </p:nvSpPr>
          <p:spPr bwMode="auto">
            <a:xfrm>
              <a:off x="4191000" y="4876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6" name="Rectangle 285"/>
            <p:cNvSpPr/>
            <p:nvPr/>
          </p:nvSpPr>
          <p:spPr bwMode="auto">
            <a:xfrm>
              <a:off x="2971800" y="5257800"/>
              <a:ext cx="76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7" name="Rectangle 286"/>
            <p:cNvSpPr/>
            <p:nvPr/>
          </p:nvSpPr>
          <p:spPr bwMode="auto">
            <a:xfrm>
              <a:off x="4114800" y="4876800"/>
              <a:ext cx="76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8" name="Rectangle 287"/>
            <p:cNvSpPr/>
            <p:nvPr/>
          </p:nvSpPr>
          <p:spPr bwMode="auto">
            <a:xfrm>
              <a:off x="3810000" y="5257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9" name="Rectangle 288"/>
            <p:cNvSpPr/>
            <p:nvPr/>
          </p:nvSpPr>
          <p:spPr bwMode="auto">
            <a:xfrm>
              <a:off x="4191000" y="5257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0" name="Rectangle 289"/>
            <p:cNvSpPr/>
            <p:nvPr/>
          </p:nvSpPr>
          <p:spPr bwMode="auto">
            <a:xfrm>
              <a:off x="4114800" y="5257800"/>
              <a:ext cx="76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00" name="Straight Connector 199"/>
          <p:cNvCxnSpPr/>
          <p:nvPr/>
        </p:nvCxnSpPr>
        <p:spPr bwMode="auto">
          <a:xfrm flipV="1">
            <a:off x="6553200" y="3498882"/>
            <a:ext cx="282582" cy="631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1" name="Rectangle 300"/>
          <p:cNvSpPr/>
          <p:nvPr/>
        </p:nvSpPr>
        <p:spPr bwMode="auto">
          <a:xfrm>
            <a:off x="3429000" y="33909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2" name="Rectangle 301"/>
          <p:cNvSpPr/>
          <p:nvPr/>
        </p:nvSpPr>
        <p:spPr bwMode="auto">
          <a:xfrm>
            <a:off x="3429000" y="30099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3" name="Rectangle 302"/>
          <p:cNvSpPr/>
          <p:nvPr/>
        </p:nvSpPr>
        <p:spPr bwMode="auto">
          <a:xfrm>
            <a:off x="3048000" y="30099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4" name="Rectangle 303"/>
          <p:cNvSpPr/>
          <p:nvPr/>
        </p:nvSpPr>
        <p:spPr bwMode="auto">
          <a:xfrm>
            <a:off x="3429000" y="37719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5" name="Rectangle 304"/>
          <p:cNvSpPr/>
          <p:nvPr/>
        </p:nvSpPr>
        <p:spPr bwMode="auto">
          <a:xfrm>
            <a:off x="3048000" y="37719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6" name="Rectangle 305"/>
          <p:cNvSpPr/>
          <p:nvPr/>
        </p:nvSpPr>
        <p:spPr bwMode="auto">
          <a:xfrm>
            <a:off x="2514600" y="27813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07" name="Straight Connector 306"/>
          <p:cNvCxnSpPr>
            <a:stCxn id="301" idx="3"/>
          </p:cNvCxnSpPr>
          <p:nvPr/>
        </p:nvCxnSpPr>
        <p:spPr bwMode="auto">
          <a:xfrm>
            <a:off x="3581400" y="346710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1" name="TextBox 104"/>
          <p:cNvSpPr txBox="1">
            <a:spLocks noChangeArrowheads="1"/>
          </p:cNvSpPr>
          <p:nvPr/>
        </p:nvSpPr>
        <p:spPr bwMode="auto">
          <a:xfrm>
            <a:off x="3771900" y="3276600"/>
            <a:ext cx="2612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Y</a:t>
            </a:r>
            <a:endParaRPr lang="en-US" sz="1800" dirty="0">
              <a:solidFill>
                <a:srgbClr val="FFFF00"/>
              </a:solidFill>
            </a:endParaRPr>
          </a:p>
        </p:txBody>
      </p:sp>
      <p:cxnSp>
        <p:nvCxnSpPr>
          <p:cNvPr id="312" name="Straight Connector 311"/>
          <p:cNvCxnSpPr>
            <a:stCxn id="302" idx="2"/>
            <a:endCxn id="301" idx="0"/>
          </p:cNvCxnSpPr>
          <p:nvPr/>
        </p:nvCxnSpPr>
        <p:spPr bwMode="auto">
          <a:xfrm rot="5400000">
            <a:off x="3390900" y="32766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5" name="Straight Connector 314"/>
          <p:cNvCxnSpPr>
            <a:stCxn id="301" idx="2"/>
            <a:endCxn id="304" idx="0"/>
          </p:cNvCxnSpPr>
          <p:nvPr/>
        </p:nvCxnSpPr>
        <p:spPr bwMode="auto">
          <a:xfrm rot="5400000">
            <a:off x="3390900" y="36576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8" name="Straight Connector 317"/>
          <p:cNvCxnSpPr>
            <a:stCxn id="303" idx="3"/>
            <a:endCxn id="302" idx="1"/>
          </p:cNvCxnSpPr>
          <p:nvPr/>
        </p:nvCxnSpPr>
        <p:spPr bwMode="auto">
          <a:xfrm>
            <a:off x="3200400" y="30861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1" name="Straight Connector 320"/>
          <p:cNvCxnSpPr>
            <a:stCxn id="303" idx="2"/>
          </p:cNvCxnSpPr>
          <p:nvPr/>
        </p:nvCxnSpPr>
        <p:spPr bwMode="auto">
          <a:xfrm rot="5400000">
            <a:off x="3028950" y="325755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4" name="Straight Connector 323"/>
          <p:cNvCxnSpPr>
            <a:stCxn id="304" idx="1"/>
            <a:endCxn id="305" idx="3"/>
          </p:cNvCxnSpPr>
          <p:nvPr/>
        </p:nvCxnSpPr>
        <p:spPr bwMode="auto">
          <a:xfrm rot="10800000">
            <a:off x="3200400" y="38481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9" name="Straight Connector 328"/>
          <p:cNvCxnSpPr>
            <a:endCxn id="305" idx="0"/>
          </p:cNvCxnSpPr>
          <p:nvPr/>
        </p:nvCxnSpPr>
        <p:spPr bwMode="auto">
          <a:xfrm rot="5400000">
            <a:off x="3028950" y="367665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2" name="Rectangle 331"/>
          <p:cNvSpPr/>
          <p:nvPr/>
        </p:nvSpPr>
        <p:spPr bwMode="auto">
          <a:xfrm>
            <a:off x="2133600" y="27813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3" name="Rectangle 332"/>
          <p:cNvSpPr/>
          <p:nvPr/>
        </p:nvSpPr>
        <p:spPr bwMode="auto">
          <a:xfrm>
            <a:off x="2133600" y="24003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4" name="Rectangle 333"/>
          <p:cNvSpPr/>
          <p:nvPr/>
        </p:nvSpPr>
        <p:spPr bwMode="auto">
          <a:xfrm>
            <a:off x="1752600" y="24003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5" name="Rectangle 334"/>
          <p:cNvSpPr/>
          <p:nvPr/>
        </p:nvSpPr>
        <p:spPr bwMode="auto">
          <a:xfrm>
            <a:off x="2133600" y="31623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6" name="Rectangle 335"/>
          <p:cNvSpPr/>
          <p:nvPr/>
        </p:nvSpPr>
        <p:spPr bwMode="auto">
          <a:xfrm>
            <a:off x="1752600" y="31623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39" name="Straight Connector 338"/>
          <p:cNvCxnSpPr>
            <a:stCxn id="333" idx="2"/>
            <a:endCxn id="332" idx="0"/>
          </p:cNvCxnSpPr>
          <p:nvPr/>
        </p:nvCxnSpPr>
        <p:spPr bwMode="auto">
          <a:xfrm rot="5400000">
            <a:off x="2095500" y="26670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0" name="Straight Connector 339"/>
          <p:cNvCxnSpPr>
            <a:stCxn id="332" idx="2"/>
            <a:endCxn id="335" idx="0"/>
          </p:cNvCxnSpPr>
          <p:nvPr/>
        </p:nvCxnSpPr>
        <p:spPr bwMode="auto">
          <a:xfrm rot="5400000">
            <a:off x="2095500" y="30480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1" name="Straight Connector 340"/>
          <p:cNvCxnSpPr>
            <a:stCxn id="334" idx="3"/>
            <a:endCxn id="333" idx="1"/>
          </p:cNvCxnSpPr>
          <p:nvPr/>
        </p:nvCxnSpPr>
        <p:spPr bwMode="auto">
          <a:xfrm>
            <a:off x="1905000" y="24765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2" name="Straight Connector 341"/>
          <p:cNvCxnSpPr>
            <a:stCxn id="334" idx="2"/>
          </p:cNvCxnSpPr>
          <p:nvPr/>
        </p:nvCxnSpPr>
        <p:spPr bwMode="auto">
          <a:xfrm rot="5400000">
            <a:off x="1733550" y="264795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3" name="Straight Connector 342"/>
          <p:cNvCxnSpPr>
            <a:stCxn id="335" idx="1"/>
            <a:endCxn id="336" idx="3"/>
          </p:cNvCxnSpPr>
          <p:nvPr/>
        </p:nvCxnSpPr>
        <p:spPr bwMode="auto">
          <a:xfrm rot="10800000">
            <a:off x="1905000" y="32385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4" name="Straight Connector 343"/>
          <p:cNvCxnSpPr>
            <a:endCxn id="336" idx="0"/>
          </p:cNvCxnSpPr>
          <p:nvPr/>
        </p:nvCxnSpPr>
        <p:spPr bwMode="auto">
          <a:xfrm rot="5400000">
            <a:off x="1733550" y="306705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5" name="Straight Connector 344"/>
          <p:cNvCxnSpPr>
            <a:stCxn id="332" idx="3"/>
            <a:endCxn id="306" idx="1"/>
          </p:cNvCxnSpPr>
          <p:nvPr/>
        </p:nvCxnSpPr>
        <p:spPr bwMode="auto">
          <a:xfrm>
            <a:off x="2286000" y="28575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8" name="Straight Connector 347"/>
          <p:cNvCxnSpPr>
            <a:endCxn id="306" idx="0"/>
          </p:cNvCxnSpPr>
          <p:nvPr/>
        </p:nvCxnSpPr>
        <p:spPr bwMode="auto">
          <a:xfrm rot="5400000">
            <a:off x="2495550" y="268605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4" name="Rectangle 353"/>
          <p:cNvSpPr/>
          <p:nvPr/>
        </p:nvSpPr>
        <p:spPr bwMode="auto">
          <a:xfrm>
            <a:off x="2514600" y="39624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5" name="Rectangle 354"/>
          <p:cNvSpPr/>
          <p:nvPr/>
        </p:nvSpPr>
        <p:spPr bwMode="auto">
          <a:xfrm>
            <a:off x="2133600" y="39624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6" name="Rectangle 355"/>
          <p:cNvSpPr/>
          <p:nvPr/>
        </p:nvSpPr>
        <p:spPr bwMode="auto">
          <a:xfrm>
            <a:off x="2133600" y="35814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7" name="Rectangle 356"/>
          <p:cNvSpPr/>
          <p:nvPr/>
        </p:nvSpPr>
        <p:spPr bwMode="auto">
          <a:xfrm>
            <a:off x="1752600" y="35814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8" name="Rectangle 357"/>
          <p:cNvSpPr/>
          <p:nvPr/>
        </p:nvSpPr>
        <p:spPr bwMode="auto">
          <a:xfrm>
            <a:off x="2133600" y="43434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9" name="Rectangle 358"/>
          <p:cNvSpPr/>
          <p:nvPr/>
        </p:nvSpPr>
        <p:spPr bwMode="auto">
          <a:xfrm>
            <a:off x="1752600" y="43434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60" name="Straight Connector 359"/>
          <p:cNvCxnSpPr>
            <a:stCxn id="356" idx="2"/>
            <a:endCxn id="355" idx="0"/>
          </p:cNvCxnSpPr>
          <p:nvPr/>
        </p:nvCxnSpPr>
        <p:spPr bwMode="auto">
          <a:xfrm rot="5400000">
            <a:off x="2095500" y="38481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1" name="Straight Connector 360"/>
          <p:cNvCxnSpPr>
            <a:stCxn id="355" idx="2"/>
            <a:endCxn id="358" idx="0"/>
          </p:cNvCxnSpPr>
          <p:nvPr/>
        </p:nvCxnSpPr>
        <p:spPr bwMode="auto">
          <a:xfrm rot="5400000">
            <a:off x="2095500" y="42291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2" name="Straight Connector 361"/>
          <p:cNvCxnSpPr>
            <a:stCxn id="357" idx="3"/>
            <a:endCxn id="356" idx="1"/>
          </p:cNvCxnSpPr>
          <p:nvPr/>
        </p:nvCxnSpPr>
        <p:spPr bwMode="auto">
          <a:xfrm>
            <a:off x="1905000" y="36576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3" name="Straight Connector 362"/>
          <p:cNvCxnSpPr>
            <a:stCxn id="357" idx="2"/>
          </p:cNvCxnSpPr>
          <p:nvPr/>
        </p:nvCxnSpPr>
        <p:spPr bwMode="auto">
          <a:xfrm rot="5400000">
            <a:off x="1733550" y="382905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4" name="Straight Connector 363"/>
          <p:cNvCxnSpPr>
            <a:stCxn id="358" idx="1"/>
            <a:endCxn id="359" idx="3"/>
          </p:cNvCxnSpPr>
          <p:nvPr/>
        </p:nvCxnSpPr>
        <p:spPr bwMode="auto">
          <a:xfrm rot="10800000">
            <a:off x="1905000" y="44196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5" name="Straight Connector 364"/>
          <p:cNvCxnSpPr>
            <a:endCxn id="359" idx="0"/>
          </p:cNvCxnSpPr>
          <p:nvPr/>
        </p:nvCxnSpPr>
        <p:spPr bwMode="auto">
          <a:xfrm rot="5400000">
            <a:off x="1733550" y="424815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7B7E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6" name="Straight Connector 365"/>
          <p:cNvCxnSpPr>
            <a:stCxn id="355" idx="3"/>
            <a:endCxn id="354" idx="1"/>
          </p:cNvCxnSpPr>
          <p:nvPr/>
        </p:nvCxnSpPr>
        <p:spPr bwMode="auto">
          <a:xfrm>
            <a:off x="2286000" y="40386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7" name="Straight Connector 366"/>
          <p:cNvCxnSpPr>
            <a:stCxn id="354" idx="2"/>
          </p:cNvCxnSpPr>
          <p:nvPr/>
        </p:nvCxnSpPr>
        <p:spPr bwMode="auto">
          <a:xfrm rot="5400000">
            <a:off x="2495550" y="421005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7" name="Rectangle 176"/>
          <p:cNvSpPr/>
          <p:nvPr/>
        </p:nvSpPr>
        <p:spPr bwMode="auto">
          <a:xfrm>
            <a:off x="1066800" y="25908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2" name="Rectangle 181"/>
          <p:cNvSpPr/>
          <p:nvPr/>
        </p:nvSpPr>
        <p:spPr bwMode="auto">
          <a:xfrm>
            <a:off x="1066800" y="29337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5" name="Rectangle 184"/>
          <p:cNvSpPr/>
          <p:nvPr/>
        </p:nvSpPr>
        <p:spPr bwMode="auto">
          <a:xfrm>
            <a:off x="1104900" y="37719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8" name="Rectangle 187"/>
          <p:cNvSpPr/>
          <p:nvPr/>
        </p:nvSpPr>
        <p:spPr bwMode="auto">
          <a:xfrm>
            <a:off x="1104900" y="41529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2" name="Straight Connector 191"/>
          <p:cNvCxnSpPr>
            <a:stCxn id="188" idx="2"/>
          </p:cNvCxnSpPr>
          <p:nvPr/>
        </p:nvCxnSpPr>
        <p:spPr bwMode="auto">
          <a:xfrm rot="5400000">
            <a:off x="1104900" y="4381500"/>
            <a:ext cx="1524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7B7E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Straight Connector 201"/>
          <p:cNvCxnSpPr>
            <a:stCxn id="188" idx="1"/>
          </p:cNvCxnSpPr>
          <p:nvPr/>
        </p:nvCxnSpPr>
        <p:spPr bwMode="auto">
          <a:xfrm rot="10800000">
            <a:off x="952500" y="4229100"/>
            <a:ext cx="1524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7B7E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0" name="Straight Connector 209"/>
          <p:cNvCxnSpPr>
            <a:stCxn id="185" idx="0"/>
          </p:cNvCxnSpPr>
          <p:nvPr/>
        </p:nvCxnSpPr>
        <p:spPr bwMode="auto">
          <a:xfrm rot="5400000" flipH="1" flipV="1">
            <a:off x="1104900" y="3695700"/>
            <a:ext cx="1524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7" name="Straight Connector 216"/>
          <p:cNvCxnSpPr>
            <a:endCxn id="185" idx="1"/>
          </p:cNvCxnSpPr>
          <p:nvPr/>
        </p:nvCxnSpPr>
        <p:spPr bwMode="auto">
          <a:xfrm>
            <a:off x="952500" y="3848100"/>
            <a:ext cx="1524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5" name="Straight Connector 224"/>
          <p:cNvCxnSpPr>
            <a:endCxn id="182" idx="2"/>
          </p:cNvCxnSpPr>
          <p:nvPr/>
        </p:nvCxnSpPr>
        <p:spPr bwMode="auto">
          <a:xfrm rot="5400000" flipH="1" flipV="1">
            <a:off x="1085850" y="3143250"/>
            <a:ext cx="1143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2" name="Straight Connector 231"/>
          <p:cNvCxnSpPr>
            <a:endCxn id="182" idx="1"/>
          </p:cNvCxnSpPr>
          <p:nvPr/>
        </p:nvCxnSpPr>
        <p:spPr bwMode="auto">
          <a:xfrm>
            <a:off x="914400" y="3009900"/>
            <a:ext cx="1524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7" name="Straight Connector 236"/>
          <p:cNvCxnSpPr>
            <a:endCxn id="177" idx="0"/>
          </p:cNvCxnSpPr>
          <p:nvPr/>
        </p:nvCxnSpPr>
        <p:spPr bwMode="auto">
          <a:xfrm rot="5400000">
            <a:off x="1047750" y="249555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>
            <a:endCxn id="177" idx="1"/>
          </p:cNvCxnSpPr>
          <p:nvPr/>
        </p:nvCxnSpPr>
        <p:spPr bwMode="auto">
          <a:xfrm>
            <a:off x="876300" y="266700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8" name="Straight Arrow Connector 257"/>
          <p:cNvCxnSpPr/>
          <p:nvPr/>
        </p:nvCxnSpPr>
        <p:spPr bwMode="auto">
          <a:xfrm rot="16200000" flipV="1">
            <a:off x="2743200" y="2971800"/>
            <a:ext cx="266700" cy="2667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61" name="Straight Arrow Connector 260"/>
          <p:cNvCxnSpPr/>
          <p:nvPr/>
        </p:nvCxnSpPr>
        <p:spPr bwMode="auto">
          <a:xfrm rot="5400000">
            <a:off x="2724150" y="3676650"/>
            <a:ext cx="304800" cy="2667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68" name="Straight Arrow Connector 267"/>
          <p:cNvCxnSpPr/>
          <p:nvPr/>
        </p:nvCxnSpPr>
        <p:spPr bwMode="auto">
          <a:xfrm rot="10800000">
            <a:off x="1333500" y="2628900"/>
            <a:ext cx="4191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1" name="Straight Arrow Connector 270"/>
          <p:cNvCxnSpPr/>
          <p:nvPr/>
        </p:nvCxnSpPr>
        <p:spPr bwMode="auto">
          <a:xfrm rot="10800000">
            <a:off x="1333500" y="3048000"/>
            <a:ext cx="4191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0" name="Straight Arrow Connector 279"/>
          <p:cNvCxnSpPr/>
          <p:nvPr/>
        </p:nvCxnSpPr>
        <p:spPr bwMode="auto">
          <a:xfrm rot="10800000">
            <a:off x="1333500" y="3848100"/>
            <a:ext cx="4191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1" name="Straight Arrow Connector 280"/>
          <p:cNvCxnSpPr/>
          <p:nvPr/>
        </p:nvCxnSpPr>
        <p:spPr bwMode="auto">
          <a:xfrm rot="10800000">
            <a:off x="1333500" y="4267200"/>
            <a:ext cx="4191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83" name="Rectangle 182"/>
          <p:cNvSpPr/>
          <p:nvPr/>
        </p:nvSpPr>
        <p:spPr bwMode="auto">
          <a:xfrm>
            <a:off x="6477000" y="34290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4" name="Rectangle 193"/>
          <p:cNvSpPr/>
          <p:nvPr/>
        </p:nvSpPr>
        <p:spPr bwMode="auto">
          <a:xfrm>
            <a:off x="6477000" y="38100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1" name="Rectangle 200"/>
          <p:cNvSpPr/>
          <p:nvPr/>
        </p:nvSpPr>
        <p:spPr bwMode="auto">
          <a:xfrm>
            <a:off x="6096000" y="38100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3" name="Straight Connector 202"/>
          <p:cNvCxnSpPr>
            <a:stCxn id="183" idx="2"/>
            <a:endCxn id="194" idx="0"/>
          </p:cNvCxnSpPr>
          <p:nvPr/>
        </p:nvCxnSpPr>
        <p:spPr bwMode="auto">
          <a:xfrm rot="5400000">
            <a:off x="6438900" y="36957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" name="Straight Connector 203"/>
          <p:cNvCxnSpPr>
            <a:stCxn id="194" idx="1"/>
            <a:endCxn id="201" idx="3"/>
          </p:cNvCxnSpPr>
          <p:nvPr/>
        </p:nvCxnSpPr>
        <p:spPr bwMode="auto">
          <a:xfrm rot="10800000">
            <a:off x="6248400" y="38862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" name="Straight Connector 204"/>
          <p:cNvCxnSpPr>
            <a:endCxn id="201" idx="0"/>
          </p:cNvCxnSpPr>
          <p:nvPr/>
        </p:nvCxnSpPr>
        <p:spPr bwMode="auto">
          <a:xfrm rot="5400000">
            <a:off x="6076950" y="371475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1" name="Rectangle 230"/>
          <p:cNvSpPr/>
          <p:nvPr/>
        </p:nvSpPr>
        <p:spPr bwMode="auto">
          <a:xfrm>
            <a:off x="6096000" y="34290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3" name="Straight Connector 232"/>
          <p:cNvCxnSpPr>
            <a:endCxn id="231" idx="1"/>
          </p:cNvCxnSpPr>
          <p:nvPr/>
        </p:nvCxnSpPr>
        <p:spPr bwMode="auto">
          <a:xfrm>
            <a:off x="5867400" y="35052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/>
          <p:cNvCxnSpPr>
            <a:stCxn id="231" idx="2"/>
          </p:cNvCxnSpPr>
          <p:nvPr/>
        </p:nvCxnSpPr>
        <p:spPr bwMode="auto">
          <a:xfrm rot="5400000">
            <a:off x="6076950" y="367665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Simulating Temp 2 Systems at Temp 1</a:t>
            </a:r>
            <a:endParaRPr lang="en-US" sz="24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84" name="Rectangle 83"/>
          <p:cNvSpPr/>
          <p:nvPr/>
        </p:nvSpPr>
        <p:spPr bwMode="auto">
          <a:xfrm>
            <a:off x="7162800" y="3352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7162800" y="2971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7162800" y="2590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7543800" y="2590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7924800" y="2590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8305800" y="2590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8686800" y="2590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8686800" y="2209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8686800" y="1828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8686800" y="1447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8305800" y="2209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8305800" y="1828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8305800" y="1447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7924800" y="2209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6781800" y="2209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7162800" y="2209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6781800" y="3352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6781800" y="2971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6781800" y="2590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7162800" y="3276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7162800" y="2895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7467600" y="25908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7848600" y="25908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8229600" y="25908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8610600" y="25908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7086600" y="22098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8686800" y="2514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8686800" y="2133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8686800" y="1752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8305800" y="2133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8305800" y="1752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8229600" y="22098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6781800" y="2895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6781800" y="3276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7227915" y="3402033"/>
            <a:ext cx="192075" cy="1936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8" name="Oval 167"/>
          <p:cNvSpPr/>
          <p:nvPr/>
        </p:nvSpPr>
        <p:spPr bwMode="auto">
          <a:xfrm>
            <a:off x="7273937" y="3438546"/>
            <a:ext cx="109539" cy="109539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158"/>
          <p:cNvGrpSpPr/>
          <p:nvPr/>
        </p:nvGrpSpPr>
        <p:grpSpPr>
          <a:xfrm>
            <a:off x="8734458" y="1503357"/>
            <a:ext cx="192075" cy="193698"/>
            <a:chOff x="5484825" y="4926033"/>
            <a:chExt cx="192075" cy="193698"/>
          </a:xfrm>
        </p:grpSpPr>
        <p:sp>
          <p:nvSpPr>
            <p:cNvPr id="171" name="Rectangle 170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2" name="Oval 171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161"/>
          <p:cNvGrpSpPr/>
          <p:nvPr/>
        </p:nvGrpSpPr>
        <p:grpSpPr>
          <a:xfrm>
            <a:off x="8369328" y="1503357"/>
            <a:ext cx="192075" cy="193698"/>
            <a:chOff x="5484825" y="4926033"/>
            <a:chExt cx="192075" cy="193698"/>
          </a:xfrm>
        </p:grpSpPr>
        <p:sp>
          <p:nvSpPr>
            <p:cNvPr id="174" name="Rectangle 173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6" name="Oval 175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oup 164"/>
          <p:cNvGrpSpPr/>
          <p:nvPr/>
        </p:nvGrpSpPr>
        <p:grpSpPr>
          <a:xfrm>
            <a:off x="7967685" y="2270130"/>
            <a:ext cx="192075" cy="193698"/>
            <a:chOff x="5484825" y="4926033"/>
            <a:chExt cx="192075" cy="193698"/>
          </a:xfrm>
        </p:grpSpPr>
        <p:sp>
          <p:nvSpPr>
            <p:cNvPr id="178" name="Rectangle 177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4" name="Oval 183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oup 167"/>
          <p:cNvGrpSpPr/>
          <p:nvPr/>
        </p:nvGrpSpPr>
        <p:grpSpPr>
          <a:xfrm>
            <a:off x="7602555" y="2270130"/>
            <a:ext cx="192075" cy="193698"/>
            <a:chOff x="5484825" y="4926033"/>
            <a:chExt cx="192075" cy="193698"/>
          </a:xfrm>
        </p:grpSpPr>
        <p:sp>
          <p:nvSpPr>
            <p:cNvPr id="186" name="Rectangle 185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7" name="Oval 186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" name="Group 200"/>
          <p:cNvGrpSpPr/>
          <p:nvPr/>
        </p:nvGrpSpPr>
        <p:grpSpPr>
          <a:xfrm>
            <a:off x="7227915" y="2270130"/>
            <a:ext cx="192075" cy="193698"/>
            <a:chOff x="5448312" y="3794130"/>
            <a:chExt cx="192075" cy="193698"/>
          </a:xfrm>
        </p:grpSpPr>
        <p:sp>
          <p:nvSpPr>
            <p:cNvPr id="189" name="Rectangle 188"/>
            <p:cNvSpPr/>
            <p:nvPr/>
          </p:nvSpPr>
          <p:spPr bwMode="auto">
            <a:xfrm>
              <a:off x="5448312" y="3794130"/>
              <a:ext cx="192075" cy="19369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0" name="Oval 189"/>
            <p:cNvSpPr/>
            <p:nvPr/>
          </p:nvSpPr>
          <p:spPr bwMode="auto">
            <a:xfrm>
              <a:off x="5494334" y="3830643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91" name="Rectangle 190"/>
          <p:cNvSpPr/>
          <p:nvPr/>
        </p:nvSpPr>
        <p:spPr bwMode="auto">
          <a:xfrm>
            <a:off x="6781800" y="2514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" name="Group 202"/>
          <p:cNvGrpSpPr/>
          <p:nvPr/>
        </p:nvGrpSpPr>
        <p:grpSpPr>
          <a:xfrm>
            <a:off x="6835782" y="3402033"/>
            <a:ext cx="192075" cy="193698"/>
            <a:chOff x="5448312" y="3794130"/>
            <a:chExt cx="192075" cy="193698"/>
          </a:xfrm>
        </p:grpSpPr>
        <p:sp>
          <p:nvSpPr>
            <p:cNvPr id="193" name="Rectangle 192"/>
            <p:cNvSpPr/>
            <p:nvPr/>
          </p:nvSpPr>
          <p:spPr bwMode="auto">
            <a:xfrm>
              <a:off x="5448312" y="3794130"/>
              <a:ext cx="192075" cy="19369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5" name="Oval 194"/>
            <p:cNvSpPr/>
            <p:nvPr/>
          </p:nvSpPr>
          <p:spPr bwMode="auto">
            <a:xfrm>
              <a:off x="5494334" y="3830643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96" name="Straight Connector 195"/>
          <p:cNvCxnSpPr/>
          <p:nvPr/>
        </p:nvCxnSpPr>
        <p:spPr bwMode="auto">
          <a:xfrm>
            <a:off x="8561403" y="1600206"/>
            <a:ext cx="17305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/>
          <p:nvPr/>
        </p:nvCxnSpPr>
        <p:spPr bwMode="auto">
          <a:xfrm>
            <a:off x="7794630" y="2366979"/>
            <a:ext cx="17305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/>
          <p:cNvCxnSpPr/>
          <p:nvPr/>
        </p:nvCxnSpPr>
        <p:spPr bwMode="auto">
          <a:xfrm>
            <a:off x="7419990" y="2366979"/>
            <a:ext cx="18256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9" name="Straight Connector 198"/>
          <p:cNvCxnSpPr>
            <a:stCxn id="165" idx="3"/>
          </p:cNvCxnSpPr>
          <p:nvPr/>
        </p:nvCxnSpPr>
        <p:spPr bwMode="auto">
          <a:xfrm>
            <a:off x="7419990" y="3498882"/>
            <a:ext cx="123810" cy="631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" name="Group 294"/>
          <p:cNvGrpSpPr/>
          <p:nvPr/>
        </p:nvGrpSpPr>
        <p:grpSpPr>
          <a:xfrm>
            <a:off x="5257800" y="2971800"/>
            <a:ext cx="2286000" cy="2209800"/>
            <a:chOff x="2667000" y="4114800"/>
            <a:chExt cx="2286000" cy="2209800"/>
          </a:xfrm>
        </p:grpSpPr>
        <p:sp>
          <p:nvSpPr>
            <p:cNvPr id="206" name="Rectangle 205"/>
            <p:cNvSpPr/>
            <p:nvPr/>
          </p:nvSpPr>
          <p:spPr bwMode="auto">
            <a:xfrm>
              <a:off x="4191000" y="6019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8" name="Rectangle 207"/>
            <p:cNvSpPr/>
            <p:nvPr/>
          </p:nvSpPr>
          <p:spPr bwMode="auto">
            <a:xfrm>
              <a:off x="4191000" y="5638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9" name="Rectangle 208"/>
            <p:cNvSpPr/>
            <p:nvPr/>
          </p:nvSpPr>
          <p:spPr bwMode="auto">
            <a:xfrm>
              <a:off x="3048000" y="5257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2" name="Rectangle 211"/>
            <p:cNvSpPr/>
            <p:nvPr/>
          </p:nvSpPr>
          <p:spPr bwMode="auto">
            <a:xfrm>
              <a:off x="3429000" y="5257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4" name="Rectangle 213"/>
            <p:cNvSpPr/>
            <p:nvPr/>
          </p:nvSpPr>
          <p:spPr bwMode="auto">
            <a:xfrm>
              <a:off x="2667000" y="4876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5" name="Rectangle 214"/>
            <p:cNvSpPr/>
            <p:nvPr/>
          </p:nvSpPr>
          <p:spPr bwMode="auto">
            <a:xfrm>
              <a:off x="3810000" y="4495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6" name="Rectangle 215"/>
            <p:cNvSpPr/>
            <p:nvPr/>
          </p:nvSpPr>
          <p:spPr bwMode="auto">
            <a:xfrm>
              <a:off x="3810000" y="4114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0" name="Rectangle 219"/>
            <p:cNvSpPr/>
            <p:nvPr/>
          </p:nvSpPr>
          <p:spPr bwMode="auto">
            <a:xfrm>
              <a:off x="3429000" y="4876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3429000" y="4495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3429000" y="4114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3048000" y="4876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4" name="Rectangle 223"/>
            <p:cNvSpPr/>
            <p:nvPr/>
          </p:nvSpPr>
          <p:spPr bwMode="auto">
            <a:xfrm>
              <a:off x="4572000" y="4876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7" name="Rectangle 226"/>
            <p:cNvSpPr/>
            <p:nvPr/>
          </p:nvSpPr>
          <p:spPr bwMode="auto">
            <a:xfrm>
              <a:off x="4572000" y="6019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8" name="Rectangle 227"/>
            <p:cNvSpPr/>
            <p:nvPr/>
          </p:nvSpPr>
          <p:spPr bwMode="auto">
            <a:xfrm>
              <a:off x="4572000" y="5638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9" name="Rectangle 228"/>
            <p:cNvSpPr/>
            <p:nvPr/>
          </p:nvSpPr>
          <p:spPr bwMode="auto">
            <a:xfrm>
              <a:off x="4572000" y="5257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0" name="Rectangle 229"/>
            <p:cNvSpPr/>
            <p:nvPr/>
          </p:nvSpPr>
          <p:spPr bwMode="auto">
            <a:xfrm>
              <a:off x="4191000" y="5943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4" name="Rectangle 233"/>
            <p:cNvSpPr/>
            <p:nvPr/>
          </p:nvSpPr>
          <p:spPr bwMode="auto">
            <a:xfrm>
              <a:off x="4191000" y="5562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6" name="Rectangle 235"/>
            <p:cNvSpPr/>
            <p:nvPr/>
          </p:nvSpPr>
          <p:spPr bwMode="auto">
            <a:xfrm>
              <a:off x="3352800" y="5257800"/>
              <a:ext cx="76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8" name="Rectangle 237"/>
            <p:cNvSpPr/>
            <p:nvPr/>
          </p:nvSpPr>
          <p:spPr bwMode="auto">
            <a:xfrm>
              <a:off x="3733800" y="5257800"/>
              <a:ext cx="76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2" name="Rectangle 241"/>
            <p:cNvSpPr/>
            <p:nvPr/>
          </p:nvSpPr>
          <p:spPr bwMode="auto">
            <a:xfrm>
              <a:off x="4495800" y="4876800"/>
              <a:ext cx="76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3" name="Rectangle 242"/>
            <p:cNvSpPr/>
            <p:nvPr/>
          </p:nvSpPr>
          <p:spPr bwMode="auto">
            <a:xfrm>
              <a:off x="3810000" y="4419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4" name="Rectangle 243"/>
            <p:cNvSpPr/>
            <p:nvPr/>
          </p:nvSpPr>
          <p:spPr bwMode="auto">
            <a:xfrm>
              <a:off x="3810000" y="4800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5" name="Rectangle 244"/>
            <p:cNvSpPr/>
            <p:nvPr/>
          </p:nvSpPr>
          <p:spPr bwMode="auto">
            <a:xfrm>
              <a:off x="2667000" y="5181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6" name="Rectangle 245"/>
            <p:cNvSpPr/>
            <p:nvPr/>
          </p:nvSpPr>
          <p:spPr bwMode="auto">
            <a:xfrm>
              <a:off x="3429000" y="4800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3429000" y="4419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8" name="Rectangle 247"/>
            <p:cNvSpPr/>
            <p:nvPr/>
          </p:nvSpPr>
          <p:spPr bwMode="auto">
            <a:xfrm>
              <a:off x="3352800" y="4876800"/>
              <a:ext cx="76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9" name="Rectangle 248"/>
            <p:cNvSpPr/>
            <p:nvPr/>
          </p:nvSpPr>
          <p:spPr bwMode="auto">
            <a:xfrm>
              <a:off x="4572000" y="5562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4572000" y="5943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3" name="Rectangle 252"/>
            <p:cNvSpPr/>
            <p:nvPr/>
          </p:nvSpPr>
          <p:spPr bwMode="auto">
            <a:xfrm>
              <a:off x="4256115" y="6069033"/>
              <a:ext cx="192075" cy="19369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4" name="Oval 253"/>
            <p:cNvSpPr/>
            <p:nvPr/>
          </p:nvSpPr>
          <p:spPr bwMode="auto">
            <a:xfrm>
              <a:off x="4302137" y="6105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9" name="Group 158"/>
            <p:cNvGrpSpPr/>
            <p:nvPr/>
          </p:nvGrpSpPr>
          <p:grpSpPr>
            <a:xfrm>
              <a:off x="3857658" y="4170357"/>
              <a:ext cx="192075" cy="193698"/>
              <a:chOff x="5484825" y="4926033"/>
              <a:chExt cx="192075" cy="193698"/>
            </a:xfrm>
          </p:grpSpPr>
          <p:sp>
            <p:nvSpPr>
              <p:cNvPr id="256" name="Rectangle 255"/>
              <p:cNvSpPr/>
              <p:nvPr/>
            </p:nvSpPr>
            <p:spPr bwMode="auto">
              <a:xfrm>
                <a:off x="5484825" y="4926033"/>
                <a:ext cx="192075" cy="193698"/>
              </a:xfrm>
              <a:prstGeom prst="rect">
                <a:avLst/>
              </a:prstGeom>
              <a:solidFill>
                <a:srgbClr val="33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7" name="Oval 256"/>
              <p:cNvSpPr/>
              <p:nvPr/>
            </p:nvSpPr>
            <p:spPr bwMode="auto">
              <a:xfrm>
                <a:off x="5530847" y="4962546"/>
                <a:ext cx="109539" cy="109539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0" name="Group 161"/>
            <p:cNvGrpSpPr/>
            <p:nvPr/>
          </p:nvGrpSpPr>
          <p:grpSpPr>
            <a:xfrm>
              <a:off x="3492528" y="4170357"/>
              <a:ext cx="192075" cy="193698"/>
              <a:chOff x="5484825" y="4926033"/>
              <a:chExt cx="192075" cy="193698"/>
            </a:xfrm>
          </p:grpSpPr>
          <p:sp>
            <p:nvSpPr>
              <p:cNvPr id="259" name="Rectangle 258"/>
              <p:cNvSpPr/>
              <p:nvPr/>
            </p:nvSpPr>
            <p:spPr bwMode="auto">
              <a:xfrm>
                <a:off x="5484825" y="4926033"/>
                <a:ext cx="192075" cy="193698"/>
              </a:xfrm>
              <a:prstGeom prst="rect">
                <a:avLst/>
              </a:prstGeom>
              <a:solidFill>
                <a:srgbClr val="33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0" name="Oval 259"/>
              <p:cNvSpPr/>
              <p:nvPr/>
            </p:nvSpPr>
            <p:spPr bwMode="auto">
              <a:xfrm>
                <a:off x="5530847" y="4962546"/>
                <a:ext cx="109539" cy="109539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1" name="Group 164"/>
            <p:cNvGrpSpPr/>
            <p:nvPr/>
          </p:nvGrpSpPr>
          <p:grpSpPr>
            <a:xfrm>
              <a:off x="3090885" y="4937130"/>
              <a:ext cx="192075" cy="193698"/>
              <a:chOff x="5484825" y="4926033"/>
              <a:chExt cx="192075" cy="193698"/>
            </a:xfrm>
          </p:grpSpPr>
          <p:sp>
            <p:nvSpPr>
              <p:cNvPr id="262" name="Rectangle 261"/>
              <p:cNvSpPr/>
              <p:nvPr/>
            </p:nvSpPr>
            <p:spPr bwMode="auto">
              <a:xfrm>
                <a:off x="5484825" y="4926033"/>
                <a:ext cx="192075" cy="193698"/>
              </a:xfrm>
              <a:prstGeom prst="rect">
                <a:avLst/>
              </a:prstGeom>
              <a:solidFill>
                <a:srgbClr val="33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3" name="Oval 262"/>
              <p:cNvSpPr/>
              <p:nvPr/>
            </p:nvSpPr>
            <p:spPr bwMode="auto">
              <a:xfrm>
                <a:off x="5530847" y="4962546"/>
                <a:ext cx="109539" cy="109539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2" name="Group 167"/>
            <p:cNvGrpSpPr/>
            <p:nvPr/>
          </p:nvGrpSpPr>
          <p:grpSpPr>
            <a:xfrm>
              <a:off x="2725755" y="4937130"/>
              <a:ext cx="192075" cy="193698"/>
              <a:chOff x="5484825" y="4926033"/>
              <a:chExt cx="192075" cy="193698"/>
            </a:xfrm>
          </p:grpSpPr>
          <p:sp>
            <p:nvSpPr>
              <p:cNvPr id="265" name="Rectangle 264"/>
              <p:cNvSpPr/>
              <p:nvPr/>
            </p:nvSpPr>
            <p:spPr bwMode="auto">
              <a:xfrm>
                <a:off x="5484825" y="4926033"/>
                <a:ext cx="192075" cy="193698"/>
              </a:xfrm>
              <a:prstGeom prst="rect">
                <a:avLst/>
              </a:prstGeom>
              <a:solidFill>
                <a:srgbClr val="33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6" name="Oval 265"/>
              <p:cNvSpPr/>
              <p:nvPr/>
            </p:nvSpPr>
            <p:spPr bwMode="auto">
              <a:xfrm>
                <a:off x="5530847" y="4962546"/>
                <a:ext cx="109539" cy="109539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70" name="Rectangle 269"/>
            <p:cNvSpPr/>
            <p:nvPr/>
          </p:nvSpPr>
          <p:spPr bwMode="auto">
            <a:xfrm>
              <a:off x="4572000" y="5181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3" name="Group 202"/>
            <p:cNvGrpSpPr/>
            <p:nvPr/>
          </p:nvGrpSpPr>
          <p:grpSpPr>
            <a:xfrm>
              <a:off x="4625982" y="6069033"/>
              <a:ext cx="192075" cy="193698"/>
              <a:chOff x="5448312" y="3794130"/>
              <a:chExt cx="192075" cy="193698"/>
            </a:xfrm>
          </p:grpSpPr>
          <p:sp>
            <p:nvSpPr>
              <p:cNvPr id="272" name="Rectangle 271"/>
              <p:cNvSpPr/>
              <p:nvPr/>
            </p:nvSpPr>
            <p:spPr bwMode="auto">
              <a:xfrm>
                <a:off x="5448312" y="3794130"/>
                <a:ext cx="192075" cy="19369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3" name="Oval 272"/>
              <p:cNvSpPr/>
              <p:nvPr/>
            </p:nvSpPr>
            <p:spPr bwMode="auto">
              <a:xfrm>
                <a:off x="5494334" y="3830643"/>
                <a:ext cx="109539" cy="109539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274" name="Straight Connector 273"/>
            <p:cNvCxnSpPr/>
            <p:nvPr/>
          </p:nvCxnSpPr>
          <p:spPr bwMode="auto">
            <a:xfrm>
              <a:off x="3684603" y="4267206"/>
              <a:ext cx="173055" cy="158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5" name="Straight Connector 274"/>
            <p:cNvCxnSpPr/>
            <p:nvPr/>
          </p:nvCxnSpPr>
          <p:spPr bwMode="auto">
            <a:xfrm>
              <a:off x="2917830" y="5033979"/>
              <a:ext cx="173055" cy="158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7" name="Straight Connector 276"/>
            <p:cNvCxnSpPr>
              <a:endCxn id="253" idx="1"/>
            </p:cNvCxnSpPr>
            <p:nvPr/>
          </p:nvCxnSpPr>
          <p:spPr bwMode="auto">
            <a:xfrm flipV="1">
              <a:off x="4114800" y="6165882"/>
              <a:ext cx="141315" cy="631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8" name="Straight Connector 277"/>
            <p:cNvCxnSpPr/>
            <p:nvPr/>
          </p:nvCxnSpPr>
          <p:spPr bwMode="auto">
            <a:xfrm>
              <a:off x="4818057" y="6165882"/>
              <a:ext cx="134943" cy="631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3" name="Rectangle 282"/>
            <p:cNvSpPr/>
            <p:nvPr/>
          </p:nvSpPr>
          <p:spPr bwMode="auto">
            <a:xfrm>
              <a:off x="2667000" y="5257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4" name="Rectangle 283"/>
            <p:cNvSpPr/>
            <p:nvPr/>
          </p:nvSpPr>
          <p:spPr bwMode="auto">
            <a:xfrm>
              <a:off x="3810000" y="4876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5" name="Rectangle 284"/>
            <p:cNvSpPr/>
            <p:nvPr/>
          </p:nvSpPr>
          <p:spPr bwMode="auto">
            <a:xfrm>
              <a:off x="4191000" y="4876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6" name="Rectangle 285"/>
            <p:cNvSpPr/>
            <p:nvPr/>
          </p:nvSpPr>
          <p:spPr bwMode="auto">
            <a:xfrm>
              <a:off x="2971800" y="5257800"/>
              <a:ext cx="76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7" name="Rectangle 286"/>
            <p:cNvSpPr/>
            <p:nvPr/>
          </p:nvSpPr>
          <p:spPr bwMode="auto">
            <a:xfrm>
              <a:off x="4114800" y="4876800"/>
              <a:ext cx="76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8" name="Rectangle 287"/>
            <p:cNvSpPr/>
            <p:nvPr/>
          </p:nvSpPr>
          <p:spPr bwMode="auto">
            <a:xfrm>
              <a:off x="3810000" y="5257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9" name="Rectangle 288"/>
            <p:cNvSpPr/>
            <p:nvPr/>
          </p:nvSpPr>
          <p:spPr bwMode="auto">
            <a:xfrm>
              <a:off x="4191000" y="5257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0" name="Rectangle 289"/>
            <p:cNvSpPr/>
            <p:nvPr/>
          </p:nvSpPr>
          <p:spPr bwMode="auto">
            <a:xfrm>
              <a:off x="4114800" y="5257800"/>
              <a:ext cx="76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00" name="Straight Connector 199"/>
          <p:cNvCxnSpPr/>
          <p:nvPr/>
        </p:nvCxnSpPr>
        <p:spPr bwMode="auto">
          <a:xfrm flipV="1">
            <a:off x="6553200" y="3498882"/>
            <a:ext cx="282582" cy="631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1" name="Rectangle 300"/>
          <p:cNvSpPr/>
          <p:nvPr/>
        </p:nvSpPr>
        <p:spPr bwMode="auto">
          <a:xfrm>
            <a:off x="3429000" y="33909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2" name="Rectangle 301"/>
          <p:cNvSpPr/>
          <p:nvPr/>
        </p:nvSpPr>
        <p:spPr bwMode="auto">
          <a:xfrm>
            <a:off x="3429000" y="30099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3" name="Rectangle 302"/>
          <p:cNvSpPr/>
          <p:nvPr/>
        </p:nvSpPr>
        <p:spPr bwMode="auto">
          <a:xfrm>
            <a:off x="3048000" y="30099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4" name="Rectangle 303"/>
          <p:cNvSpPr/>
          <p:nvPr/>
        </p:nvSpPr>
        <p:spPr bwMode="auto">
          <a:xfrm>
            <a:off x="3429000" y="37719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5" name="Rectangle 304"/>
          <p:cNvSpPr/>
          <p:nvPr/>
        </p:nvSpPr>
        <p:spPr bwMode="auto">
          <a:xfrm>
            <a:off x="3048000" y="37719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6" name="Rectangle 305"/>
          <p:cNvSpPr/>
          <p:nvPr/>
        </p:nvSpPr>
        <p:spPr bwMode="auto">
          <a:xfrm>
            <a:off x="2514600" y="27813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07" name="Straight Connector 306"/>
          <p:cNvCxnSpPr>
            <a:stCxn id="301" idx="3"/>
          </p:cNvCxnSpPr>
          <p:nvPr/>
        </p:nvCxnSpPr>
        <p:spPr bwMode="auto">
          <a:xfrm>
            <a:off x="3581400" y="346710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1" name="TextBox 104"/>
          <p:cNvSpPr txBox="1">
            <a:spLocks noChangeArrowheads="1"/>
          </p:cNvSpPr>
          <p:nvPr/>
        </p:nvSpPr>
        <p:spPr bwMode="auto">
          <a:xfrm>
            <a:off x="3771900" y="3276600"/>
            <a:ext cx="2612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Y</a:t>
            </a:r>
            <a:endParaRPr lang="en-US" sz="1800" dirty="0">
              <a:solidFill>
                <a:srgbClr val="FFFF00"/>
              </a:solidFill>
            </a:endParaRPr>
          </a:p>
        </p:txBody>
      </p:sp>
      <p:cxnSp>
        <p:nvCxnSpPr>
          <p:cNvPr id="312" name="Straight Connector 311"/>
          <p:cNvCxnSpPr>
            <a:stCxn id="302" idx="2"/>
            <a:endCxn id="301" idx="0"/>
          </p:cNvCxnSpPr>
          <p:nvPr/>
        </p:nvCxnSpPr>
        <p:spPr bwMode="auto">
          <a:xfrm rot="5400000">
            <a:off x="3390900" y="32766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5" name="Straight Connector 314"/>
          <p:cNvCxnSpPr>
            <a:stCxn id="301" idx="2"/>
            <a:endCxn id="304" idx="0"/>
          </p:cNvCxnSpPr>
          <p:nvPr/>
        </p:nvCxnSpPr>
        <p:spPr bwMode="auto">
          <a:xfrm rot="5400000">
            <a:off x="3390900" y="36576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8" name="Straight Connector 317"/>
          <p:cNvCxnSpPr>
            <a:stCxn id="303" idx="3"/>
            <a:endCxn id="302" idx="1"/>
          </p:cNvCxnSpPr>
          <p:nvPr/>
        </p:nvCxnSpPr>
        <p:spPr bwMode="auto">
          <a:xfrm>
            <a:off x="3200400" y="30861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1" name="Straight Connector 320"/>
          <p:cNvCxnSpPr>
            <a:stCxn id="303" idx="2"/>
          </p:cNvCxnSpPr>
          <p:nvPr/>
        </p:nvCxnSpPr>
        <p:spPr bwMode="auto">
          <a:xfrm rot="5400000">
            <a:off x="3028950" y="325755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4" name="Straight Connector 323"/>
          <p:cNvCxnSpPr>
            <a:stCxn id="304" idx="1"/>
            <a:endCxn id="305" idx="3"/>
          </p:cNvCxnSpPr>
          <p:nvPr/>
        </p:nvCxnSpPr>
        <p:spPr bwMode="auto">
          <a:xfrm rot="10800000">
            <a:off x="3200400" y="38481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9" name="Straight Connector 328"/>
          <p:cNvCxnSpPr>
            <a:endCxn id="305" idx="0"/>
          </p:cNvCxnSpPr>
          <p:nvPr/>
        </p:nvCxnSpPr>
        <p:spPr bwMode="auto">
          <a:xfrm rot="5400000">
            <a:off x="3028950" y="367665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2" name="Rectangle 331"/>
          <p:cNvSpPr/>
          <p:nvPr/>
        </p:nvSpPr>
        <p:spPr bwMode="auto">
          <a:xfrm>
            <a:off x="2133600" y="27813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3" name="Rectangle 332"/>
          <p:cNvSpPr/>
          <p:nvPr/>
        </p:nvSpPr>
        <p:spPr bwMode="auto">
          <a:xfrm>
            <a:off x="2133600" y="24003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4" name="Rectangle 333"/>
          <p:cNvSpPr/>
          <p:nvPr/>
        </p:nvSpPr>
        <p:spPr bwMode="auto">
          <a:xfrm>
            <a:off x="1752600" y="24003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5" name="Rectangle 334"/>
          <p:cNvSpPr/>
          <p:nvPr/>
        </p:nvSpPr>
        <p:spPr bwMode="auto">
          <a:xfrm>
            <a:off x="2133600" y="31623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6" name="Rectangle 335"/>
          <p:cNvSpPr/>
          <p:nvPr/>
        </p:nvSpPr>
        <p:spPr bwMode="auto">
          <a:xfrm>
            <a:off x="1752600" y="31623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39" name="Straight Connector 338"/>
          <p:cNvCxnSpPr>
            <a:stCxn id="333" idx="2"/>
            <a:endCxn id="332" idx="0"/>
          </p:cNvCxnSpPr>
          <p:nvPr/>
        </p:nvCxnSpPr>
        <p:spPr bwMode="auto">
          <a:xfrm rot="5400000">
            <a:off x="2095500" y="26670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0" name="Straight Connector 339"/>
          <p:cNvCxnSpPr>
            <a:stCxn id="332" idx="2"/>
            <a:endCxn id="335" idx="0"/>
          </p:cNvCxnSpPr>
          <p:nvPr/>
        </p:nvCxnSpPr>
        <p:spPr bwMode="auto">
          <a:xfrm rot="5400000">
            <a:off x="2095500" y="30480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1" name="Straight Connector 340"/>
          <p:cNvCxnSpPr>
            <a:stCxn id="334" idx="3"/>
            <a:endCxn id="333" idx="1"/>
          </p:cNvCxnSpPr>
          <p:nvPr/>
        </p:nvCxnSpPr>
        <p:spPr bwMode="auto">
          <a:xfrm>
            <a:off x="1905000" y="24765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2" name="Straight Connector 341"/>
          <p:cNvCxnSpPr>
            <a:stCxn id="334" idx="2"/>
          </p:cNvCxnSpPr>
          <p:nvPr/>
        </p:nvCxnSpPr>
        <p:spPr bwMode="auto">
          <a:xfrm rot="5400000">
            <a:off x="1733550" y="264795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3" name="Straight Connector 342"/>
          <p:cNvCxnSpPr>
            <a:stCxn id="335" idx="1"/>
            <a:endCxn id="336" idx="3"/>
          </p:cNvCxnSpPr>
          <p:nvPr/>
        </p:nvCxnSpPr>
        <p:spPr bwMode="auto">
          <a:xfrm rot="10800000">
            <a:off x="1905000" y="32385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4" name="Straight Connector 343"/>
          <p:cNvCxnSpPr>
            <a:endCxn id="336" idx="0"/>
          </p:cNvCxnSpPr>
          <p:nvPr/>
        </p:nvCxnSpPr>
        <p:spPr bwMode="auto">
          <a:xfrm rot="5400000">
            <a:off x="1733550" y="306705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5" name="Straight Connector 344"/>
          <p:cNvCxnSpPr>
            <a:stCxn id="332" idx="3"/>
            <a:endCxn id="306" idx="1"/>
          </p:cNvCxnSpPr>
          <p:nvPr/>
        </p:nvCxnSpPr>
        <p:spPr bwMode="auto">
          <a:xfrm>
            <a:off x="2286000" y="28575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8" name="Straight Connector 347"/>
          <p:cNvCxnSpPr>
            <a:endCxn id="306" idx="0"/>
          </p:cNvCxnSpPr>
          <p:nvPr/>
        </p:nvCxnSpPr>
        <p:spPr bwMode="auto">
          <a:xfrm rot="5400000">
            <a:off x="2495550" y="268605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4" name="Rectangle 353"/>
          <p:cNvSpPr/>
          <p:nvPr/>
        </p:nvSpPr>
        <p:spPr bwMode="auto">
          <a:xfrm>
            <a:off x="2514600" y="39624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5" name="Rectangle 354"/>
          <p:cNvSpPr/>
          <p:nvPr/>
        </p:nvSpPr>
        <p:spPr bwMode="auto">
          <a:xfrm>
            <a:off x="2133600" y="39624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6" name="Rectangle 355"/>
          <p:cNvSpPr/>
          <p:nvPr/>
        </p:nvSpPr>
        <p:spPr bwMode="auto">
          <a:xfrm>
            <a:off x="2133600" y="35814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7" name="Rectangle 356"/>
          <p:cNvSpPr/>
          <p:nvPr/>
        </p:nvSpPr>
        <p:spPr bwMode="auto">
          <a:xfrm>
            <a:off x="1752600" y="35814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8" name="Rectangle 357"/>
          <p:cNvSpPr/>
          <p:nvPr/>
        </p:nvSpPr>
        <p:spPr bwMode="auto">
          <a:xfrm>
            <a:off x="2133600" y="43434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9" name="Rectangle 358"/>
          <p:cNvSpPr/>
          <p:nvPr/>
        </p:nvSpPr>
        <p:spPr bwMode="auto">
          <a:xfrm>
            <a:off x="1752600" y="43434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60" name="Straight Connector 359"/>
          <p:cNvCxnSpPr>
            <a:stCxn id="356" idx="2"/>
            <a:endCxn id="355" idx="0"/>
          </p:cNvCxnSpPr>
          <p:nvPr/>
        </p:nvCxnSpPr>
        <p:spPr bwMode="auto">
          <a:xfrm rot="5400000">
            <a:off x="2095500" y="38481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1" name="Straight Connector 360"/>
          <p:cNvCxnSpPr>
            <a:stCxn id="355" idx="2"/>
            <a:endCxn id="358" idx="0"/>
          </p:cNvCxnSpPr>
          <p:nvPr/>
        </p:nvCxnSpPr>
        <p:spPr bwMode="auto">
          <a:xfrm rot="5400000">
            <a:off x="2095500" y="42291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2" name="Straight Connector 361"/>
          <p:cNvCxnSpPr>
            <a:stCxn id="357" idx="3"/>
            <a:endCxn id="356" idx="1"/>
          </p:cNvCxnSpPr>
          <p:nvPr/>
        </p:nvCxnSpPr>
        <p:spPr bwMode="auto">
          <a:xfrm>
            <a:off x="1905000" y="36576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3" name="Straight Connector 362"/>
          <p:cNvCxnSpPr>
            <a:stCxn id="357" idx="2"/>
          </p:cNvCxnSpPr>
          <p:nvPr/>
        </p:nvCxnSpPr>
        <p:spPr bwMode="auto">
          <a:xfrm rot="5400000">
            <a:off x="1733550" y="382905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4" name="Straight Connector 363"/>
          <p:cNvCxnSpPr>
            <a:stCxn id="358" idx="1"/>
            <a:endCxn id="359" idx="3"/>
          </p:cNvCxnSpPr>
          <p:nvPr/>
        </p:nvCxnSpPr>
        <p:spPr bwMode="auto">
          <a:xfrm rot="10800000">
            <a:off x="1905000" y="44196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5" name="Straight Connector 364"/>
          <p:cNvCxnSpPr>
            <a:endCxn id="359" idx="0"/>
          </p:cNvCxnSpPr>
          <p:nvPr/>
        </p:nvCxnSpPr>
        <p:spPr bwMode="auto">
          <a:xfrm rot="5400000">
            <a:off x="1733550" y="424815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7B7E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6" name="Straight Connector 365"/>
          <p:cNvCxnSpPr>
            <a:stCxn id="355" idx="3"/>
            <a:endCxn id="354" idx="1"/>
          </p:cNvCxnSpPr>
          <p:nvPr/>
        </p:nvCxnSpPr>
        <p:spPr bwMode="auto">
          <a:xfrm>
            <a:off x="2286000" y="40386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7" name="Straight Connector 366"/>
          <p:cNvCxnSpPr>
            <a:stCxn id="354" idx="2"/>
          </p:cNvCxnSpPr>
          <p:nvPr/>
        </p:nvCxnSpPr>
        <p:spPr bwMode="auto">
          <a:xfrm rot="5400000">
            <a:off x="2495550" y="421005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7" name="Rectangle 176"/>
          <p:cNvSpPr/>
          <p:nvPr/>
        </p:nvSpPr>
        <p:spPr bwMode="auto">
          <a:xfrm>
            <a:off x="1066800" y="25908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2" name="Rectangle 181"/>
          <p:cNvSpPr/>
          <p:nvPr/>
        </p:nvSpPr>
        <p:spPr bwMode="auto">
          <a:xfrm>
            <a:off x="1066800" y="29337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5" name="Rectangle 184"/>
          <p:cNvSpPr/>
          <p:nvPr/>
        </p:nvSpPr>
        <p:spPr bwMode="auto">
          <a:xfrm>
            <a:off x="1104900" y="37719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8" name="Rectangle 187"/>
          <p:cNvSpPr/>
          <p:nvPr/>
        </p:nvSpPr>
        <p:spPr bwMode="auto">
          <a:xfrm>
            <a:off x="1104900" y="41529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2" name="Straight Connector 191"/>
          <p:cNvCxnSpPr>
            <a:stCxn id="188" idx="2"/>
          </p:cNvCxnSpPr>
          <p:nvPr/>
        </p:nvCxnSpPr>
        <p:spPr bwMode="auto">
          <a:xfrm rot="5400000">
            <a:off x="1104900" y="4381500"/>
            <a:ext cx="1524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7B7E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Straight Connector 201"/>
          <p:cNvCxnSpPr>
            <a:stCxn id="188" idx="1"/>
          </p:cNvCxnSpPr>
          <p:nvPr/>
        </p:nvCxnSpPr>
        <p:spPr bwMode="auto">
          <a:xfrm rot="10800000">
            <a:off x="952500" y="4229100"/>
            <a:ext cx="1524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7B7E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0" name="Straight Connector 209"/>
          <p:cNvCxnSpPr>
            <a:stCxn id="185" idx="0"/>
          </p:cNvCxnSpPr>
          <p:nvPr/>
        </p:nvCxnSpPr>
        <p:spPr bwMode="auto">
          <a:xfrm rot="5400000" flipH="1" flipV="1">
            <a:off x="1104900" y="3695700"/>
            <a:ext cx="1524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7" name="Straight Connector 216"/>
          <p:cNvCxnSpPr>
            <a:endCxn id="185" idx="1"/>
          </p:cNvCxnSpPr>
          <p:nvPr/>
        </p:nvCxnSpPr>
        <p:spPr bwMode="auto">
          <a:xfrm>
            <a:off x="952500" y="3848100"/>
            <a:ext cx="1524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5" name="Straight Connector 224"/>
          <p:cNvCxnSpPr>
            <a:endCxn id="182" idx="2"/>
          </p:cNvCxnSpPr>
          <p:nvPr/>
        </p:nvCxnSpPr>
        <p:spPr bwMode="auto">
          <a:xfrm rot="5400000" flipH="1" flipV="1">
            <a:off x="1085850" y="3143250"/>
            <a:ext cx="1143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2" name="Straight Connector 231"/>
          <p:cNvCxnSpPr>
            <a:endCxn id="182" idx="1"/>
          </p:cNvCxnSpPr>
          <p:nvPr/>
        </p:nvCxnSpPr>
        <p:spPr bwMode="auto">
          <a:xfrm>
            <a:off x="914400" y="3009900"/>
            <a:ext cx="1524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7" name="Straight Connector 236"/>
          <p:cNvCxnSpPr>
            <a:endCxn id="177" idx="0"/>
          </p:cNvCxnSpPr>
          <p:nvPr/>
        </p:nvCxnSpPr>
        <p:spPr bwMode="auto">
          <a:xfrm rot="5400000">
            <a:off x="1047750" y="249555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>
            <a:endCxn id="177" idx="1"/>
          </p:cNvCxnSpPr>
          <p:nvPr/>
        </p:nvCxnSpPr>
        <p:spPr bwMode="auto">
          <a:xfrm>
            <a:off x="876300" y="266700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8" name="Straight Arrow Connector 257"/>
          <p:cNvCxnSpPr/>
          <p:nvPr/>
        </p:nvCxnSpPr>
        <p:spPr bwMode="auto">
          <a:xfrm rot="16200000" flipV="1">
            <a:off x="2743200" y="2971800"/>
            <a:ext cx="266700" cy="2667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61" name="Straight Arrow Connector 260"/>
          <p:cNvCxnSpPr/>
          <p:nvPr/>
        </p:nvCxnSpPr>
        <p:spPr bwMode="auto">
          <a:xfrm rot="5400000">
            <a:off x="2724150" y="3676650"/>
            <a:ext cx="304800" cy="2667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68" name="Straight Arrow Connector 267"/>
          <p:cNvCxnSpPr/>
          <p:nvPr/>
        </p:nvCxnSpPr>
        <p:spPr bwMode="auto">
          <a:xfrm rot="10800000">
            <a:off x="1333500" y="2628900"/>
            <a:ext cx="4191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1" name="Straight Arrow Connector 270"/>
          <p:cNvCxnSpPr/>
          <p:nvPr/>
        </p:nvCxnSpPr>
        <p:spPr bwMode="auto">
          <a:xfrm rot="10800000">
            <a:off x="1333500" y="3048000"/>
            <a:ext cx="4191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0" name="Straight Arrow Connector 279"/>
          <p:cNvCxnSpPr/>
          <p:nvPr/>
        </p:nvCxnSpPr>
        <p:spPr bwMode="auto">
          <a:xfrm rot="10800000">
            <a:off x="1333500" y="3848100"/>
            <a:ext cx="4191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1" name="Straight Arrow Connector 280"/>
          <p:cNvCxnSpPr/>
          <p:nvPr/>
        </p:nvCxnSpPr>
        <p:spPr bwMode="auto">
          <a:xfrm rot="10800000">
            <a:off x="1333500" y="4267200"/>
            <a:ext cx="4191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83" name="Rectangle 182"/>
          <p:cNvSpPr/>
          <p:nvPr/>
        </p:nvSpPr>
        <p:spPr bwMode="auto">
          <a:xfrm>
            <a:off x="6477000" y="34290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4" name="Rectangle 193"/>
          <p:cNvSpPr/>
          <p:nvPr/>
        </p:nvSpPr>
        <p:spPr bwMode="auto">
          <a:xfrm>
            <a:off x="6477000" y="38100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1" name="Rectangle 200"/>
          <p:cNvSpPr/>
          <p:nvPr/>
        </p:nvSpPr>
        <p:spPr bwMode="auto">
          <a:xfrm>
            <a:off x="6096000" y="38100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3" name="Straight Connector 202"/>
          <p:cNvCxnSpPr>
            <a:stCxn id="183" idx="2"/>
            <a:endCxn id="194" idx="0"/>
          </p:cNvCxnSpPr>
          <p:nvPr/>
        </p:nvCxnSpPr>
        <p:spPr bwMode="auto">
          <a:xfrm rot="5400000">
            <a:off x="6438900" y="36957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" name="Straight Connector 203"/>
          <p:cNvCxnSpPr>
            <a:stCxn id="194" idx="1"/>
            <a:endCxn id="201" idx="3"/>
          </p:cNvCxnSpPr>
          <p:nvPr/>
        </p:nvCxnSpPr>
        <p:spPr bwMode="auto">
          <a:xfrm rot="10800000">
            <a:off x="6248400" y="38862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" name="Straight Connector 204"/>
          <p:cNvCxnSpPr>
            <a:endCxn id="201" idx="0"/>
          </p:cNvCxnSpPr>
          <p:nvPr/>
        </p:nvCxnSpPr>
        <p:spPr bwMode="auto">
          <a:xfrm rot="5400000">
            <a:off x="6076950" y="371475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1" name="Rectangle 230"/>
          <p:cNvSpPr/>
          <p:nvPr/>
        </p:nvSpPr>
        <p:spPr bwMode="auto">
          <a:xfrm>
            <a:off x="6096000" y="34290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3" name="Straight Connector 232"/>
          <p:cNvCxnSpPr>
            <a:endCxn id="231" idx="1"/>
          </p:cNvCxnSpPr>
          <p:nvPr/>
        </p:nvCxnSpPr>
        <p:spPr bwMode="auto">
          <a:xfrm>
            <a:off x="5867400" y="35052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/>
          <p:cNvCxnSpPr>
            <a:stCxn id="231" idx="2"/>
          </p:cNvCxnSpPr>
          <p:nvPr/>
        </p:nvCxnSpPr>
        <p:spPr bwMode="auto">
          <a:xfrm rot="5400000">
            <a:off x="6076950" y="367665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7" name="Rectangle 206"/>
          <p:cNvSpPr/>
          <p:nvPr/>
        </p:nvSpPr>
        <p:spPr bwMode="auto">
          <a:xfrm>
            <a:off x="5715000" y="34290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1" name="Rectangle 210"/>
          <p:cNvSpPr/>
          <p:nvPr/>
        </p:nvSpPr>
        <p:spPr bwMode="auto">
          <a:xfrm>
            <a:off x="5715000" y="30480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3" name="Rectangle 212"/>
          <p:cNvSpPr/>
          <p:nvPr/>
        </p:nvSpPr>
        <p:spPr bwMode="auto">
          <a:xfrm>
            <a:off x="5334000" y="30480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8" name="Straight Connector 217"/>
          <p:cNvCxnSpPr>
            <a:stCxn id="211" idx="2"/>
            <a:endCxn id="207" idx="0"/>
          </p:cNvCxnSpPr>
          <p:nvPr/>
        </p:nvCxnSpPr>
        <p:spPr bwMode="auto">
          <a:xfrm rot="5400000">
            <a:off x="5676900" y="33147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9" name="Straight Connector 218"/>
          <p:cNvCxnSpPr>
            <a:stCxn id="213" idx="3"/>
            <a:endCxn id="211" idx="1"/>
          </p:cNvCxnSpPr>
          <p:nvPr/>
        </p:nvCxnSpPr>
        <p:spPr bwMode="auto">
          <a:xfrm>
            <a:off x="5486400" y="31242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6" name="Straight Connector 225"/>
          <p:cNvCxnSpPr>
            <a:stCxn id="213" idx="2"/>
          </p:cNvCxnSpPr>
          <p:nvPr/>
        </p:nvCxnSpPr>
        <p:spPr bwMode="auto">
          <a:xfrm rot="5400000">
            <a:off x="5314950" y="329565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9" name="Rectangle 238"/>
          <p:cNvSpPr/>
          <p:nvPr/>
        </p:nvSpPr>
        <p:spPr bwMode="auto">
          <a:xfrm>
            <a:off x="5334000" y="34290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0" name="Straight Connector 239"/>
          <p:cNvCxnSpPr>
            <a:stCxn id="239" idx="0"/>
          </p:cNvCxnSpPr>
          <p:nvPr/>
        </p:nvCxnSpPr>
        <p:spPr bwMode="auto">
          <a:xfrm rot="5400000" flipH="1" flipV="1">
            <a:off x="5334000" y="3352800"/>
            <a:ext cx="1524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0" name="Straight Connector 249"/>
          <p:cNvCxnSpPr>
            <a:endCxn id="239" idx="1"/>
          </p:cNvCxnSpPr>
          <p:nvPr/>
        </p:nvCxnSpPr>
        <p:spPr bwMode="auto">
          <a:xfrm>
            <a:off x="5181600" y="3505200"/>
            <a:ext cx="1524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Simulating Temp 2 Systems at Temp 1</a:t>
            </a:r>
            <a:endParaRPr lang="en-US" sz="24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84" name="Rectangle 83"/>
          <p:cNvSpPr/>
          <p:nvPr/>
        </p:nvSpPr>
        <p:spPr bwMode="auto">
          <a:xfrm>
            <a:off x="7162800" y="3352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7162800" y="2971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7162800" y="2590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7543800" y="2590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7924800" y="2590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8305800" y="2590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8686800" y="2590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8686800" y="2209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8686800" y="1828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8686800" y="1447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8305800" y="2209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8305800" y="1828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8305800" y="1447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7924800" y="2209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6781800" y="2209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7162800" y="2209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6781800" y="3352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6781800" y="2971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6781800" y="2590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7162800" y="3276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7162800" y="2895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7467600" y="25908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7848600" y="25908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8229600" y="25908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8610600" y="25908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7086600" y="22098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8686800" y="2514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8686800" y="2133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8686800" y="1752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8305800" y="2133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8305800" y="1752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8229600" y="22098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6781800" y="2895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6781800" y="3276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7227915" y="3402033"/>
            <a:ext cx="192075" cy="1936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8" name="Oval 167"/>
          <p:cNvSpPr/>
          <p:nvPr/>
        </p:nvSpPr>
        <p:spPr bwMode="auto">
          <a:xfrm>
            <a:off x="7273937" y="3438546"/>
            <a:ext cx="109539" cy="109539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158"/>
          <p:cNvGrpSpPr/>
          <p:nvPr/>
        </p:nvGrpSpPr>
        <p:grpSpPr>
          <a:xfrm>
            <a:off x="8734458" y="1503357"/>
            <a:ext cx="192075" cy="193698"/>
            <a:chOff x="5484825" y="4926033"/>
            <a:chExt cx="192075" cy="193698"/>
          </a:xfrm>
        </p:grpSpPr>
        <p:sp>
          <p:nvSpPr>
            <p:cNvPr id="171" name="Rectangle 170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2" name="Oval 171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161"/>
          <p:cNvGrpSpPr/>
          <p:nvPr/>
        </p:nvGrpSpPr>
        <p:grpSpPr>
          <a:xfrm>
            <a:off x="8369328" y="1503357"/>
            <a:ext cx="192075" cy="193698"/>
            <a:chOff x="5484825" y="4926033"/>
            <a:chExt cx="192075" cy="193698"/>
          </a:xfrm>
        </p:grpSpPr>
        <p:sp>
          <p:nvSpPr>
            <p:cNvPr id="174" name="Rectangle 173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6" name="Oval 175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oup 164"/>
          <p:cNvGrpSpPr/>
          <p:nvPr/>
        </p:nvGrpSpPr>
        <p:grpSpPr>
          <a:xfrm>
            <a:off x="7967685" y="2270130"/>
            <a:ext cx="192075" cy="193698"/>
            <a:chOff x="5484825" y="4926033"/>
            <a:chExt cx="192075" cy="193698"/>
          </a:xfrm>
        </p:grpSpPr>
        <p:sp>
          <p:nvSpPr>
            <p:cNvPr id="178" name="Rectangle 177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4" name="Oval 183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oup 167"/>
          <p:cNvGrpSpPr/>
          <p:nvPr/>
        </p:nvGrpSpPr>
        <p:grpSpPr>
          <a:xfrm>
            <a:off x="7602555" y="2270130"/>
            <a:ext cx="192075" cy="193698"/>
            <a:chOff x="5484825" y="4926033"/>
            <a:chExt cx="192075" cy="193698"/>
          </a:xfrm>
        </p:grpSpPr>
        <p:sp>
          <p:nvSpPr>
            <p:cNvPr id="186" name="Rectangle 185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7" name="Oval 186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" name="Group 200"/>
          <p:cNvGrpSpPr/>
          <p:nvPr/>
        </p:nvGrpSpPr>
        <p:grpSpPr>
          <a:xfrm>
            <a:off x="7227915" y="2270130"/>
            <a:ext cx="192075" cy="193698"/>
            <a:chOff x="5448312" y="3794130"/>
            <a:chExt cx="192075" cy="193698"/>
          </a:xfrm>
        </p:grpSpPr>
        <p:sp>
          <p:nvSpPr>
            <p:cNvPr id="189" name="Rectangle 188"/>
            <p:cNvSpPr/>
            <p:nvPr/>
          </p:nvSpPr>
          <p:spPr bwMode="auto">
            <a:xfrm>
              <a:off x="5448312" y="3794130"/>
              <a:ext cx="192075" cy="19369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0" name="Oval 189"/>
            <p:cNvSpPr/>
            <p:nvPr/>
          </p:nvSpPr>
          <p:spPr bwMode="auto">
            <a:xfrm>
              <a:off x="5494334" y="3830643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91" name="Rectangle 190"/>
          <p:cNvSpPr/>
          <p:nvPr/>
        </p:nvSpPr>
        <p:spPr bwMode="auto">
          <a:xfrm>
            <a:off x="6781800" y="2514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" name="Group 202"/>
          <p:cNvGrpSpPr/>
          <p:nvPr/>
        </p:nvGrpSpPr>
        <p:grpSpPr>
          <a:xfrm>
            <a:off x="6835782" y="3402033"/>
            <a:ext cx="192075" cy="193698"/>
            <a:chOff x="5448312" y="3794130"/>
            <a:chExt cx="192075" cy="193698"/>
          </a:xfrm>
        </p:grpSpPr>
        <p:sp>
          <p:nvSpPr>
            <p:cNvPr id="193" name="Rectangle 192"/>
            <p:cNvSpPr/>
            <p:nvPr/>
          </p:nvSpPr>
          <p:spPr bwMode="auto">
            <a:xfrm>
              <a:off x="5448312" y="3794130"/>
              <a:ext cx="192075" cy="19369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5" name="Oval 194"/>
            <p:cNvSpPr/>
            <p:nvPr/>
          </p:nvSpPr>
          <p:spPr bwMode="auto">
            <a:xfrm>
              <a:off x="5494334" y="3830643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96" name="Straight Connector 195"/>
          <p:cNvCxnSpPr/>
          <p:nvPr/>
        </p:nvCxnSpPr>
        <p:spPr bwMode="auto">
          <a:xfrm>
            <a:off x="8561403" y="1600206"/>
            <a:ext cx="17305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/>
          <p:nvPr/>
        </p:nvCxnSpPr>
        <p:spPr bwMode="auto">
          <a:xfrm>
            <a:off x="7794630" y="2366979"/>
            <a:ext cx="17305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/>
          <p:cNvCxnSpPr/>
          <p:nvPr/>
        </p:nvCxnSpPr>
        <p:spPr bwMode="auto">
          <a:xfrm>
            <a:off x="7419990" y="2366979"/>
            <a:ext cx="18256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9" name="Straight Connector 198"/>
          <p:cNvCxnSpPr>
            <a:stCxn id="165" idx="3"/>
          </p:cNvCxnSpPr>
          <p:nvPr/>
        </p:nvCxnSpPr>
        <p:spPr bwMode="auto">
          <a:xfrm>
            <a:off x="7419990" y="3498882"/>
            <a:ext cx="123810" cy="631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" name="Group 294"/>
          <p:cNvGrpSpPr/>
          <p:nvPr/>
        </p:nvGrpSpPr>
        <p:grpSpPr>
          <a:xfrm>
            <a:off x="5257800" y="2971800"/>
            <a:ext cx="2286000" cy="2209800"/>
            <a:chOff x="2667000" y="4114800"/>
            <a:chExt cx="2286000" cy="2209800"/>
          </a:xfrm>
        </p:grpSpPr>
        <p:sp>
          <p:nvSpPr>
            <p:cNvPr id="206" name="Rectangle 205"/>
            <p:cNvSpPr/>
            <p:nvPr/>
          </p:nvSpPr>
          <p:spPr bwMode="auto">
            <a:xfrm>
              <a:off x="4191000" y="6019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8" name="Rectangle 207"/>
            <p:cNvSpPr/>
            <p:nvPr/>
          </p:nvSpPr>
          <p:spPr bwMode="auto">
            <a:xfrm>
              <a:off x="4191000" y="5638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9" name="Rectangle 208"/>
            <p:cNvSpPr/>
            <p:nvPr/>
          </p:nvSpPr>
          <p:spPr bwMode="auto">
            <a:xfrm>
              <a:off x="3048000" y="5257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2" name="Rectangle 211"/>
            <p:cNvSpPr/>
            <p:nvPr/>
          </p:nvSpPr>
          <p:spPr bwMode="auto">
            <a:xfrm>
              <a:off x="3429000" y="5257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4" name="Rectangle 213"/>
            <p:cNvSpPr/>
            <p:nvPr/>
          </p:nvSpPr>
          <p:spPr bwMode="auto">
            <a:xfrm>
              <a:off x="2667000" y="4876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5" name="Rectangle 214"/>
            <p:cNvSpPr/>
            <p:nvPr/>
          </p:nvSpPr>
          <p:spPr bwMode="auto">
            <a:xfrm>
              <a:off x="3810000" y="4495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6" name="Rectangle 215"/>
            <p:cNvSpPr/>
            <p:nvPr/>
          </p:nvSpPr>
          <p:spPr bwMode="auto">
            <a:xfrm>
              <a:off x="3810000" y="4114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0" name="Rectangle 219"/>
            <p:cNvSpPr/>
            <p:nvPr/>
          </p:nvSpPr>
          <p:spPr bwMode="auto">
            <a:xfrm>
              <a:off x="3429000" y="4876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3429000" y="4495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3429000" y="4114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3048000" y="4876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4" name="Rectangle 223"/>
            <p:cNvSpPr/>
            <p:nvPr/>
          </p:nvSpPr>
          <p:spPr bwMode="auto">
            <a:xfrm>
              <a:off x="4572000" y="4876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7" name="Rectangle 226"/>
            <p:cNvSpPr/>
            <p:nvPr/>
          </p:nvSpPr>
          <p:spPr bwMode="auto">
            <a:xfrm>
              <a:off x="4572000" y="6019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8" name="Rectangle 227"/>
            <p:cNvSpPr/>
            <p:nvPr/>
          </p:nvSpPr>
          <p:spPr bwMode="auto">
            <a:xfrm>
              <a:off x="4572000" y="5638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9" name="Rectangle 228"/>
            <p:cNvSpPr/>
            <p:nvPr/>
          </p:nvSpPr>
          <p:spPr bwMode="auto">
            <a:xfrm>
              <a:off x="4572000" y="5257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0" name="Rectangle 229"/>
            <p:cNvSpPr/>
            <p:nvPr/>
          </p:nvSpPr>
          <p:spPr bwMode="auto">
            <a:xfrm>
              <a:off x="4191000" y="5943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4" name="Rectangle 233"/>
            <p:cNvSpPr/>
            <p:nvPr/>
          </p:nvSpPr>
          <p:spPr bwMode="auto">
            <a:xfrm>
              <a:off x="4191000" y="5562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6" name="Rectangle 235"/>
            <p:cNvSpPr/>
            <p:nvPr/>
          </p:nvSpPr>
          <p:spPr bwMode="auto">
            <a:xfrm>
              <a:off x="3352800" y="5257800"/>
              <a:ext cx="76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8" name="Rectangle 237"/>
            <p:cNvSpPr/>
            <p:nvPr/>
          </p:nvSpPr>
          <p:spPr bwMode="auto">
            <a:xfrm>
              <a:off x="3733800" y="5257800"/>
              <a:ext cx="76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2" name="Rectangle 241"/>
            <p:cNvSpPr/>
            <p:nvPr/>
          </p:nvSpPr>
          <p:spPr bwMode="auto">
            <a:xfrm>
              <a:off x="4495800" y="4876800"/>
              <a:ext cx="76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3" name="Rectangle 242"/>
            <p:cNvSpPr/>
            <p:nvPr/>
          </p:nvSpPr>
          <p:spPr bwMode="auto">
            <a:xfrm>
              <a:off x="3810000" y="4419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4" name="Rectangle 243"/>
            <p:cNvSpPr/>
            <p:nvPr/>
          </p:nvSpPr>
          <p:spPr bwMode="auto">
            <a:xfrm>
              <a:off x="3810000" y="4800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5" name="Rectangle 244"/>
            <p:cNvSpPr/>
            <p:nvPr/>
          </p:nvSpPr>
          <p:spPr bwMode="auto">
            <a:xfrm>
              <a:off x="2667000" y="5181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6" name="Rectangle 245"/>
            <p:cNvSpPr/>
            <p:nvPr/>
          </p:nvSpPr>
          <p:spPr bwMode="auto">
            <a:xfrm>
              <a:off x="3429000" y="4800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3429000" y="4419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8" name="Rectangle 247"/>
            <p:cNvSpPr/>
            <p:nvPr/>
          </p:nvSpPr>
          <p:spPr bwMode="auto">
            <a:xfrm>
              <a:off x="3352800" y="4876800"/>
              <a:ext cx="76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9" name="Rectangle 248"/>
            <p:cNvSpPr/>
            <p:nvPr/>
          </p:nvSpPr>
          <p:spPr bwMode="auto">
            <a:xfrm>
              <a:off x="4572000" y="5562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4572000" y="5943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3" name="Rectangle 252"/>
            <p:cNvSpPr/>
            <p:nvPr/>
          </p:nvSpPr>
          <p:spPr bwMode="auto">
            <a:xfrm>
              <a:off x="4256115" y="6069033"/>
              <a:ext cx="192075" cy="19369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4" name="Oval 253"/>
            <p:cNvSpPr/>
            <p:nvPr/>
          </p:nvSpPr>
          <p:spPr bwMode="auto">
            <a:xfrm>
              <a:off x="4302137" y="6105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9" name="Group 158"/>
            <p:cNvGrpSpPr/>
            <p:nvPr/>
          </p:nvGrpSpPr>
          <p:grpSpPr>
            <a:xfrm>
              <a:off x="3857658" y="4170357"/>
              <a:ext cx="192075" cy="193698"/>
              <a:chOff x="5484825" y="4926033"/>
              <a:chExt cx="192075" cy="193698"/>
            </a:xfrm>
          </p:grpSpPr>
          <p:sp>
            <p:nvSpPr>
              <p:cNvPr id="256" name="Rectangle 255"/>
              <p:cNvSpPr/>
              <p:nvPr/>
            </p:nvSpPr>
            <p:spPr bwMode="auto">
              <a:xfrm>
                <a:off x="5484825" y="4926033"/>
                <a:ext cx="192075" cy="193698"/>
              </a:xfrm>
              <a:prstGeom prst="rect">
                <a:avLst/>
              </a:prstGeom>
              <a:solidFill>
                <a:srgbClr val="33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7" name="Oval 256"/>
              <p:cNvSpPr/>
              <p:nvPr/>
            </p:nvSpPr>
            <p:spPr bwMode="auto">
              <a:xfrm>
                <a:off x="5530847" y="4962546"/>
                <a:ext cx="109539" cy="109539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0" name="Group 161"/>
            <p:cNvGrpSpPr/>
            <p:nvPr/>
          </p:nvGrpSpPr>
          <p:grpSpPr>
            <a:xfrm>
              <a:off x="3492528" y="4170357"/>
              <a:ext cx="192075" cy="193698"/>
              <a:chOff x="5484825" y="4926033"/>
              <a:chExt cx="192075" cy="193698"/>
            </a:xfrm>
          </p:grpSpPr>
          <p:sp>
            <p:nvSpPr>
              <p:cNvPr id="259" name="Rectangle 258"/>
              <p:cNvSpPr/>
              <p:nvPr/>
            </p:nvSpPr>
            <p:spPr bwMode="auto">
              <a:xfrm>
                <a:off x="5484825" y="4926033"/>
                <a:ext cx="192075" cy="193698"/>
              </a:xfrm>
              <a:prstGeom prst="rect">
                <a:avLst/>
              </a:prstGeom>
              <a:solidFill>
                <a:srgbClr val="33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0" name="Oval 259"/>
              <p:cNvSpPr/>
              <p:nvPr/>
            </p:nvSpPr>
            <p:spPr bwMode="auto">
              <a:xfrm>
                <a:off x="5530847" y="4962546"/>
                <a:ext cx="109539" cy="109539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1" name="Group 164"/>
            <p:cNvGrpSpPr/>
            <p:nvPr/>
          </p:nvGrpSpPr>
          <p:grpSpPr>
            <a:xfrm>
              <a:off x="3090885" y="4937130"/>
              <a:ext cx="192075" cy="193698"/>
              <a:chOff x="5484825" y="4926033"/>
              <a:chExt cx="192075" cy="193698"/>
            </a:xfrm>
          </p:grpSpPr>
          <p:sp>
            <p:nvSpPr>
              <p:cNvPr id="262" name="Rectangle 261"/>
              <p:cNvSpPr/>
              <p:nvPr/>
            </p:nvSpPr>
            <p:spPr bwMode="auto">
              <a:xfrm>
                <a:off x="5484825" y="4926033"/>
                <a:ext cx="192075" cy="193698"/>
              </a:xfrm>
              <a:prstGeom prst="rect">
                <a:avLst/>
              </a:prstGeom>
              <a:solidFill>
                <a:srgbClr val="33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3" name="Oval 262"/>
              <p:cNvSpPr/>
              <p:nvPr/>
            </p:nvSpPr>
            <p:spPr bwMode="auto">
              <a:xfrm>
                <a:off x="5530847" y="4962546"/>
                <a:ext cx="109539" cy="109539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2" name="Group 167"/>
            <p:cNvGrpSpPr/>
            <p:nvPr/>
          </p:nvGrpSpPr>
          <p:grpSpPr>
            <a:xfrm>
              <a:off x="2725755" y="4937130"/>
              <a:ext cx="192075" cy="193698"/>
              <a:chOff x="5484825" y="4926033"/>
              <a:chExt cx="192075" cy="193698"/>
            </a:xfrm>
          </p:grpSpPr>
          <p:sp>
            <p:nvSpPr>
              <p:cNvPr id="265" name="Rectangle 264"/>
              <p:cNvSpPr/>
              <p:nvPr/>
            </p:nvSpPr>
            <p:spPr bwMode="auto">
              <a:xfrm>
                <a:off x="5484825" y="4926033"/>
                <a:ext cx="192075" cy="193698"/>
              </a:xfrm>
              <a:prstGeom prst="rect">
                <a:avLst/>
              </a:prstGeom>
              <a:solidFill>
                <a:srgbClr val="33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6" name="Oval 265"/>
              <p:cNvSpPr/>
              <p:nvPr/>
            </p:nvSpPr>
            <p:spPr bwMode="auto">
              <a:xfrm>
                <a:off x="5530847" y="4962546"/>
                <a:ext cx="109539" cy="109539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70" name="Rectangle 269"/>
            <p:cNvSpPr/>
            <p:nvPr/>
          </p:nvSpPr>
          <p:spPr bwMode="auto">
            <a:xfrm>
              <a:off x="4572000" y="5181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3" name="Group 202"/>
            <p:cNvGrpSpPr/>
            <p:nvPr/>
          </p:nvGrpSpPr>
          <p:grpSpPr>
            <a:xfrm>
              <a:off x="4625982" y="6069033"/>
              <a:ext cx="192075" cy="193698"/>
              <a:chOff x="5448312" y="3794130"/>
              <a:chExt cx="192075" cy="193698"/>
            </a:xfrm>
          </p:grpSpPr>
          <p:sp>
            <p:nvSpPr>
              <p:cNvPr id="272" name="Rectangle 271"/>
              <p:cNvSpPr/>
              <p:nvPr/>
            </p:nvSpPr>
            <p:spPr bwMode="auto">
              <a:xfrm>
                <a:off x="5448312" y="3794130"/>
                <a:ext cx="192075" cy="19369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3" name="Oval 272"/>
              <p:cNvSpPr/>
              <p:nvPr/>
            </p:nvSpPr>
            <p:spPr bwMode="auto">
              <a:xfrm>
                <a:off x="5494334" y="3830643"/>
                <a:ext cx="109539" cy="109539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274" name="Straight Connector 273"/>
            <p:cNvCxnSpPr/>
            <p:nvPr/>
          </p:nvCxnSpPr>
          <p:spPr bwMode="auto">
            <a:xfrm>
              <a:off x="3684603" y="4267206"/>
              <a:ext cx="173055" cy="158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5" name="Straight Connector 274"/>
            <p:cNvCxnSpPr/>
            <p:nvPr/>
          </p:nvCxnSpPr>
          <p:spPr bwMode="auto">
            <a:xfrm>
              <a:off x="2917830" y="5033979"/>
              <a:ext cx="173055" cy="158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7" name="Straight Connector 276"/>
            <p:cNvCxnSpPr>
              <a:endCxn id="253" idx="1"/>
            </p:cNvCxnSpPr>
            <p:nvPr/>
          </p:nvCxnSpPr>
          <p:spPr bwMode="auto">
            <a:xfrm flipV="1">
              <a:off x="4114800" y="6165882"/>
              <a:ext cx="141315" cy="631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8" name="Straight Connector 277"/>
            <p:cNvCxnSpPr/>
            <p:nvPr/>
          </p:nvCxnSpPr>
          <p:spPr bwMode="auto">
            <a:xfrm>
              <a:off x="4818057" y="6165882"/>
              <a:ext cx="134943" cy="631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3" name="Rectangle 282"/>
            <p:cNvSpPr/>
            <p:nvPr/>
          </p:nvSpPr>
          <p:spPr bwMode="auto">
            <a:xfrm>
              <a:off x="2667000" y="5257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4" name="Rectangle 283"/>
            <p:cNvSpPr/>
            <p:nvPr/>
          </p:nvSpPr>
          <p:spPr bwMode="auto">
            <a:xfrm>
              <a:off x="3810000" y="4876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5" name="Rectangle 284"/>
            <p:cNvSpPr/>
            <p:nvPr/>
          </p:nvSpPr>
          <p:spPr bwMode="auto">
            <a:xfrm>
              <a:off x="4191000" y="4876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6" name="Rectangle 285"/>
            <p:cNvSpPr/>
            <p:nvPr/>
          </p:nvSpPr>
          <p:spPr bwMode="auto">
            <a:xfrm>
              <a:off x="2971800" y="5257800"/>
              <a:ext cx="76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7" name="Rectangle 286"/>
            <p:cNvSpPr/>
            <p:nvPr/>
          </p:nvSpPr>
          <p:spPr bwMode="auto">
            <a:xfrm>
              <a:off x="4114800" y="4876800"/>
              <a:ext cx="76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8" name="Rectangle 287"/>
            <p:cNvSpPr/>
            <p:nvPr/>
          </p:nvSpPr>
          <p:spPr bwMode="auto">
            <a:xfrm>
              <a:off x="3810000" y="5257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9" name="Rectangle 288"/>
            <p:cNvSpPr/>
            <p:nvPr/>
          </p:nvSpPr>
          <p:spPr bwMode="auto">
            <a:xfrm>
              <a:off x="4191000" y="5257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0" name="Rectangle 289"/>
            <p:cNvSpPr/>
            <p:nvPr/>
          </p:nvSpPr>
          <p:spPr bwMode="auto">
            <a:xfrm>
              <a:off x="4114800" y="5257800"/>
              <a:ext cx="76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00" name="Straight Connector 199"/>
          <p:cNvCxnSpPr/>
          <p:nvPr/>
        </p:nvCxnSpPr>
        <p:spPr bwMode="auto">
          <a:xfrm flipV="1">
            <a:off x="6553200" y="3498882"/>
            <a:ext cx="282582" cy="631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3" name="Rectangle 182"/>
          <p:cNvSpPr/>
          <p:nvPr/>
        </p:nvSpPr>
        <p:spPr bwMode="auto">
          <a:xfrm>
            <a:off x="6477000" y="34290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4" name="Rectangle 193"/>
          <p:cNvSpPr/>
          <p:nvPr/>
        </p:nvSpPr>
        <p:spPr bwMode="auto">
          <a:xfrm>
            <a:off x="6477000" y="38100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1" name="Rectangle 200"/>
          <p:cNvSpPr/>
          <p:nvPr/>
        </p:nvSpPr>
        <p:spPr bwMode="auto">
          <a:xfrm>
            <a:off x="6096000" y="38100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3" name="Straight Connector 202"/>
          <p:cNvCxnSpPr>
            <a:stCxn id="183" idx="2"/>
            <a:endCxn id="194" idx="0"/>
          </p:cNvCxnSpPr>
          <p:nvPr/>
        </p:nvCxnSpPr>
        <p:spPr bwMode="auto">
          <a:xfrm rot="5400000">
            <a:off x="6438900" y="36957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" name="Straight Connector 203"/>
          <p:cNvCxnSpPr>
            <a:stCxn id="194" idx="1"/>
            <a:endCxn id="201" idx="3"/>
          </p:cNvCxnSpPr>
          <p:nvPr/>
        </p:nvCxnSpPr>
        <p:spPr bwMode="auto">
          <a:xfrm rot="10800000">
            <a:off x="6248400" y="38862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" name="Straight Connector 204"/>
          <p:cNvCxnSpPr>
            <a:endCxn id="201" idx="0"/>
          </p:cNvCxnSpPr>
          <p:nvPr/>
        </p:nvCxnSpPr>
        <p:spPr bwMode="auto">
          <a:xfrm rot="5400000">
            <a:off x="6076950" y="371475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1" name="Rectangle 230"/>
          <p:cNvSpPr/>
          <p:nvPr/>
        </p:nvSpPr>
        <p:spPr bwMode="auto">
          <a:xfrm>
            <a:off x="6096000" y="34290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3" name="Straight Connector 232"/>
          <p:cNvCxnSpPr>
            <a:endCxn id="231" idx="1"/>
          </p:cNvCxnSpPr>
          <p:nvPr/>
        </p:nvCxnSpPr>
        <p:spPr bwMode="auto">
          <a:xfrm>
            <a:off x="5867400" y="35052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/>
          <p:cNvCxnSpPr>
            <a:stCxn id="231" idx="2"/>
          </p:cNvCxnSpPr>
          <p:nvPr/>
        </p:nvCxnSpPr>
        <p:spPr bwMode="auto">
          <a:xfrm rot="5400000">
            <a:off x="6076950" y="367665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7" name="Rectangle 206"/>
          <p:cNvSpPr/>
          <p:nvPr/>
        </p:nvSpPr>
        <p:spPr bwMode="auto">
          <a:xfrm>
            <a:off x="5715000" y="34290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1" name="Rectangle 210"/>
          <p:cNvSpPr/>
          <p:nvPr/>
        </p:nvSpPr>
        <p:spPr bwMode="auto">
          <a:xfrm>
            <a:off x="5715000" y="30480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3" name="Rectangle 212"/>
          <p:cNvSpPr/>
          <p:nvPr/>
        </p:nvSpPr>
        <p:spPr bwMode="auto">
          <a:xfrm>
            <a:off x="5334000" y="30480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8" name="Straight Connector 217"/>
          <p:cNvCxnSpPr>
            <a:stCxn id="211" idx="2"/>
            <a:endCxn id="207" idx="0"/>
          </p:cNvCxnSpPr>
          <p:nvPr/>
        </p:nvCxnSpPr>
        <p:spPr bwMode="auto">
          <a:xfrm rot="5400000">
            <a:off x="5676900" y="33147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9" name="Straight Connector 218"/>
          <p:cNvCxnSpPr>
            <a:stCxn id="213" idx="3"/>
            <a:endCxn id="211" idx="1"/>
          </p:cNvCxnSpPr>
          <p:nvPr/>
        </p:nvCxnSpPr>
        <p:spPr bwMode="auto">
          <a:xfrm>
            <a:off x="5486400" y="31242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6" name="Straight Connector 225"/>
          <p:cNvCxnSpPr>
            <a:stCxn id="213" idx="2"/>
          </p:cNvCxnSpPr>
          <p:nvPr/>
        </p:nvCxnSpPr>
        <p:spPr bwMode="auto">
          <a:xfrm rot="5400000">
            <a:off x="5314950" y="329565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9" name="Rectangle 238"/>
          <p:cNvSpPr/>
          <p:nvPr/>
        </p:nvSpPr>
        <p:spPr bwMode="auto">
          <a:xfrm>
            <a:off x="5334000" y="34290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0" name="Straight Connector 239"/>
          <p:cNvCxnSpPr>
            <a:stCxn id="239" idx="0"/>
          </p:cNvCxnSpPr>
          <p:nvPr/>
        </p:nvCxnSpPr>
        <p:spPr bwMode="auto">
          <a:xfrm rot="5400000" flipH="1" flipV="1">
            <a:off x="5334000" y="3352800"/>
            <a:ext cx="1524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0" name="Straight Connector 249"/>
          <p:cNvCxnSpPr>
            <a:endCxn id="239" idx="1"/>
          </p:cNvCxnSpPr>
          <p:nvPr/>
        </p:nvCxnSpPr>
        <p:spPr bwMode="auto">
          <a:xfrm>
            <a:off x="5181600" y="3505200"/>
            <a:ext cx="1524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1" name="Rectangle 250"/>
          <p:cNvSpPr/>
          <p:nvPr/>
        </p:nvSpPr>
        <p:spPr bwMode="auto">
          <a:xfrm>
            <a:off x="527957" y="1739512"/>
            <a:ext cx="548640" cy="50293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/>
          </a:p>
        </p:txBody>
      </p:sp>
      <p:sp>
        <p:nvSpPr>
          <p:cNvPr id="255" name="TextBox 104"/>
          <p:cNvSpPr txBox="1">
            <a:spLocks noChangeArrowheads="1"/>
          </p:cNvSpPr>
          <p:nvPr/>
        </p:nvSpPr>
        <p:spPr bwMode="auto">
          <a:xfrm>
            <a:off x="1050471" y="1815622"/>
            <a:ext cx="2612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Y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264" name="TextBox 104"/>
          <p:cNvSpPr txBox="1">
            <a:spLocks noChangeArrowheads="1"/>
          </p:cNvSpPr>
          <p:nvPr/>
        </p:nvSpPr>
        <p:spPr bwMode="auto">
          <a:xfrm>
            <a:off x="658586" y="2177583"/>
            <a:ext cx="2612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X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267" name="TextBox 104"/>
          <p:cNvSpPr txBox="1">
            <a:spLocks noChangeArrowheads="1"/>
          </p:cNvSpPr>
          <p:nvPr/>
        </p:nvSpPr>
        <p:spPr bwMode="auto">
          <a:xfrm>
            <a:off x="266700" y="1797031"/>
            <a:ext cx="2612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A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69" name="TextBox 104"/>
          <p:cNvSpPr txBox="1">
            <a:spLocks noChangeArrowheads="1"/>
          </p:cNvSpPr>
          <p:nvPr/>
        </p:nvSpPr>
        <p:spPr bwMode="auto">
          <a:xfrm>
            <a:off x="684711" y="1409700"/>
            <a:ext cx="2612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6" name="Rectangle 275"/>
          <p:cNvSpPr/>
          <p:nvPr/>
        </p:nvSpPr>
        <p:spPr bwMode="auto">
          <a:xfrm>
            <a:off x="998220" y="2805057"/>
            <a:ext cx="548640" cy="5029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dirty="0" smtClean="0"/>
              <a:t>W</a:t>
            </a:r>
            <a:endParaRPr lang="en-US" sz="2400" dirty="0"/>
          </a:p>
        </p:txBody>
      </p:sp>
      <p:sp>
        <p:nvSpPr>
          <p:cNvPr id="279" name="Rectangle 278"/>
          <p:cNvSpPr/>
          <p:nvPr/>
        </p:nvSpPr>
        <p:spPr bwMode="auto">
          <a:xfrm>
            <a:off x="1546860" y="2805057"/>
            <a:ext cx="548640" cy="5029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/>
          </a:p>
        </p:txBody>
      </p:sp>
      <p:sp>
        <p:nvSpPr>
          <p:cNvPr id="282" name="Rectangle 281"/>
          <p:cNvSpPr/>
          <p:nvPr/>
        </p:nvSpPr>
        <p:spPr bwMode="auto">
          <a:xfrm>
            <a:off x="1546860" y="2297655"/>
            <a:ext cx="548640" cy="50293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dirty="0" smtClean="0"/>
              <a:t>V</a:t>
            </a:r>
            <a:endParaRPr lang="en-US" sz="2400" dirty="0"/>
          </a:p>
        </p:txBody>
      </p:sp>
      <p:sp>
        <p:nvSpPr>
          <p:cNvPr id="291" name="TextBox 104"/>
          <p:cNvSpPr txBox="1">
            <a:spLocks noChangeArrowheads="1"/>
          </p:cNvSpPr>
          <p:nvPr/>
        </p:nvSpPr>
        <p:spPr bwMode="auto">
          <a:xfrm>
            <a:off x="1311729" y="2348395"/>
            <a:ext cx="2612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Y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292" name="TextBox 104"/>
          <p:cNvSpPr txBox="1">
            <a:spLocks noChangeArrowheads="1"/>
          </p:cNvSpPr>
          <p:nvPr/>
        </p:nvSpPr>
        <p:spPr bwMode="auto">
          <a:xfrm>
            <a:off x="1050471" y="2525986"/>
            <a:ext cx="2612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X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310" name="TextBox 104"/>
          <p:cNvSpPr txBox="1">
            <a:spLocks noChangeArrowheads="1"/>
          </p:cNvSpPr>
          <p:nvPr/>
        </p:nvSpPr>
        <p:spPr bwMode="auto">
          <a:xfrm>
            <a:off x="4495800" y="3314700"/>
            <a:ext cx="723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(X,Y)</a:t>
            </a:r>
            <a:endParaRPr lang="en-US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F3E5-CBD4-4A58-818E-969C9D06FADF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31838"/>
          </a:xfrm>
          <a:noFill/>
        </p:spPr>
        <p:txBody>
          <a:bodyPr/>
          <a:lstStyle/>
          <a:p>
            <a:pPr eaLnBrk="1" hangingPunct="1"/>
            <a:r>
              <a:rPr lang="en-US" sz="2800" b="1" smtClean="0"/>
              <a:t>3D DNA Cube</a:t>
            </a: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0" y="684213"/>
            <a:ext cx="91408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cs typeface="Arial" charset="0"/>
              </a:rPr>
              <a:t>[Seeman, New York University]</a:t>
            </a:r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219200"/>
            <a:ext cx="5019675" cy="518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Simulating Temp 2 Systems at Temp 1</a:t>
            </a:r>
            <a:endParaRPr lang="en-US" sz="24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115824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1887200" y="6553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84" name="Rectangle 83"/>
          <p:cNvSpPr/>
          <p:nvPr/>
        </p:nvSpPr>
        <p:spPr bwMode="auto">
          <a:xfrm>
            <a:off x="7162800" y="3352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7162800" y="2971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7162800" y="2590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7543800" y="2590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7924800" y="2590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8305800" y="2590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8686800" y="2590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8686800" y="2209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8686800" y="1828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8686800" y="1447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8305800" y="2209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8305800" y="1828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8305800" y="1447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7924800" y="2209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6781800" y="2209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7162800" y="2209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6781800" y="3352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6781800" y="2971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6781800" y="25908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7162800" y="3276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7162800" y="2895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7467600" y="25908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7848600" y="25908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8229600" y="25908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8610600" y="25908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7086600" y="22098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8686800" y="2514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8686800" y="2133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8686800" y="1752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8305800" y="2133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8305800" y="1752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8229600" y="2209800"/>
            <a:ext cx="76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6781800" y="2895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6781800" y="3276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7227915" y="3402033"/>
            <a:ext cx="192075" cy="1936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8" name="Oval 167"/>
          <p:cNvSpPr/>
          <p:nvPr/>
        </p:nvSpPr>
        <p:spPr bwMode="auto">
          <a:xfrm>
            <a:off x="7273937" y="3438546"/>
            <a:ext cx="109539" cy="109539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158"/>
          <p:cNvGrpSpPr/>
          <p:nvPr/>
        </p:nvGrpSpPr>
        <p:grpSpPr>
          <a:xfrm>
            <a:off x="8734458" y="1503357"/>
            <a:ext cx="192075" cy="193698"/>
            <a:chOff x="5484825" y="4926033"/>
            <a:chExt cx="192075" cy="193698"/>
          </a:xfrm>
        </p:grpSpPr>
        <p:sp>
          <p:nvSpPr>
            <p:cNvPr id="171" name="Rectangle 170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2" name="Oval 171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161"/>
          <p:cNvGrpSpPr/>
          <p:nvPr/>
        </p:nvGrpSpPr>
        <p:grpSpPr>
          <a:xfrm>
            <a:off x="8369328" y="1503357"/>
            <a:ext cx="192075" cy="193698"/>
            <a:chOff x="5484825" y="4926033"/>
            <a:chExt cx="192075" cy="193698"/>
          </a:xfrm>
        </p:grpSpPr>
        <p:sp>
          <p:nvSpPr>
            <p:cNvPr id="174" name="Rectangle 173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6" name="Oval 175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oup 164"/>
          <p:cNvGrpSpPr/>
          <p:nvPr/>
        </p:nvGrpSpPr>
        <p:grpSpPr>
          <a:xfrm>
            <a:off x="7967685" y="2270130"/>
            <a:ext cx="192075" cy="193698"/>
            <a:chOff x="5484825" y="4926033"/>
            <a:chExt cx="192075" cy="193698"/>
          </a:xfrm>
        </p:grpSpPr>
        <p:sp>
          <p:nvSpPr>
            <p:cNvPr id="178" name="Rectangle 177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4" name="Oval 183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oup 167"/>
          <p:cNvGrpSpPr/>
          <p:nvPr/>
        </p:nvGrpSpPr>
        <p:grpSpPr>
          <a:xfrm>
            <a:off x="7602555" y="2270130"/>
            <a:ext cx="192075" cy="193698"/>
            <a:chOff x="5484825" y="4926033"/>
            <a:chExt cx="192075" cy="193698"/>
          </a:xfrm>
        </p:grpSpPr>
        <p:sp>
          <p:nvSpPr>
            <p:cNvPr id="186" name="Rectangle 185"/>
            <p:cNvSpPr/>
            <p:nvPr/>
          </p:nvSpPr>
          <p:spPr bwMode="auto">
            <a:xfrm>
              <a:off x="5484825" y="4926033"/>
              <a:ext cx="192075" cy="19369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7" name="Oval 186"/>
            <p:cNvSpPr/>
            <p:nvPr/>
          </p:nvSpPr>
          <p:spPr bwMode="auto">
            <a:xfrm>
              <a:off x="5530847" y="4962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" name="Group 200"/>
          <p:cNvGrpSpPr/>
          <p:nvPr/>
        </p:nvGrpSpPr>
        <p:grpSpPr>
          <a:xfrm>
            <a:off x="7227915" y="2270130"/>
            <a:ext cx="192075" cy="193698"/>
            <a:chOff x="5448312" y="3794130"/>
            <a:chExt cx="192075" cy="193698"/>
          </a:xfrm>
        </p:grpSpPr>
        <p:sp>
          <p:nvSpPr>
            <p:cNvPr id="189" name="Rectangle 188"/>
            <p:cNvSpPr/>
            <p:nvPr/>
          </p:nvSpPr>
          <p:spPr bwMode="auto">
            <a:xfrm>
              <a:off x="5448312" y="3794130"/>
              <a:ext cx="192075" cy="19369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0" name="Oval 189"/>
            <p:cNvSpPr/>
            <p:nvPr/>
          </p:nvSpPr>
          <p:spPr bwMode="auto">
            <a:xfrm>
              <a:off x="5494334" y="3830643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91" name="Rectangle 190"/>
          <p:cNvSpPr/>
          <p:nvPr/>
        </p:nvSpPr>
        <p:spPr bwMode="auto">
          <a:xfrm>
            <a:off x="6781800" y="251460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" name="Group 202"/>
          <p:cNvGrpSpPr/>
          <p:nvPr/>
        </p:nvGrpSpPr>
        <p:grpSpPr>
          <a:xfrm>
            <a:off x="6835782" y="3402033"/>
            <a:ext cx="192075" cy="193698"/>
            <a:chOff x="5448312" y="3794130"/>
            <a:chExt cx="192075" cy="193698"/>
          </a:xfrm>
        </p:grpSpPr>
        <p:sp>
          <p:nvSpPr>
            <p:cNvPr id="193" name="Rectangle 192"/>
            <p:cNvSpPr/>
            <p:nvPr/>
          </p:nvSpPr>
          <p:spPr bwMode="auto">
            <a:xfrm>
              <a:off x="5448312" y="3794130"/>
              <a:ext cx="192075" cy="19369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5" name="Oval 194"/>
            <p:cNvSpPr/>
            <p:nvPr/>
          </p:nvSpPr>
          <p:spPr bwMode="auto">
            <a:xfrm>
              <a:off x="5494334" y="3830643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96" name="Straight Connector 195"/>
          <p:cNvCxnSpPr/>
          <p:nvPr/>
        </p:nvCxnSpPr>
        <p:spPr bwMode="auto">
          <a:xfrm>
            <a:off x="8561403" y="1600206"/>
            <a:ext cx="17305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/>
          <p:nvPr/>
        </p:nvCxnSpPr>
        <p:spPr bwMode="auto">
          <a:xfrm>
            <a:off x="7794630" y="2366979"/>
            <a:ext cx="17305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/>
          <p:cNvCxnSpPr/>
          <p:nvPr/>
        </p:nvCxnSpPr>
        <p:spPr bwMode="auto">
          <a:xfrm>
            <a:off x="7419990" y="2366979"/>
            <a:ext cx="182565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9" name="Straight Connector 198"/>
          <p:cNvCxnSpPr>
            <a:stCxn id="165" idx="3"/>
          </p:cNvCxnSpPr>
          <p:nvPr/>
        </p:nvCxnSpPr>
        <p:spPr bwMode="auto">
          <a:xfrm>
            <a:off x="7419990" y="3498882"/>
            <a:ext cx="123810" cy="631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" name="Group 294"/>
          <p:cNvGrpSpPr/>
          <p:nvPr/>
        </p:nvGrpSpPr>
        <p:grpSpPr>
          <a:xfrm>
            <a:off x="5257800" y="2971800"/>
            <a:ext cx="2286000" cy="2209800"/>
            <a:chOff x="2667000" y="4114800"/>
            <a:chExt cx="2286000" cy="2209800"/>
          </a:xfrm>
        </p:grpSpPr>
        <p:sp>
          <p:nvSpPr>
            <p:cNvPr id="206" name="Rectangle 205"/>
            <p:cNvSpPr/>
            <p:nvPr/>
          </p:nvSpPr>
          <p:spPr bwMode="auto">
            <a:xfrm>
              <a:off x="4191000" y="6019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8" name="Rectangle 207"/>
            <p:cNvSpPr/>
            <p:nvPr/>
          </p:nvSpPr>
          <p:spPr bwMode="auto">
            <a:xfrm>
              <a:off x="4191000" y="5638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9" name="Rectangle 208"/>
            <p:cNvSpPr/>
            <p:nvPr/>
          </p:nvSpPr>
          <p:spPr bwMode="auto">
            <a:xfrm>
              <a:off x="3048000" y="5257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2" name="Rectangle 211"/>
            <p:cNvSpPr/>
            <p:nvPr/>
          </p:nvSpPr>
          <p:spPr bwMode="auto">
            <a:xfrm>
              <a:off x="3429000" y="5257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4" name="Rectangle 213"/>
            <p:cNvSpPr/>
            <p:nvPr/>
          </p:nvSpPr>
          <p:spPr bwMode="auto">
            <a:xfrm>
              <a:off x="2667000" y="4876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5" name="Rectangle 214"/>
            <p:cNvSpPr/>
            <p:nvPr/>
          </p:nvSpPr>
          <p:spPr bwMode="auto">
            <a:xfrm>
              <a:off x="3810000" y="4495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6" name="Rectangle 215"/>
            <p:cNvSpPr/>
            <p:nvPr/>
          </p:nvSpPr>
          <p:spPr bwMode="auto">
            <a:xfrm>
              <a:off x="3810000" y="4114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0" name="Rectangle 219"/>
            <p:cNvSpPr/>
            <p:nvPr/>
          </p:nvSpPr>
          <p:spPr bwMode="auto">
            <a:xfrm>
              <a:off x="3429000" y="4876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3429000" y="4495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3429000" y="4114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3048000" y="4876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4" name="Rectangle 223"/>
            <p:cNvSpPr/>
            <p:nvPr/>
          </p:nvSpPr>
          <p:spPr bwMode="auto">
            <a:xfrm>
              <a:off x="4572000" y="4876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7" name="Rectangle 226"/>
            <p:cNvSpPr/>
            <p:nvPr/>
          </p:nvSpPr>
          <p:spPr bwMode="auto">
            <a:xfrm>
              <a:off x="4572000" y="6019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8" name="Rectangle 227"/>
            <p:cNvSpPr/>
            <p:nvPr/>
          </p:nvSpPr>
          <p:spPr bwMode="auto">
            <a:xfrm>
              <a:off x="4572000" y="5638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9" name="Rectangle 228"/>
            <p:cNvSpPr/>
            <p:nvPr/>
          </p:nvSpPr>
          <p:spPr bwMode="auto">
            <a:xfrm>
              <a:off x="4572000" y="5257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0" name="Rectangle 229"/>
            <p:cNvSpPr/>
            <p:nvPr/>
          </p:nvSpPr>
          <p:spPr bwMode="auto">
            <a:xfrm>
              <a:off x="4191000" y="5943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4" name="Rectangle 233"/>
            <p:cNvSpPr/>
            <p:nvPr/>
          </p:nvSpPr>
          <p:spPr bwMode="auto">
            <a:xfrm>
              <a:off x="4191000" y="5562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6" name="Rectangle 235"/>
            <p:cNvSpPr/>
            <p:nvPr/>
          </p:nvSpPr>
          <p:spPr bwMode="auto">
            <a:xfrm>
              <a:off x="3352800" y="5257800"/>
              <a:ext cx="76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8" name="Rectangle 237"/>
            <p:cNvSpPr/>
            <p:nvPr/>
          </p:nvSpPr>
          <p:spPr bwMode="auto">
            <a:xfrm>
              <a:off x="3733800" y="5257800"/>
              <a:ext cx="76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2" name="Rectangle 241"/>
            <p:cNvSpPr/>
            <p:nvPr/>
          </p:nvSpPr>
          <p:spPr bwMode="auto">
            <a:xfrm>
              <a:off x="4495800" y="4876800"/>
              <a:ext cx="76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3" name="Rectangle 242"/>
            <p:cNvSpPr/>
            <p:nvPr/>
          </p:nvSpPr>
          <p:spPr bwMode="auto">
            <a:xfrm>
              <a:off x="3810000" y="4419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4" name="Rectangle 243"/>
            <p:cNvSpPr/>
            <p:nvPr/>
          </p:nvSpPr>
          <p:spPr bwMode="auto">
            <a:xfrm>
              <a:off x="3810000" y="4800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5" name="Rectangle 244"/>
            <p:cNvSpPr/>
            <p:nvPr/>
          </p:nvSpPr>
          <p:spPr bwMode="auto">
            <a:xfrm>
              <a:off x="2667000" y="5181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6" name="Rectangle 245"/>
            <p:cNvSpPr/>
            <p:nvPr/>
          </p:nvSpPr>
          <p:spPr bwMode="auto">
            <a:xfrm>
              <a:off x="3429000" y="4800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3429000" y="4419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8" name="Rectangle 247"/>
            <p:cNvSpPr/>
            <p:nvPr/>
          </p:nvSpPr>
          <p:spPr bwMode="auto">
            <a:xfrm>
              <a:off x="3352800" y="4876800"/>
              <a:ext cx="76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9" name="Rectangle 248"/>
            <p:cNvSpPr/>
            <p:nvPr/>
          </p:nvSpPr>
          <p:spPr bwMode="auto">
            <a:xfrm>
              <a:off x="4572000" y="5562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4572000" y="5943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3" name="Rectangle 252"/>
            <p:cNvSpPr/>
            <p:nvPr/>
          </p:nvSpPr>
          <p:spPr bwMode="auto">
            <a:xfrm>
              <a:off x="4256115" y="6069033"/>
              <a:ext cx="192075" cy="19369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4" name="Oval 253"/>
            <p:cNvSpPr/>
            <p:nvPr/>
          </p:nvSpPr>
          <p:spPr bwMode="auto">
            <a:xfrm>
              <a:off x="4302137" y="61055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9" name="Group 158"/>
            <p:cNvGrpSpPr/>
            <p:nvPr/>
          </p:nvGrpSpPr>
          <p:grpSpPr>
            <a:xfrm>
              <a:off x="3857658" y="4170357"/>
              <a:ext cx="192075" cy="193698"/>
              <a:chOff x="5484825" y="4926033"/>
              <a:chExt cx="192075" cy="193698"/>
            </a:xfrm>
          </p:grpSpPr>
          <p:sp>
            <p:nvSpPr>
              <p:cNvPr id="256" name="Rectangle 255"/>
              <p:cNvSpPr/>
              <p:nvPr/>
            </p:nvSpPr>
            <p:spPr bwMode="auto">
              <a:xfrm>
                <a:off x="5484825" y="4926033"/>
                <a:ext cx="192075" cy="193698"/>
              </a:xfrm>
              <a:prstGeom prst="rect">
                <a:avLst/>
              </a:prstGeom>
              <a:solidFill>
                <a:srgbClr val="33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7" name="Oval 256"/>
              <p:cNvSpPr/>
              <p:nvPr/>
            </p:nvSpPr>
            <p:spPr bwMode="auto">
              <a:xfrm>
                <a:off x="5530847" y="4962546"/>
                <a:ext cx="109539" cy="109539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0" name="Group 161"/>
            <p:cNvGrpSpPr/>
            <p:nvPr/>
          </p:nvGrpSpPr>
          <p:grpSpPr>
            <a:xfrm>
              <a:off x="3492528" y="4170357"/>
              <a:ext cx="192075" cy="193698"/>
              <a:chOff x="5484825" y="4926033"/>
              <a:chExt cx="192075" cy="193698"/>
            </a:xfrm>
          </p:grpSpPr>
          <p:sp>
            <p:nvSpPr>
              <p:cNvPr id="259" name="Rectangle 258"/>
              <p:cNvSpPr/>
              <p:nvPr/>
            </p:nvSpPr>
            <p:spPr bwMode="auto">
              <a:xfrm>
                <a:off x="5484825" y="4926033"/>
                <a:ext cx="192075" cy="193698"/>
              </a:xfrm>
              <a:prstGeom prst="rect">
                <a:avLst/>
              </a:prstGeom>
              <a:solidFill>
                <a:srgbClr val="33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0" name="Oval 259"/>
              <p:cNvSpPr/>
              <p:nvPr/>
            </p:nvSpPr>
            <p:spPr bwMode="auto">
              <a:xfrm>
                <a:off x="5530847" y="4962546"/>
                <a:ext cx="109539" cy="109539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1" name="Group 164"/>
            <p:cNvGrpSpPr/>
            <p:nvPr/>
          </p:nvGrpSpPr>
          <p:grpSpPr>
            <a:xfrm>
              <a:off x="3090885" y="4937130"/>
              <a:ext cx="192075" cy="193698"/>
              <a:chOff x="5484825" y="4926033"/>
              <a:chExt cx="192075" cy="193698"/>
            </a:xfrm>
          </p:grpSpPr>
          <p:sp>
            <p:nvSpPr>
              <p:cNvPr id="262" name="Rectangle 261"/>
              <p:cNvSpPr/>
              <p:nvPr/>
            </p:nvSpPr>
            <p:spPr bwMode="auto">
              <a:xfrm>
                <a:off x="5484825" y="4926033"/>
                <a:ext cx="192075" cy="193698"/>
              </a:xfrm>
              <a:prstGeom prst="rect">
                <a:avLst/>
              </a:prstGeom>
              <a:solidFill>
                <a:srgbClr val="33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3" name="Oval 262"/>
              <p:cNvSpPr/>
              <p:nvPr/>
            </p:nvSpPr>
            <p:spPr bwMode="auto">
              <a:xfrm>
                <a:off x="5530847" y="4962546"/>
                <a:ext cx="109539" cy="109539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2" name="Group 167"/>
            <p:cNvGrpSpPr/>
            <p:nvPr/>
          </p:nvGrpSpPr>
          <p:grpSpPr>
            <a:xfrm>
              <a:off x="2725755" y="4937130"/>
              <a:ext cx="192075" cy="193698"/>
              <a:chOff x="5484825" y="4926033"/>
              <a:chExt cx="192075" cy="193698"/>
            </a:xfrm>
          </p:grpSpPr>
          <p:sp>
            <p:nvSpPr>
              <p:cNvPr id="265" name="Rectangle 264"/>
              <p:cNvSpPr/>
              <p:nvPr/>
            </p:nvSpPr>
            <p:spPr bwMode="auto">
              <a:xfrm>
                <a:off x="5484825" y="4926033"/>
                <a:ext cx="192075" cy="193698"/>
              </a:xfrm>
              <a:prstGeom prst="rect">
                <a:avLst/>
              </a:prstGeom>
              <a:solidFill>
                <a:srgbClr val="33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6" name="Oval 265"/>
              <p:cNvSpPr/>
              <p:nvPr/>
            </p:nvSpPr>
            <p:spPr bwMode="auto">
              <a:xfrm>
                <a:off x="5530847" y="4962546"/>
                <a:ext cx="109539" cy="109539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70" name="Rectangle 269"/>
            <p:cNvSpPr/>
            <p:nvPr/>
          </p:nvSpPr>
          <p:spPr bwMode="auto">
            <a:xfrm>
              <a:off x="4572000" y="51816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3" name="Group 202"/>
            <p:cNvGrpSpPr/>
            <p:nvPr/>
          </p:nvGrpSpPr>
          <p:grpSpPr>
            <a:xfrm>
              <a:off x="4625982" y="6069033"/>
              <a:ext cx="192075" cy="193698"/>
              <a:chOff x="5448312" y="3794130"/>
              <a:chExt cx="192075" cy="193698"/>
            </a:xfrm>
          </p:grpSpPr>
          <p:sp>
            <p:nvSpPr>
              <p:cNvPr id="272" name="Rectangle 271"/>
              <p:cNvSpPr/>
              <p:nvPr/>
            </p:nvSpPr>
            <p:spPr bwMode="auto">
              <a:xfrm>
                <a:off x="5448312" y="3794130"/>
                <a:ext cx="192075" cy="19369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3" name="Oval 272"/>
              <p:cNvSpPr/>
              <p:nvPr/>
            </p:nvSpPr>
            <p:spPr bwMode="auto">
              <a:xfrm>
                <a:off x="5494334" y="3830643"/>
                <a:ext cx="109539" cy="109539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274" name="Straight Connector 273"/>
            <p:cNvCxnSpPr/>
            <p:nvPr/>
          </p:nvCxnSpPr>
          <p:spPr bwMode="auto">
            <a:xfrm>
              <a:off x="3684603" y="4267206"/>
              <a:ext cx="173055" cy="158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5" name="Straight Connector 274"/>
            <p:cNvCxnSpPr/>
            <p:nvPr/>
          </p:nvCxnSpPr>
          <p:spPr bwMode="auto">
            <a:xfrm>
              <a:off x="2917830" y="5033979"/>
              <a:ext cx="173055" cy="158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7" name="Straight Connector 276"/>
            <p:cNvCxnSpPr>
              <a:endCxn id="253" idx="1"/>
            </p:cNvCxnSpPr>
            <p:nvPr/>
          </p:nvCxnSpPr>
          <p:spPr bwMode="auto">
            <a:xfrm flipV="1">
              <a:off x="4114800" y="6165882"/>
              <a:ext cx="141315" cy="631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8" name="Straight Connector 277"/>
            <p:cNvCxnSpPr/>
            <p:nvPr/>
          </p:nvCxnSpPr>
          <p:spPr bwMode="auto">
            <a:xfrm>
              <a:off x="4818057" y="6165882"/>
              <a:ext cx="134943" cy="631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3" name="Rectangle 282"/>
            <p:cNvSpPr/>
            <p:nvPr/>
          </p:nvSpPr>
          <p:spPr bwMode="auto">
            <a:xfrm>
              <a:off x="2667000" y="5257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4" name="Rectangle 283"/>
            <p:cNvSpPr/>
            <p:nvPr/>
          </p:nvSpPr>
          <p:spPr bwMode="auto">
            <a:xfrm>
              <a:off x="3810000" y="4876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5" name="Rectangle 284"/>
            <p:cNvSpPr/>
            <p:nvPr/>
          </p:nvSpPr>
          <p:spPr bwMode="auto">
            <a:xfrm>
              <a:off x="4191000" y="4876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6" name="Rectangle 285"/>
            <p:cNvSpPr/>
            <p:nvPr/>
          </p:nvSpPr>
          <p:spPr bwMode="auto">
            <a:xfrm>
              <a:off x="2971800" y="5257800"/>
              <a:ext cx="76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7" name="Rectangle 286"/>
            <p:cNvSpPr/>
            <p:nvPr/>
          </p:nvSpPr>
          <p:spPr bwMode="auto">
            <a:xfrm>
              <a:off x="4114800" y="4876800"/>
              <a:ext cx="76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8" name="Rectangle 287"/>
            <p:cNvSpPr/>
            <p:nvPr/>
          </p:nvSpPr>
          <p:spPr bwMode="auto">
            <a:xfrm>
              <a:off x="3810000" y="5257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9" name="Rectangle 288"/>
            <p:cNvSpPr/>
            <p:nvPr/>
          </p:nvSpPr>
          <p:spPr bwMode="auto">
            <a:xfrm>
              <a:off x="4191000" y="5257800"/>
              <a:ext cx="3048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0" name="Rectangle 289"/>
            <p:cNvSpPr/>
            <p:nvPr/>
          </p:nvSpPr>
          <p:spPr bwMode="auto">
            <a:xfrm>
              <a:off x="4114800" y="5257800"/>
              <a:ext cx="76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00" name="Straight Connector 199"/>
          <p:cNvCxnSpPr/>
          <p:nvPr/>
        </p:nvCxnSpPr>
        <p:spPr bwMode="auto">
          <a:xfrm flipV="1">
            <a:off x="6553200" y="3498882"/>
            <a:ext cx="282582" cy="631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3" name="Rectangle 182"/>
          <p:cNvSpPr/>
          <p:nvPr/>
        </p:nvSpPr>
        <p:spPr bwMode="auto">
          <a:xfrm>
            <a:off x="6477000" y="34290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4" name="Rectangle 193"/>
          <p:cNvSpPr/>
          <p:nvPr/>
        </p:nvSpPr>
        <p:spPr bwMode="auto">
          <a:xfrm>
            <a:off x="6477000" y="38100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1" name="Rectangle 200"/>
          <p:cNvSpPr/>
          <p:nvPr/>
        </p:nvSpPr>
        <p:spPr bwMode="auto">
          <a:xfrm>
            <a:off x="6096000" y="38100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3" name="Straight Connector 202"/>
          <p:cNvCxnSpPr>
            <a:stCxn id="183" idx="2"/>
            <a:endCxn id="194" idx="0"/>
          </p:cNvCxnSpPr>
          <p:nvPr/>
        </p:nvCxnSpPr>
        <p:spPr bwMode="auto">
          <a:xfrm rot="5400000">
            <a:off x="6438900" y="36957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" name="Straight Connector 203"/>
          <p:cNvCxnSpPr>
            <a:stCxn id="194" idx="1"/>
            <a:endCxn id="201" idx="3"/>
          </p:cNvCxnSpPr>
          <p:nvPr/>
        </p:nvCxnSpPr>
        <p:spPr bwMode="auto">
          <a:xfrm rot="10800000">
            <a:off x="6248400" y="38862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" name="Straight Connector 204"/>
          <p:cNvCxnSpPr>
            <a:endCxn id="201" idx="0"/>
          </p:cNvCxnSpPr>
          <p:nvPr/>
        </p:nvCxnSpPr>
        <p:spPr bwMode="auto">
          <a:xfrm rot="5400000">
            <a:off x="6076950" y="371475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1" name="Rectangle 230"/>
          <p:cNvSpPr/>
          <p:nvPr/>
        </p:nvSpPr>
        <p:spPr bwMode="auto">
          <a:xfrm>
            <a:off x="6096000" y="34290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3" name="Straight Connector 232"/>
          <p:cNvCxnSpPr>
            <a:endCxn id="231" idx="1"/>
          </p:cNvCxnSpPr>
          <p:nvPr/>
        </p:nvCxnSpPr>
        <p:spPr bwMode="auto">
          <a:xfrm>
            <a:off x="5867400" y="35052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/>
          <p:cNvCxnSpPr>
            <a:stCxn id="231" idx="2"/>
          </p:cNvCxnSpPr>
          <p:nvPr/>
        </p:nvCxnSpPr>
        <p:spPr bwMode="auto">
          <a:xfrm rot="5400000">
            <a:off x="6076950" y="367665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7" name="Rectangle 206"/>
          <p:cNvSpPr/>
          <p:nvPr/>
        </p:nvSpPr>
        <p:spPr bwMode="auto">
          <a:xfrm>
            <a:off x="5715000" y="34290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1" name="Rectangle 210"/>
          <p:cNvSpPr/>
          <p:nvPr/>
        </p:nvSpPr>
        <p:spPr bwMode="auto">
          <a:xfrm>
            <a:off x="5715000" y="30480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3" name="Rectangle 212"/>
          <p:cNvSpPr/>
          <p:nvPr/>
        </p:nvSpPr>
        <p:spPr bwMode="auto">
          <a:xfrm>
            <a:off x="5334000" y="30480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8" name="Straight Connector 217"/>
          <p:cNvCxnSpPr>
            <a:stCxn id="211" idx="2"/>
            <a:endCxn id="207" idx="0"/>
          </p:cNvCxnSpPr>
          <p:nvPr/>
        </p:nvCxnSpPr>
        <p:spPr bwMode="auto">
          <a:xfrm rot="5400000">
            <a:off x="5676900" y="33147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9" name="Straight Connector 218"/>
          <p:cNvCxnSpPr>
            <a:stCxn id="213" idx="3"/>
            <a:endCxn id="211" idx="1"/>
          </p:cNvCxnSpPr>
          <p:nvPr/>
        </p:nvCxnSpPr>
        <p:spPr bwMode="auto">
          <a:xfrm>
            <a:off x="5486400" y="3124200"/>
            <a:ext cx="2286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6" name="Straight Connector 225"/>
          <p:cNvCxnSpPr>
            <a:stCxn id="213" idx="2"/>
          </p:cNvCxnSpPr>
          <p:nvPr/>
        </p:nvCxnSpPr>
        <p:spPr bwMode="auto">
          <a:xfrm rot="5400000">
            <a:off x="5314950" y="3295650"/>
            <a:ext cx="1905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9" name="Rectangle 238"/>
          <p:cNvSpPr/>
          <p:nvPr/>
        </p:nvSpPr>
        <p:spPr bwMode="auto">
          <a:xfrm>
            <a:off x="5334000" y="3429000"/>
            <a:ext cx="152400" cy="15240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0" name="Straight Connector 239"/>
          <p:cNvCxnSpPr>
            <a:stCxn id="239" idx="0"/>
          </p:cNvCxnSpPr>
          <p:nvPr/>
        </p:nvCxnSpPr>
        <p:spPr bwMode="auto">
          <a:xfrm rot="5400000" flipH="1" flipV="1">
            <a:off x="5334000" y="3352800"/>
            <a:ext cx="1524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0" name="Straight Connector 249"/>
          <p:cNvCxnSpPr>
            <a:endCxn id="239" idx="1"/>
          </p:cNvCxnSpPr>
          <p:nvPr/>
        </p:nvCxnSpPr>
        <p:spPr bwMode="auto">
          <a:xfrm>
            <a:off x="5181600" y="3505200"/>
            <a:ext cx="1524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1" name="Rectangle 250"/>
          <p:cNvSpPr/>
          <p:nvPr/>
        </p:nvSpPr>
        <p:spPr bwMode="auto">
          <a:xfrm>
            <a:off x="527957" y="1739512"/>
            <a:ext cx="548640" cy="50293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/>
          </a:p>
        </p:txBody>
      </p:sp>
      <p:sp>
        <p:nvSpPr>
          <p:cNvPr id="255" name="TextBox 104"/>
          <p:cNvSpPr txBox="1">
            <a:spLocks noChangeArrowheads="1"/>
          </p:cNvSpPr>
          <p:nvPr/>
        </p:nvSpPr>
        <p:spPr bwMode="auto">
          <a:xfrm>
            <a:off x="1050471" y="1815622"/>
            <a:ext cx="2612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Y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264" name="TextBox 104"/>
          <p:cNvSpPr txBox="1">
            <a:spLocks noChangeArrowheads="1"/>
          </p:cNvSpPr>
          <p:nvPr/>
        </p:nvSpPr>
        <p:spPr bwMode="auto">
          <a:xfrm>
            <a:off x="658586" y="2177583"/>
            <a:ext cx="2612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X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267" name="TextBox 104"/>
          <p:cNvSpPr txBox="1">
            <a:spLocks noChangeArrowheads="1"/>
          </p:cNvSpPr>
          <p:nvPr/>
        </p:nvSpPr>
        <p:spPr bwMode="auto">
          <a:xfrm>
            <a:off x="266700" y="1797031"/>
            <a:ext cx="2612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A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69" name="TextBox 104"/>
          <p:cNvSpPr txBox="1">
            <a:spLocks noChangeArrowheads="1"/>
          </p:cNvSpPr>
          <p:nvPr/>
        </p:nvSpPr>
        <p:spPr bwMode="auto">
          <a:xfrm>
            <a:off x="684711" y="1409700"/>
            <a:ext cx="2612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6" name="Rectangle 275"/>
          <p:cNvSpPr/>
          <p:nvPr/>
        </p:nvSpPr>
        <p:spPr bwMode="auto">
          <a:xfrm>
            <a:off x="998220" y="2805057"/>
            <a:ext cx="548640" cy="5029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dirty="0" smtClean="0"/>
              <a:t>W</a:t>
            </a:r>
            <a:endParaRPr lang="en-US" sz="2400" dirty="0"/>
          </a:p>
        </p:txBody>
      </p:sp>
      <p:sp>
        <p:nvSpPr>
          <p:cNvPr id="279" name="Rectangle 278"/>
          <p:cNvSpPr/>
          <p:nvPr/>
        </p:nvSpPr>
        <p:spPr bwMode="auto">
          <a:xfrm>
            <a:off x="1546860" y="2805057"/>
            <a:ext cx="548640" cy="5029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/>
          </a:p>
        </p:txBody>
      </p:sp>
      <p:sp>
        <p:nvSpPr>
          <p:cNvPr id="282" name="Rectangle 281"/>
          <p:cNvSpPr/>
          <p:nvPr/>
        </p:nvSpPr>
        <p:spPr bwMode="auto">
          <a:xfrm>
            <a:off x="1546860" y="2297655"/>
            <a:ext cx="548640" cy="50293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dirty="0" smtClean="0"/>
              <a:t>V</a:t>
            </a:r>
            <a:endParaRPr lang="en-US" sz="2400" dirty="0"/>
          </a:p>
        </p:txBody>
      </p:sp>
      <p:sp>
        <p:nvSpPr>
          <p:cNvPr id="291" name="TextBox 104"/>
          <p:cNvSpPr txBox="1">
            <a:spLocks noChangeArrowheads="1"/>
          </p:cNvSpPr>
          <p:nvPr/>
        </p:nvSpPr>
        <p:spPr bwMode="auto">
          <a:xfrm>
            <a:off x="1311729" y="2348395"/>
            <a:ext cx="2612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Y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292" name="TextBox 104"/>
          <p:cNvSpPr txBox="1">
            <a:spLocks noChangeArrowheads="1"/>
          </p:cNvSpPr>
          <p:nvPr/>
        </p:nvSpPr>
        <p:spPr bwMode="auto">
          <a:xfrm>
            <a:off x="1050471" y="2525986"/>
            <a:ext cx="2612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X</a:t>
            </a:r>
            <a:endParaRPr lang="en-US" sz="1800" dirty="0">
              <a:solidFill>
                <a:srgbClr val="FFFF00"/>
              </a:solidFill>
            </a:endParaRPr>
          </a:p>
        </p:txBody>
      </p:sp>
      <p:grpSp>
        <p:nvGrpSpPr>
          <p:cNvPr id="331" name="Group 330"/>
          <p:cNvGrpSpPr/>
          <p:nvPr/>
        </p:nvGrpSpPr>
        <p:grpSpPr>
          <a:xfrm>
            <a:off x="4152900" y="533400"/>
            <a:ext cx="2781300" cy="3124200"/>
            <a:chOff x="1257300" y="3505200"/>
            <a:chExt cx="2781300" cy="3124200"/>
          </a:xfrm>
        </p:grpSpPr>
        <p:sp>
          <p:nvSpPr>
            <p:cNvPr id="160" name="Rectangle 159"/>
            <p:cNvSpPr/>
            <p:nvPr/>
          </p:nvSpPr>
          <p:spPr bwMode="auto">
            <a:xfrm>
              <a:off x="1981200" y="6324600"/>
              <a:ext cx="3048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1" name="Rectangle 160"/>
            <p:cNvSpPr/>
            <p:nvPr/>
          </p:nvSpPr>
          <p:spPr bwMode="auto">
            <a:xfrm>
              <a:off x="1981200" y="5943600"/>
              <a:ext cx="3048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1981200" y="5562600"/>
              <a:ext cx="3048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2362200" y="5562600"/>
              <a:ext cx="3048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2743200" y="5562600"/>
              <a:ext cx="3048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7" name="Rectangle 166"/>
            <p:cNvSpPr/>
            <p:nvPr/>
          </p:nvSpPr>
          <p:spPr bwMode="auto">
            <a:xfrm>
              <a:off x="3124200" y="5562600"/>
              <a:ext cx="3048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3505200" y="5562600"/>
              <a:ext cx="3048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3505200" y="5181600"/>
              <a:ext cx="3048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3" name="Rectangle 172"/>
            <p:cNvSpPr/>
            <p:nvPr/>
          </p:nvSpPr>
          <p:spPr bwMode="auto">
            <a:xfrm>
              <a:off x="3505200" y="4800600"/>
              <a:ext cx="3048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3505200" y="4419600"/>
              <a:ext cx="3048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3124200" y="5181600"/>
              <a:ext cx="3048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3124200" y="4800600"/>
              <a:ext cx="3048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0" name="Rectangle 179"/>
            <p:cNvSpPr/>
            <p:nvPr/>
          </p:nvSpPr>
          <p:spPr bwMode="auto">
            <a:xfrm>
              <a:off x="3124200" y="4419600"/>
              <a:ext cx="3048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2743200" y="5181600"/>
              <a:ext cx="3048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1600200" y="5181600"/>
              <a:ext cx="3048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5" name="Rectangle 184"/>
            <p:cNvSpPr/>
            <p:nvPr/>
          </p:nvSpPr>
          <p:spPr bwMode="auto">
            <a:xfrm>
              <a:off x="1981200" y="5181600"/>
              <a:ext cx="3048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1600200" y="6324600"/>
              <a:ext cx="3048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2" name="Rectangle 191"/>
            <p:cNvSpPr/>
            <p:nvPr/>
          </p:nvSpPr>
          <p:spPr bwMode="auto">
            <a:xfrm>
              <a:off x="1600200" y="5943600"/>
              <a:ext cx="3048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2" name="Rectangle 201"/>
            <p:cNvSpPr/>
            <p:nvPr/>
          </p:nvSpPr>
          <p:spPr bwMode="auto">
            <a:xfrm>
              <a:off x="1600200" y="5562600"/>
              <a:ext cx="3048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0" name="Rectangle 209"/>
            <p:cNvSpPr/>
            <p:nvPr/>
          </p:nvSpPr>
          <p:spPr bwMode="auto">
            <a:xfrm>
              <a:off x="1981200" y="62484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7" name="Rectangle 216"/>
            <p:cNvSpPr/>
            <p:nvPr/>
          </p:nvSpPr>
          <p:spPr bwMode="auto">
            <a:xfrm>
              <a:off x="1981200" y="58674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5" name="Rectangle 224"/>
            <p:cNvSpPr/>
            <p:nvPr/>
          </p:nvSpPr>
          <p:spPr bwMode="auto">
            <a:xfrm>
              <a:off x="2286000" y="5562600"/>
              <a:ext cx="76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2" name="Rectangle 231"/>
            <p:cNvSpPr/>
            <p:nvPr/>
          </p:nvSpPr>
          <p:spPr bwMode="auto">
            <a:xfrm>
              <a:off x="2667000" y="5562600"/>
              <a:ext cx="76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7" name="Rectangle 236"/>
            <p:cNvSpPr/>
            <p:nvPr/>
          </p:nvSpPr>
          <p:spPr bwMode="auto">
            <a:xfrm>
              <a:off x="3048000" y="5562600"/>
              <a:ext cx="76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1" name="Rectangle 240"/>
            <p:cNvSpPr/>
            <p:nvPr/>
          </p:nvSpPr>
          <p:spPr bwMode="auto">
            <a:xfrm>
              <a:off x="3429000" y="5562600"/>
              <a:ext cx="76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8" name="Rectangle 257"/>
            <p:cNvSpPr/>
            <p:nvPr/>
          </p:nvSpPr>
          <p:spPr bwMode="auto">
            <a:xfrm>
              <a:off x="1905000" y="5181600"/>
              <a:ext cx="76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1" name="Rectangle 260"/>
            <p:cNvSpPr/>
            <p:nvPr/>
          </p:nvSpPr>
          <p:spPr bwMode="auto">
            <a:xfrm>
              <a:off x="3505200" y="54864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8" name="Rectangle 267"/>
            <p:cNvSpPr/>
            <p:nvPr/>
          </p:nvSpPr>
          <p:spPr bwMode="auto">
            <a:xfrm>
              <a:off x="3505200" y="51054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1" name="Rectangle 270"/>
            <p:cNvSpPr/>
            <p:nvPr/>
          </p:nvSpPr>
          <p:spPr bwMode="auto">
            <a:xfrm>
              <a:off x="3505200" y="47244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0" name="Rectangle 279"/>
            <p:cNvSpPr/>
            <p:nvPr/>
          </p:nvSpPr>
          <p:spPr bwMode="auto">
            <a:xfrm>
              <a:off x="3124200" y="51054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1" name="Rectangle 280"/>
            <p:cNvSpPr/>
            <p:nvPr/>
          </p:nvSpPr>
          <p:spPr bwMode="auto">
            <a:xfrm>
              <a:off x="3124200" y="47244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3" name="Rectangle 292"/>
            <p:cNvSpPr/>
            <p:nvPr/>
          </p:nvSpPr>
          <p:spPr bwMode="auto">
            <a:xfrm>
              <a:off x="3048000" y="5181600"/>
              <a:ext cx="76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4" name="Rectangle 293"/>
            <p:cNvSpPr/>
            <p:nvPr/>
          </p:nvSpPr>
          <p:spPr bwMode="auto">
            <a:xfrm>
              <a:off x="1600200" y="58674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5" name="Rectangle 294"/>
            <p:cNvSpPr/>
            <p:nvPr/>
          </p:nvSpPr>
          <p:spPr bwMode="auto">
            <a:xfrm>
              <a:off x="1600200" y="62484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6" name="Rectangle 295"/>
            <p:cNvSpPr/>
            <p:nvPr/>
          </p:nvSpPr>
          <p:spPr bwMode="auto">
            <a:xfrm>
              <a:off x="2046315" y="6373833"/>
              <a:ext cx="192075" cy="19369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7" name="Oval 296"/>
            <p:cNvSpPr/>
            <p:nvPr/>
          </p:nvSpPr>
          <p:spPr bwMode="auto">
            <a:xfrm>
              <a:off x="2092337" y="6410346"/>
              <a:ext cx="109539" cy="10953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98" name="Group 158"/>
            <p:cNvGrpSpPr/>
            <p:nvPr/>
          </p:nvGrpSpPr>
          <p:grpSpPr>
            <a:xfrm>
              <a:off x="3552858" y="4475157"/>
              <a:ext cx="192075" cy="193698"/>
              <a:chOff x="5484825" y="4926033"/>
              <a:chExt cx="192075" cy="193698"/>
            </a:xfrm>
          </p:grpSpPr>
          <p:sp>
            <p:nvSpPr>
              <p:cNvPr id="299" name="Rectangle 298"/>
              <p:cNvSpPr/>
              <p:nvPr/>
            </p:nvSpPr>
            <p:spPr bwMode="auto">
              <a:xfrm>
                <a:off x="5484825" y="4926033"/>
                <a:ext cx="192075" cy="193698"/>
              </a:xfrm>
              <a:prstGeom prst="rect">
                <a:avLst/>
              </a:prstGeom>
              <a:solidFill>
                <a:srgbClr val="33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0" name="Oval 299"/>
              <p:cNvSpPr/>
              <p:nvPr/>
            </p:nvSpPr>
            <p:spPr bwMode="auto">
              <a:xfrm>
                <a:off x="5530847" y="4962546"/>
                <a:ext cx="109539" cy="109539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01" name="Group 161"/>
            <p:cNvGrpSpPr/>
            <p:nvPr/>
          </p:nvGrpSpPr>
          <p:grpSpPr>
            <a:xfrm>
              <a:off x="3187728" y="4475157"/>
              <a:ext cx="192075" cy="193698"/>
              <a:chOff x="5484825" y="4926033"/>
              <a:chExt cx="192075" cy="193698"/>
            </a:xfrm>
          </p:grpSpPr>
          <p:sp>
            <p:nvSpPr>
              <p:cNvPr id="302" name="Rectangle 301"/>
              <p:cNvSpPr/>
              <p:nvPr/>
            </p:nvSpPr>
            <p:spPr bwMode="auto">
              <a:xfrm>
                <a:off x="5484825" y="4926033"/>
                <a:ext cx="192075" cy="193698"/>
              </a:xfrm>
              <a:prstGeom prst="rect">
                <a:avLst/>
              </a:prstGeom>
              <a:solidFill>
                <a:srgbClr val="33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3" name="Oval 302"/>
              <p:cNvSpPr/>
              <p:nvPr/>
            </p:nvSpPr>
            <p:spPr bwMode="auto">
              <a:xfrm>
                <a:off x="5530847" y="4962546"/>
                <a:ext cx="109539" cy="109539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04" name="Group 164"/>
            <p:cNvGrpSpPr/>
            <p:nvPr/>
          </p:nvGrpSpPr>
          <p:grpSpPr>
            <a:xfrm>
              <a:off x="2786085" y="5241930"/>
              <a:ext cx="192075" cy="193698"/>
              <a:chOff x="5484825" y="4926033"/>
              <a:chExt cx="192075" cy="193698"/>
            </a:xfrm>
          </p:grpSpPr>
          <p:sp>
            <p:nvSpPr>
              <p:cNvPr id="305" name="Rectangle 304"/>
              <p:cNvSpPr/>
              <p:nvPr/>
            </p:nvSpPr>
            <p:spPr bwMode="auto">
              <a:xfrm>
                <a:off x="5484825" y="4926033"/>
                <a:ext cx="192075" cy="193698"/>
              </a:xfrm>
              <a:prstGeom prst="rect">
                <a:avLst/>
              </a:prstGeom>
              <a:solidFill>
                <a:srgbClr val="33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6" name="Oval 305"/>
              <p:cNvSpPr/>
              <p:nvPr/>
            </p:nvSpPr>
            <p:spPr bwMode="auto">
              <a:xfrm>
                <a:off x="5530847" y="4962546"/>
                <a:ext cx="109539" cy="109539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07" name="Group 167"/>
            <p:cNvGrpSpPr/>
            <p:nvPr/>
          </p:nvGrpSpPr>
          <p:grpSpPr>
            <a:xfrm>
              <a:off x="2420955" y="5241930"/>
              <a:ext cx="192075" cy="193698"/>
              <a:chOff x="5484825" y="4926033"/>
              <a:chExt cx="192075" cy="193698"/>
            </a:xfrm>
          </p:grpSpPr>
          <p:sp>
            <p:nvSpPr>
              <p:cNvPr id="308" name="Rectangle 307"/>
              <p:cNvSpPr/>
              <p:nvPr/>
            </p:nvSpPr>
            <p:spPr bwMode="auto">
              <a:xfrm>
                <a:off x="5484825" y="4926033"/>
                <a:ext cx="192075" cy="193698"/>
              </a:xfrm>
              <a:prstGeom prst="rect">
                <a:avLst/>
              </a:prstGeom>
              <a:solidFill>
                <a:srgbClr val="33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9" name="Oval 308"/>
              <p:cNvSpPr/>
              <p:nvPr/>
            </p:nvSpPr>
            <p:spPr bwMode="auto">
              <a:xfrm>
                <a:off x="5530847" y="4962546"/>
                <a:ext cx="109539" cy="109539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11" name="Group 200"/>
            <p:cNvGrpSpPr/>
            <p:nvPr/>
          </p:nvGrpSpPr>
          <p:grpSpPr>
            <a:xfrm>
              <a:off x="2046315" y="5241930"/>
              <a:ext cx="192075" cy="193698"/>
              <a:chOff x="5448312" y="3794130"/>
              <a:chExt cx="192075" cy="193698"/>
            </a:xfrm>
          </p:grpSpPr>
          <p:sp>
            <p:nvSpPr>
              <p:cNvPr id="312" name="Rectangle 311"/>
              <p:cNvSpPr/>
              <p:nvPr/>
            </p:nvSpPr>
            <p:spPr bwMode="auto">
              <a:xfrm>
                <a:off x="5448312" y="3794130"/>
                <a:ext cx="192075" cy="19369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3" name="Oval 312"/>
              <p:cNvSpPr/>
              <p:nvPr/>
            </p:nvSpPr>
            <p:spPr bwMode="auto">
              <a:xfrm>
                <a:off x="5494334" y="3830643"/>
                <a:ext cx="109539" cy="109539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314" name="Rectangle 313"/>
            <p:cNvSpPr/>
            <p:nvPr/>
          </p:nvSpPr>
          <p:spPr bwMode="auto">
            <a:xfrm>
              <a:off x="1600200" y="5486400"/>
              <a:ext cx="304800" cy="76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315" name="Group 202"/>
            <p:cNvGrpSpPr/>
            <p:nvPr/>
          </p:nvGrpSpPr>
          <p:grpSpPr>
            <a:xfrm>
              <a:off x="1654182" y="6373833"/>
              <a:ext cx="192075" cy="193698"/>
              <a:chOff x="5448312" y="3794130"/>
              <a:chExt cx="192075" cy="193698"/>
            </a:xfrm>
          </p:grpSpPr>
          <p:sp>
            <p:nvSpPr>
              <p:cNvPr id="316" name="Rectangle 315"/>
              <p:cNvSpPr/>
              <p:nvPr/>
            </p:nvSpPr>
            <p:spPr bwMode="auto">
              <a:xfrm>
                <a:off x="5448312" y="3794130"/>
                <a:ext cx="192075" cy="19369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7" name="Oval 316"/>
              <p:cNvSpPr/>
              <p:nvPr/>
            </p:nvSpPr>
            <p:spPr bwMode="auto">
              <a:xfrm>
                <a:off x="5494334" y="3830643"/>
                <a:ext cx="109539" cy="109539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318" name="Straight Connector 317"/>
            <p:cNvCxnSpPr/>
            <p:nvPr/>
          </p:nvCxnSpPr>
          <p:spPr bwMode="auto">
            <a:xfrm>
              <a:off x="3379803" y="4572006"/>
              <a:ext cx="173055" cy="158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9" name="Straight Connector 318"/>
            <p:cNvCxnSpPr/>
            <p:nvPr/>
          </p:nvCxnSpPr>
          <p:spPr bwMode="auto">
            <a:xfrm>
              <a:off x="2613030" y="5338779"/>
              <a:ext cx="173055" cy="158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0" name="Straight Connector 319"/>
            <p:cNvCxnSpPr/>
            <p:nvPr/>
          </p:nvCxnSpPr>
          <p:spPr bwMode="auto">
            <a:xfrm>
              <a:off x="2238390" y="5338779"/>
              <a:ext cx="182565" cy="158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1" name="Straight Connector 320"/>
            <p:cNvCxnSpPr>
              <a:stCxn id="296" idx="3"/>
            </p:cNvCxnSpPr>
            <p:nvPr/>
          </p:nvCxnSpPr>
          <p:spPr bwMode="auto">
            <a:xfrm>
              <a:off x="2238390" y="6470682"/>
              <a:ext cx="123810" cy="631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2" name="Straight Connector 321"/>
            <p:cNvCxnSpPr/>
            <p:nvPr/>
          </p:nvCxnSpPr>
          <p:spPr bwMode="auto">
            <a:xfrm flipV="1">
              <a:off x="1524000" y="6470682"/>
              <a:ext cx="130182" cy="631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4" name="TextBox 104"/>
            <p:cNvSpPr txBox="1">
              <a:spLocks noChangeArrowheads="1"/>
            </p:cNvSpPr>
            <p:nvPr/>
          </p:nvSpPr>
          <p:spPr bwMode="auto">
            <a:xfrm>
              <a:off x="1257300" y="6286500"/>
              <a:ext cx="381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A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325" name="TextBox 104"/>
            <p:cNvSpPr txBox="1">
              <a:spLocks noChangeArrowheads="1"/>
            </p:cNvSpPr>
            <p:nvPr/>
          </p:nvSpPr>
          <p:spPr bwMode="auto">
            <a:xfrm>
              <a:off x="2933700" y="3505200"/>
              <a:ext cx="38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</a:rPr>
                <a:t>B</a:t>
              </a:r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326" name="Straight Connector 325"/>
            <p:cNvCxnSpPr/>
            <p:nvPr/>
          </p:nvCxnSpPr>
          <p:spPr bwMode="auto">
            <a:xfrm>
              <a:off x="2324100" y="4152900"/>
              <a:ext cx="16764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7" name="Straight Connector 326"/>
            <p:cNvCxnSpPr/>
            <p:nvPr/>
          </p:nvCxnSpPr>
          <p:spPr bwMode="auto">
            <a:xfrm rot="5400000">
              <a:off x="3734594" y="4419600"/>
              <a:ext cx="532606" cy="79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8" name="Straight Connector 327"/>
            <p:cNvCxnSpPr/>
            <p:nvPr/>
          </p:nvCxnSpPr>
          <p:spPr bwMode="auto">
            <a:xfrm rot="5400000">
              <a:off x="2077244" y="4400550"/>
              <a:ext cx="494506" cy="79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9" name="TextBox 104"/>
            <p:cNvSpPr txBox="1">
              <a:spLocks noChangeArrowheads="1"/>
            </p:cNvSpPr>
            <p:nvPr/>
          </p:nvSpPr>
          <p:spPr bwMode="auto">
            <a:xfrm>
              <a:off x="2438400" y="3733800"/>
              <a:ext cx="7239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</a:rPr>
                <a:t>“0”</a:t>
              </a:r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30" name="TextBox 104"/>
            <p:cNvSpPr txBox="1">
              <a:spLocks noChangeArrowheads="1"/>
            </p:cNvSpPr>
            <p:nvPr/>
          </p:nvSpPr>
          <p:spPr bwMode="auto">
            <a:xfrm>
              <a:off x="3200400" y="3733800"/>
              <a:ext cx="838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</a:rPr>
                <a:t>“1”</a:t>
              </a:r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641FE2-17ED-4E26-9B31-4B039984FED7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641FE2-17ED-4E26-9B31-4B039984FED7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" y="0"/>
            <a:ext cx="7289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5417F2-A948-48FD-8959-9D1F912BC5B5}" type="slidenum">
              <a:rPr lang="en-US"/>
              <a:pPr>
                <a:defRPr/>
              </a:pPr>
              <a:t>83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9812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Background Information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Model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Results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Temperature 1 in 3D</a:t>
            </a:r>
          </a:p>
          <a:p>
            <a:pPr lvl="1" eaLnBrk="1" hangingPunct="1"/>
            <a:r>
              <a:rPr lang="en-US" dirty="0" smtClean="0">
                <a:solidFill>
                  <a:srgbClr val="C00000"/>
                </a:solidFill>
                <a:latin typeface="Arial" charset="0"/>
              </a:rPr>
              <a:t>Temperature 1 in 2D, probabilistic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38301"/>
            <a:ext cx="9143999" cy="275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Simulating Temperature 2 Systems at Temperature 1:</a:t>
            </a:r>
          </a:p>
          <a:p>
            <a:pPr algn="ctr"/>
            <a:r>
              <a:rPr lang="en-US" sz="2400" dirty="0" smtClean="0"/>
              <a:t>2D with high probability</a:t>
            </a:r>
            <a:endParaRPr lang="en-US" sz="2400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5417F2-A948-48FD-8959-9D1F912BC5B5}" type="slidenum">
              <a:rPr lang="en-US"/>
              <a:pPr>
                <a:defRPr/>
              </a:pPr>
              <a:t>85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Summary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763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3D temperature 1 and 2D probabilistic temperature 1 offer much of the power of temperature 2.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Temperature 1 self-assembly may have important experimental motivation.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The use of </a:t>
            </a:r>
            <a:r>
              <a:rPr lang="en-US" dirty="0" err="1" smtClean="0">
                <a:latin typeface="Arial" charset="0"/>
              </a:rPr>
              <a:t>steric</a:t>
            </a:r>
            <a:r>
              <a:rPr lang="en-US" dirty="0" smtClean="0">
                <a:latin typeface="Arial" charset="0"/>
              </a:rPr>
              <a:t> hindrance and </a:t>
            </a:r>
            <a:r>
              <a:rPr lang="en-US" dirty="0" err="1" smtClean="0">
                <a:latin typeface="Arial" charset="0"/>
              </a:rPr>
              <a:t>steric</a:t>
            </a:r>
            <a:r>
              <a:rPr lang="en-US" dirty="0" smtClean="0">
                <a:latin typeface="Arial" charset="0"/>
              </a:rPr>
              <a:t> protection seems inline with nature:</a:t>
            </a:r>
          </a:p>
          <a:p>
            <a:pPr lvl="1" eaLnBrk="1" hangingPunct="1"/>
            <a:r>
              <a:rPr lang="en-US" dirty="0" err="1" smtClean="0">
                <a:latin typeface="Arial" charset="0"/>
              </a:rPr>
              <a:t>Steric</a:t>
            </a:r>
            <a:r>
              <a:rPr lang="en-US" dirty="0" smtClean="0">
                <a:latin typeface="Arial" charset="0"/>
              </a:rPr>
              <a:t> hindrance is a common </a:t>
            </a:r>
            <a:r>
              <a:rPr lang="en-US" dirty="0" err="1" smtClean="0">
                <a:latin typeface="Arial" charset="0"/>
              </a:rPr>
              <a:t>mechansim</a:t>
            </a:r>
            <a:r>
              <a:rPr lang="en-US" dirty="0" smtClean="0">
                <a:latin typeface="Arial" charset="0"/>
              </a:rPr>
              <a:t> in nature.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The physical shape of proteins in biology is closely related to function.</a:t>
            </a:r>
          </a:p>
          <a:p>
            <a:pPr lvl="1"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5417F2-A948-48FD-8959-9D1F912BC5B5}" type="slidenum">
              <a:rPr lang="en-US"/>
              <a:pPr>
                <a:defRPr/>
              </a:pPr>
              <a:t>86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Future Work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1" eaLnBrk="1" hangingPunct="1"/>
            <a:r>
              <a:rPr lang="en-US" dirty="0" smtClean="0">
                <a:latin typeface="Arial" charset="0"/>
              </a:rPr>
              <a:t>Lower bound for </a:t>
            </a:r>
            <a:r>
              <a:rPr lang="en-US" dirty="0" err="1" smtClean="0">
                <a:latin typeface="Arial" charset="0"/>
              </a:rPr>
              <a:t>nxn</a:t>
            </a:r>
            <a:r>
              <a:rPr lang="en-US" dirty="0" smtClean="0">
                <a:latin typeface="Arial" charset="0"/>
              </a:rPr>
              <a:t> squares for temperature 1, 2D, deterministic.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Multiple nucleation.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Can the </a:t>
            </a:r>
            <a:r>
              <a:rPr lang="en-US" dirty="0" err="1" smtClean="0">
                <a:latin typeface="Arial" charset="0"/>
              </a:rPr>
              <a:t>nxn</a:t>
            </a:r>
            <a:r>
              <a:rPr lang="en-US" dirty="0" smtClean="0">
                <a:latin typeface="Arial" charset="0"/>
              </a:rPr>
              <a:t> 3D result be improve to O(log n / </a:t>
            </a:r>
            <a:r>
              <a:rPr lang="en-US" dirty="0" err="1" smtClean="0">
                <a:latin typeface="Arial" charset="0"/>
              </a:rPr>
              <a:t>loglog</a:t>
            </a:r>
            <a:r>
              <a:rPr lang="en-US" dirty="0" smtClean="0">
                <a:latin typeface="Arial" charset="0"/>
              </a:rPr>
              <a:t> n)?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Combine ideas from this work with other techniques for robustness and error correction.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Improve sturdiness or connectivity of constructions.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9C69C-1B5A-41CB-8876-72CF2B60B3CE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838" y="1263650"/>
            <a:ext cx="5137150" cy="5137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662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31838"/>
          </a:xfrm>
          <a:noFill/>
        </p:spPr>
        <p:txBody>
          <a:bodyPr/>
          <a:lstStyle/>
          <a:p>
            <a:pPr eaLnBrk="1" hangingPunct="1"/>
            <a:r>
              <a:rPr lang="en-US" sz="2800" b="1" smtClean="0"/>
              <a:t>3D DNA Truncated Octahedron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0" y="684213"/>
            <a:ext cx="91408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cs typeface="Arial" charset="0"/>
              </a:rPr>
              <a:t>[Seeman, New York University]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45630</TotalTime>
  <Words>3529</Words>
  <Application>Microsoft Office PowerPoint</Application>
  <PresentationFormat>On-screen Show (4:3)</PresentationFormat>
  <Paragraphs>1597</Paragraphs>
  <Slides>86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Default Design</vt:lpstr>
      <vt:lpstr>Slide 1</vt:lpstr>
      <vt:lpstr>Outline</vt:lpstr>
      <vt:lpstr>Slide 3</vt:lpstr>
      <vt:lpstr>Slide 4</vt:lpstr>
      <vt:lpstr>Slide 5</vt:lpstr>
      <vt:lpstr>Slide 6</vt:lpstr>
      <vt:lpstr>Example of 3D Self-Assembly</vt:lpstr>
      <vt:lpstr>3D DNA Cube</vt:lpstr>
      <vt:lpstr>3D DNA Truncated Octahedron</vt:lpstr>
      <vt:lpstr>Outline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Outline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Outline</vt:lpstr>
      <vt:lpstr>Slide 84</vt:lpstr>
      <vt:lpstr>Summary</vt:lpstr>
      <vt:lpstr>Future Work</vt:lpstr>
    </vt:vector>
  </TitlesOfParts>
  <Company>Northwestern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schwellerr</dc:creator>
  <cp:lastModifiedBy>Robbie Schweller</cp:lastModifiedBy>
  <cp:revision>461</cp:revision>
  <dcterms:created xsi:type="dcterms:W3CDTF">2003-12-01T17:28:30Z</dcterms:created>
  <dcterms:modified xsi:type="dcterms:W3CDTF">2011-04-19T18:23:10Z</dcterms:modified>
</cp:coreProperties>
</file>