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7" r:id="rId21"/>
    <p:sldId id="278" r:id="rId22"/>
    <p:sldId id="275" r:id="rId23"/>
    <p:sldId id="274" r:id="rId24"/>
    <p:sldId id="296" r:id="rId25"/>
    <p:sldId id="297" r:id="rId26"/>
    <p:sldId id="298" r:id="rId27"/>
    <p:sldId id="299" r:id="rId28"/>
    <p:sldId id="279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82" r:id="rId39"/>
    <p:sldId id="293" r:id="rId40"/>
    <p:sldId id="301" r:id="rId41"/>
    <p:sldId id="281" r:id="rId42"/>
    <p:sldId id="303" r:id="rId43"/>
    <p:sldId id="304" r:id="rId44"/>
    <p:sldId id="305" r:id="rId45"/>
    <p:sldId id="306" r:id="rId46"/>
    <p:sldId id="2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64496-38AC-4DCE-843C-3B53A94A07E3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F8BB8-90CD-4DCA-BFBA-01CE0276B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F3CA3-6039-413D-BF14-3785C9CF420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1BF4B-C7F8-4F0F-B21B-839AF507B10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BB3A7-B970-40ED-9901-C0552C3D92D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CDDB8-17B8-4AE8-AFA2-F813FDF206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8956C-D238-49F1-898E-75A5D1C2B54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8A1CE-188F-4C51-9222-7FA2C2518BC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56D86-26AD-41B5-9440-5B32540762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DDF81-DB7E-434A-B716-F5EF71DA9F0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E882-3F0B-4CE2-8686-3E70E4038AF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A929A-DC83-4624-84E8-06BC9E1D7219}" type="slidenum">
              <a:rPr lang="en-US" smtClean="0">
                <a:latin typeface="Times New Roman" pitchFamily="16" charset="0"/>
              </a:rPr>
              <a:pPr/>
              <a:t>29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nxn</a:t>
            </a:r>
            <a:r>
              <a:rPr lang="en-US" baseline="0" dirty="0" smtClean="0"/>
              <a:t> approach, counter, scaffolding, etc.  Then show why binary counter fails the fuzzy constraint.  Discuss that this is actually the real in practice reason why molecular counters are not yet viable.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8BB8-90CD-4DCA-BFBA-01CE0276BC9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A338-8FDA-4E27-BF10-4E553AA3A54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84F72-DE0E-472F-BD4B-0F7D0C40196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24D83-A6E2-43C4-BDDD-B7A53DEEA3A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1CBD5-538A-4492-94E8-20817AC8046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EC476-2768-4F04-BA68-4EE407FEFE5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37B34-39E0-4706-9227-92D9CFA299B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B9FF9-6D55-4CCA-85C9-BF503B6309E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93E7-BFB7-41C1-B7E6-40679B04F69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2D63D8FE-B9AF-4FC7-9EB6-A3C35BE7111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4343400"/>
            <a:ext cx="861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US" sz="3400" b="0" dirty="0">
              <a:solidFill>
                <a:srgbClr val="A50021"/>
              </a:solidFill>
            </a:endParaRPr>
          </a:p>
          <a:p>
            <a:r>
              <a:rPr lang="en-US" dirty="0" smtClean="0">
                <a:latin typeface="Comic Sans MS" pitchFamily="66" charset="0"/>
              </a:rPr>
              <a:t>David Doty		California Institute of Technology</a:t>
            </a:r>
          </a:p>
          <a:p>
            <a:r>
              <a:rPr lang="en-US" dirty="0" smtClean="0">
                <a:latin typeface="Comic Sans MS" pitchFamily="66" charset="0"/>
              </a:rPr>
              <a:t>Matthew J. </a:t>
            </a:r>
            <a:r>
              <a:rPr lang="en-US" dirty="0" err="1" smtClean="0">
                <a:latin typeface="Comic Sans MS" pitchFamily="66" charset="0"/>
              </a:rPr>
              <a:t>Patitz</a:t>
            </a:r>
            <a:r>
              <a:rPr lang="en-US" dirty="0" smtClean="0">
                <a:latin typeface="Comic Sans MS" pitchFamily="66" charset="0"/>
              </a:rPr>
              <a:t>	University of Texas Pan-American</a:t>
            </a:r>
          </a:p>
          <a:p>
            <a:r>
              <a:rPr lang="en-US" dirty="0" smtClean="0">
                <a:latin typeface="Comic Sans MS" pitchFamily="66" charset="0"/>
              </a:rPr>
              <a:t>Dustin </a:t>
            </a:r>
            <a:r>
              <a:rPr lang="en-US" dirty="0" err="1" smtClean="0">
                <a:latin typeface="Comic Sans MS" pitchFamily="66" charset="0"/>
              </a:rPr>
              <a:t>Reishus</a:t>
            </a:r>
            <a:r>
              <a:rPr lang="en-US" dirty="0" smtClean="0">
                <a:latin typeface="Comic Sans MS" pitchFamily="66" charset="0"/>
              </a:rPr>
              <a:t>		University of Southern California</a:t>
            </a:r>
          </a:p>
          <a:p>
            <a:r>
              <a:rPr lang="en-US" dirty="0" smtClean="0">
                <a:latin typeface="Comic Sans MS" pitchFamily="66" charset="0"/>
              </a:rPr>
              <a:t>Robert </a:t>
            </a:r>
            <a:r>
              <a:rPr lang="en-US" dirty="0" err="1" smtClean="0">
                <a:latin typeface="Comic Sans MS" pitchFamily="66" charset="0"/>
              </a:rPr>
              <a:t>Schweller</a:t>
            </a:r>
            <a:r>
              <a:rPr lang="en-US" dirty="0" smtClean="0">
                <a:latin typeface="Comic Sans MS" pitchFamily="66" charset="0"/>
              </a:rPr>
              <a:t>	University of Texas </a:t>
            </a:r>
            <a:r>
              <a:rPr lang="en-US" dirty="0" smtClean="0">
                <a:latin typeface="Comic Sans MS" pitchFamily="66" charset="0"/>
              </a:rPr>
              <a:t>Pan-American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Scott M. Summers	University of Wisconsin-Platteville</a:t>
            </a:r>
            <a:endParaRPr lang="en-US" sz="800" dirty="0" smtClean="0">
              <a:latin typeface="Comic Sans MS" pitchFamily="66" charset="0"/>
            </a:endParaRPr>
          </a:p>
          <a:p>
            <a:r>
              <a:rPr lang="en-US" dirty="0" smtClean="0"/>
              <a:t> 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3400" b="0" dirty="0" smtClean="0">
              <a:solidFill>
                <a:srgbClr val="A50021"/>
              </a:solidFill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sz="2600" b="0" dirty="0">
              <a:solidFill>
                <a:srgbClr val="A5002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781300" y="2057400"/>
            <a:ext cx="3695700" cy="2406650"/>
            <a:chOff x="3168" y="1392"/>
            <a:chExt cx="2328" cy="151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656" y="2592"/>
              <a:ext cx="263" cy="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883" y="2629"/>
              <a:ext cx="36" cy="19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656" y="2629"/>
              <a:ext cx="36" cy="1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5400000">
              <a:off x="4769" y="2515"/>
              <a:ext cx="37" cy="1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-5400000">
              <a:off x="4769" y="2748"/>
              <a:ext cx="37" cy="191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72" y="1392"/>
              <a:ext cx="264" cy="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101" y="1429"/>
              <a:ext cx="35" cy="1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872" y="1429"/>
              <a:ext cx="35" cy="19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-5400000">
              <a:off x="4985" y="1314"/>
              <a:ext cx="37" cy="1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-5400000">
              <a:off x="4985" y="1547"/>
              <a:ext cx="37" cy="19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156" y="1802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383" y="1838"/>
              <a:ext cx="37" cy="195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156" y="1838"/>
              <a:ext cx="35" cy="1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 rot="-5400000">
              <a:off x="4269" y="1724"/>
              <a:ext cx="36" cy="19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 rot="-5400000">
              <a:off x="4268" y="1956"/>
              <a:ext cx="37" cy="19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150" y="2400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379" y="2437"/>
              <a:ext cx="35" cy="19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150" y="2437"/>
              <a:ext cx="36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 rot="-5400000">
              <a:off x="4264" y="2322"/>
              <a:ext cx="37" cy="19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 rot="-5400000">
              <a:off x="4264" y="2553"/>
              <a:ext cx="37" cy="19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427" y="2090"/>
              <a:ext cx="264" cy="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656" y="2127"/>
              <a:ext cx="35" cy="1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427" y="2127"/>
              <a:ext cx="36" cy="1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 rot="-5400000">
              <a:off x="4541" y="2012"/>
              <a:ext cx="37" cy="19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 rot="-5400000">
              <a:off x="4541" y="2245"/>
              <a:ext cx="37" cy="19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875" y="2086"/>
              <a:ext cx="264" cy="2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104" y="2121"/>
              <a:ext cx="35" cy="1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875" y="2121"/>
              <a:ext cx="35" cy="199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rot="-5400000">
              <a:off x="3989" y="2007"/>
              <a:ext cx="35" cy="1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 rot="-5400000">
              <a:off x="3989" y="2241"/>
              <a:ext cx="35" cy="19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152" y="2094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381" y="2131"/>
              <a:ext cx="35" cy="19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152" y="2131"/>
              <a:ext cx="35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 rot="-5400000">
              <a:off x="4265" y="2016"/>
              <a:ext cx="37" cy="19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 rot="-5400000">
              <a:off x="4265" y="2247"/>
              <a:ext cx="37" cy="1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552" y="2640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779" y="2677"/>
              <a:ext cx="37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552" y="2677"/>
              <a:ext cx="35" cy="1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 rot="-5400000">
              <a:off x="3664" y="2563"/>
              <a:ext cx="37" cy="19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 rot="-5400000">
              <a:off x="3664" y="2794"/>
              <a:ext cx="37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879" y="1800"/>
              <a:ext cx="262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106" y="1837"/>
              <a:ext cx="35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3879" y="1837"/>
              <a:ext cx="35" cy="194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 rot="-5400000">
              <a:off x="3991" y="1723"/>
              <a:ext cx="37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 rot="-5400000">
              <a:off x="3991" y="1954"/>
              <a:ext cx="37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H="1">
              <a:off x="4509" y="1750"/>
              <a:ext cx="27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3840" y="244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 flipH="1" flipV="1">
              <a:off x="4512" y="24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3168" y="1824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395" y="1861"/>
              <a:ext cx="37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168" y="1861"/>
              <a:ext cx="35" cy="194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 rot="-5400000">
              <a:off x="3280" y="1747"/>
              <a:ext cx="37" cy="19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 rot="-5400000">
              <a:off x="3280" y="1978"/>
              <a:ext cx="37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5232" y="1968"/>
              <a:ext cx="264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5459" y="2005"/>
              <a:ext cx="37" cy="194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5232" y="2005"/>
              <a:ext cx="35" cy="19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 rot="-5400000">
              <a:off x="5344" y="1891"/>
              <a:ext cx="37" cy="19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 rot="-5400000">
              <a:off x="5344" y="2122"/>
              <a:ext cx="37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2895600" y="1066800"/>
            <a:ext cx="2350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/>
              <a:t>FOCS 2010</a:t>
            </a:r>
          </a:p>
          <a:p>
            <a:pPr algn="ctr"/>
            <a:r>
              <a:rPr lang="en-US" sz="2400" b="0" dirty="0" smtClean="0"/>
              <a:t>October 25, 2010</a:t>
            </a:r>
            <a:endParaRPr lang="en-US" sz="2400" b="0" dirty="0"/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Strong Fault-Tolerance for Self-Assembly with Fuzzy Temperature</a:t>
            </a:r>
            <a:endParaRPr lang="en-US" sz="24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24886-40E2-4741-BFFF-DEFDBB41E7B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8200" y="4432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85900" y="45212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927100" y="50927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927100" y="44323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38200" y="3670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85900" y="37719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927100" y="4330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130300" y="4648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130300" y="38989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231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2325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2329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2334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2338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2343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12303" name="Line 44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Rectangle 45"/>
          <p:cNvSpPr>
            <a:spLocks noChangeArrowheads="1"/>
          </p:cNvSpPr>
          <p:nvPr/>
        </p:nvSpPr>
        <p:spPr bwMode="auto">
          <a:xfrm>
            <a:off x="2070100" y="58039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Rectangle 46"/>
          <p:cNvSpPr>
            <a:spLocks noChangeArrowheads="1"/>
          </p:cNvSpPr>
          <p:nvPr/>
        </p:nvSpPr>
        <p:spPr bwMode="auto">
          <a:xfrm>
            <a:off x="2070100" y="58928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Rectangle 47"/>
          <p:cNvSpPr>
            <a:spLocks noChangeArrowheads="1"/>
          </p:cNvSpPr>
          <p:nvPr/>
        </p:nvSpPr>
        <p:spPr bwMode="auto">
          <a:xfrm>
            <a:off x="2159000" y="5803900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Rectangle 48"/>
          <p:cNvSpPr>
            <a:spLocks noChangeArrowheads="1"/>
          </p:cNvSpPr>
          <p:nvPr/>
        </p:nvSpPr>
        <p:spPr bwMode="auto">
          <a:xfrm>
            <a:off x="2730500" y="58928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Rectangle 49"/>
          <p:cNvSpPr>
            <a:spLocks noChangeArrowheads="1"/>
          </p:cNvSpPr>
          <p:nvPr/>
        </p:nvSpPr>
        <p:spPr bwMode="auto">
          <a:xfrm>
            <a:off x="2832100" y="58039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Rectangle 50"/>
          <p:cNvSpPr>
            <a:spLocks noChangeArrowheads="1"/>
          </p:cNvSpPr>
          <p:nvPr/>
        </p:nvSpPr>
        <p:spPr bwMode="auto">
          <a:xfrm>
            <a:off x="2832100" y="58928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Rectangle 51"/>
          <p:cNvSpPr>
            <a:spLocks noChangeArrowheads="1"/>
          </p:cNvSpPr>
          <p:nvPr/>
        </p:nvSpPr>
        <p:spPr bwMode="auto">
          <a:xfrm>
            <a:off x="2921000" y="5803900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Rectangle 52"/>
          <p:cNvSpPr>
            <a:spLocks noChangeArrowheads="1"/>
          </p:cNvSpPr>
          <p:nvPr/>
        </p:nvSpPr>
        <p:spPr bwMode="auto">
          <a:xfrm>
            <a:off x="2374900" y="60198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12312" name="Rectangle 53"/>
          <p:cNvSpPr>
            <a:spLocks noChangeArrowheads="1"/>
          </p:cNvSpPr>
          <p:nvPr/>
        </p:nvSpPr>
        <p:spPr bwMode="auto">
          <a:xfrm>
            <a:off x="3124200" y="60198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2313" name="Rectangle 54"/>
          <p:cNvSpPr>
            <a:spLocks noChangeArrowheads="1"/>
          </p:cNvSpPr>
          <p:nvPr/>
        </p:nvSpPr>
        <p:spPr bwMode="auto">
          <a:xfrm>
            <a:off x="1320800" y="58039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Rectangle 55"/>
          <p:cNvSpPr>
            <a:spLocks noChangeArrowheads="1"/>
          </p:cNvSpPr>
          <p:nvPr/>
        </p:nvSpPr>
        <p:spPr bwMode="auto">
          <a:xfrm>
            <a:off x="1409700" y="58039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Rectangle 56"/>
          <p:cNvSpPr>
            <a:spLocks noChangeArrowheads="1"/>
          </p:cNvSpPr>
          <p:nvPr/>
        </p:nvSpPr>
        <p:spPr bwMode="auto">
          <a:xfrm>
            <a:off x="1968500" y="58928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Rectangle 57"/>
          <p:cNvSpPr>
            <a:spLocks noChangeArrowheads="1"/>
          </p:cNvSpPr>
          <p:nvPr/>
        </p:nvSpPr>
        <p:spPr bwMode="auto">
          <a:xfrm>
            <a:off x="1587500" y="60198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</a:t>
            </a:r>
            <a:endParaRPr lang="en-US"/>
          </a:p>
        </p:txBody>
      </p:sp>
      <p:sp>
        <p:nvSpPr>
          <p:cNvPr id="12317" name="Text Box 62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7F63D-35FE-48B3-85FB-596E2B092C2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8200" y="4432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485900" y="45212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27100" y="50927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27100" y="44323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38200" y="3670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485900" y="37719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927100" y="4330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130300" y="4648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130300" y="38989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334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3351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3355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3360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3364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3369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13327" name="Line 44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Rectangle 45"/>
          <p:cNvSpPr>
            <a:spLocks noChangeArrowheads="1"/>
          </p:cNvSpPr>
          <p:nvPr/>
        </p:nvSpPr>
        <p:spPr bwMode="auto">
          <a:xfrm>
            <a:off x="2070100" y="58039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Rectangle 46"/>
          <p:cNvSpPr>
            <a:spLocks noChangeArrowheads="1"/>
          </p:cNvSpPr>
          <p:nvPr/>
        </p:nvSpPr>
        <p:spPr bwMode="auto">
          <a:xfrm>
            <a:off x="2070100" y="58928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Rectangle 47"/>
          <p:cNvSpPr>
            <a:spLocks noChangeArrowheads="1"/>
          </p:cNvSpPr>
          <p:nvPr/>
        </p:nvSpPr>
        <p:spPr bwMode="auto">
          <a:xfrm>
            <a:off x="2159000" y="5803900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Rectangle 48"/>
          <p:cNvSpPr>
            <a:spLocks noChangeArrowheads="1"/>
          </p:cNvSpPr>
          <p:nvPr/>
        </p:nvSpPr>
        <p:spPr bwMode="auto">
          <a:xfrm>
            <a:off x="2730500" y="58928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Rectangle 49"/>
          <p:cNvSpPr>
            <a:spLocks noChangeArrowheads="1"/>
          </p:cNvSpPr>
          <p:nvPr/>
        </p:nvSpPr>
        <p:spPr bwMode="auto">
          <a:xfrm>
            <a:off x="2832100" y="58039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Rectangle 50"/>
          <p:cNvSpPr>
            <a:spLocks noChangeArrowheads="1"/>
          </p:cNvSpPr>
          <p:nvPr/>
        </p:nvSpPr>
        <p:spPr bwMode="auto">
          <a:xfrm>
            <a:off x="2832100" y="58928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Rectangle 51"/>
          <p:cNvSpPr>
            <a:spLocks noChangeArrowheads="1"/>
          </p:cNvSpPr>
          <p:nvPr/>
        </p:nvSpPr>
        <p:spPr bwMode="auto">
          <a:xfrm>
            <a:off x="2921000" y="5803900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Rectangle 52"/>
          <p:cNvSpPr>
            <a:spLocks noChangeArrowheads="1"/>
          </p:cNvSpPr>
          <p:nvPr/>
        </p:nvSpPr>
        <p:spPr bwMode="auto">
          <a:xfrm>
            <a:off x="2374900" y="60198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13336" name="Rectangle 53"/>
          <p:cNvSpPr>
            <a:spLocks noChangeArrowheads="1"/>
          </p:cNvSpPr>
          <p:nvPr/>
        </p:nvSpPr>
        <p:spPr bwMode="auto">
          <a:xfrm>
            <a:off x="3124200" y="60198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3337" name="Rectangle 54"/>
          <p:cNvSpPr>
            <a:spLocks noChangeArrowheads="1"/>
          </p:cNvSpPr>
          <p:nvPr/>
        </p:nvSpPr>
        <p:spPr bwMode="auto">
          <a:xfrm>
            <a:off x="1320800" y="58039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Rectangle 55"/>
          <p:cNvSpPr>
            <a:spLocks noChangeArrowheads="1"/>
          </p:cNvSpPr>
          <p:nvPr/>
        </p:nvSpPr>
        <p:spPr bwMode="auto">
          <a:xfrm>
            <a:off x="1409700" y="58039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Rectangle 56"/>
          <p:cNvSpPr>
            <a:spLocks noChangeArrowheads="1"/>
          </p:cNvSpPr>
          <p:nvPr/>
        </p:nvSpPr>
        <p:spPr bwMode="auto">
          <a:xfrm>
            <a:off x="1968500" y="58928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Rectangle 57"/>
          <p:cNvSpPr>
            <a:spLocks noChangeArrowheads="1"/>
          </p:cNvSpPr>
          <p:nvPr/>
        </p:nvSpPr>
        <p:spPr bwMode="auto">
          <a:xfrm>
            <a:off x="1587500" y="60198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</a:t>
            </a:r>
            <a:endParaRPr lang="en-US"/>
          </a:p>
        </p:txBody>
      </p:sp>
      <p:sp>
        <p:nvSpPr>
          <p:cNvPr id="13341" name="Oval 58"/>
          <p:cNvSpPr>
            <a:spLocks noChangeArrowheads="1"/>
          </p:cNvSpPr>
          <p:nvPr/>
        </p:nvSpPr>
        <p:spPr bwMode="auto">
          <a:xfrm>
            <a:off x="914400" y="5715000"/>
            <a:ext cx="3124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Oval 59"/>
          <p:cNvSpPr>
            <a:spLocks noChangeArrowheads="1"/>
          </p:cNvSpPr>
          <p:nvPr/>
        </p:nvSpPr>
        <p:spPr bwMode="auto">
          <a:xfrm>
            <a:off x="685800" y="3429000"/>
            <a:ext cx="1066800" cy="1981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Text Box 60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0A7E-7E78-4C05-A25D-466DA30C3C6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38200" y="4432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485900" y="45212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27100" y="50927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927100" y="44323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838200" y="3670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485900" y="37719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927100" y="4330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130300" y="4648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130300" y="38989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436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4374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4378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4383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4387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4392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14351" name="Line 44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Rectangle 45"/>
          <p:cNvSpPr>
            <a:spLocks noChangeArrowheads="1"/>
          </p:cNvSpPr>
          <p:nvPr/>
        </p:nvSpPr>
        <p:spPr bwMode="auto">
          <a:xfrm>
            <a:off x="2070100" y="58039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Rectangle 46"/>
          <p:cNvSpPr>
            <a:spLocks noChangeArrowheads="1"/>
          </p:cNvSpPr>
          <p:nvPr/>
        </p:nvSpPr>
        <p:spPr bwMode="auto">
          <a:xfrm>
            <a:off x="2070100" y="58928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Rectangle 47"/>
          <p:cNvSpPr>
            <a:spLocks noChangeArrowheads="1"/>
          </p:cNvSpPr>
          <p:nvPr/>
        </p:nvSpPr>
        <p:spPr bwMode="auto">
          <a:xfrm>
            <a:off x="2159000" y="5803900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Rectangle 48"/>
          <p:cNvSpPr>
            <a:spLocks noChangeArrowheads="1"/>
          </p:cNvSpPr>
          <p:nvPr/>
        </p:nvSpPr>
        <p:spPr bwMode="auto">
          <a:xfrm>
            <a:off x="2730500" y="58928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Rectangle 49"/>
          <p:cNvSpPr>
            <a:spLocks noChangeArrowheads="1"/>
          </p:cNvSpPr>
          <p:nvPr/>
        </p:nvSpPr>
        <p:spPr bwMode="auto">
          <a:xfrm>
            <a:off x="2832100" y="58039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Rectangle 50"/>
          <p:cNvSpPr>
            <a:spLocks noChangeArrowheads="1"/>
          </p:cNvSpPr>
          <p:nvPr/>
        </p:nvSpPr>
        <p:spPr bwMode="auto">
          <a:xfrm>
            <a:off x="2832100" y="58928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Rectangle 51"/>
          <p:cNvSpPr>
            <a:spLocks noChangeArrowheads="1"/>
          </p:cNvSpPr>
          <p:nvPr/>
        </p:nvSpPr>
        <p:spPr bwMode="auto">
          <a:xfrm>
            <a:off x="2921000" y="5803900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Rectangle 52"/>
          <p:cNvSpPr>
            <a:spLocks noChangeArrowheads="1"/>
          </p:cNvSpPr>
          <p:nvPr/>
        </p:nvSpPr>
        <p:spPr bwMode="auto">
          <a:xfrm>
            <a:off x="2374900" y="60198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14360" name="Rectangle 53"/>
          <p:cNvSpPr>
            <a:spLocks noChangeArrowheads="1"/>
          </p:cNvSpPr>
          <p:nvPr/>
        </p:nvSpPr>
        <p:spPr bwMode="auto">
          <a:xfrm>
            <a:off x="3124200" y="60198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4361" name="Rectangle 54"/>
          <p:cNvSpPr>
            <a:spLocks noChangeArrowheads="1"/>
          </p:cNvSpPr>
          <p:nvPr/>
        </p:nvSpPr>
        <p:spPr bwMode="auto">
          <a:xfrm>
            <a:off x="1320800" y="58039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Rectangle 55"/>
          <p:cNvSpPr>
            <a:spLocks noChangeArrowheads="1"/>
          </p:cNvSpPr>
          <p:nvPr/>
        </p:nvSpPr>
        <p:spPr bwMode="auto">
          <a:xfrm>
            <a:off x="1409700" y="58039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Rectangle 56"/>
          <p:cNvSpPr>
            <a:spLocks noChangeArrowheads="1"/>
          </p:cNvSpPr>
          <p:nvPr/>
        </p:nvSpPr>
        <p:spPr bwMode="auto">
          <a:xfrm>
            <a:off x="1968500" y="58928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Rectangle 57"/>
          <p:cNvSpPr>
            <a:spLocks noChangeArrowheads="1"/>
          </p:cNvSpPr>
          <p:nvPr/>
        </p:nvSpPr>
        <p:spPr bwMode="auto">
          <a:xfrm>
            <a:off x="1587500" y="60198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</a:t>
            </a:r>
            <a:endParaRPr lang="en-US"/>
          </a:p>
        </p:txBody>
      </p:sp>
      <p:sp>
        <p:nvSpPr>
          <p:cNvPr id="14365" name="Line 61"/>
          <p:cNvSpPr>
            <a:spLocks noChangeShapeType="1"/>
          </p:cNvSpPr>
          <p:nvPr/>
        </p:nvSpPr>
        <p:spPr bwMode="auto">
          <a:xfrm>
            <a:off x="1219200" y="52578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Text Box 62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063D0-56F0-4C9E-976C-1FF5C4ED901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539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5397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5401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5406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5410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5415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15366" name="Line 44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69"/>
          <p:cNvSpPr>
            <a:spLocks noChangeArrowheads="1"/>
          </p:cNvSpPr>
          <p:nvPr/>
        </p:nvSpPr>
        <p:spPr bwMode="auto">
          <a:xfrm>
            <a:off x="1141413" y="5383213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70"/>
          <p:cNvSpPr>
            <a:spLocks noChangeArrowheads="1"/>
          </p:cNvSpPr>
          <p:nvPr/>
        </p:nvSpPr>
        <p:spPr bwMode="auto">
          <a:xfrm>
            <a:off x="1230313" y="5383213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Rectangle 71"/>
          <p:cNvSpPr>
            <a:spLocks noChangeArrowheads="1"/>
          </p:cNvSpPr>
          <p:nvPr/>
        </p:nvSpPr>
        <p:spPr bwMode="auto">
          <a:xfrm>
            <a:off x="1789113" y="5472113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Rectangle 72"/>
          <p:cNvSpPr>
            <a:spLocks noChangeArrowheads="1"/>
          </p:cNvSpPr>
          <p:nvPr/>
        </p:nvSpPr>
        <p:spPr bwMode="auto">
          <a:xfrm>
            <a:off x="1408113" y="5599113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</a:t>
            </a:r>
            <a:endParaRPr lang="en-US"/>
          </a:p>
        </p:txBody>
      </p:sp>
      <p:sp>
        <p:nvSpPr>
          <p:cNvPr id="15371" name="Rectangle 73"/>
          <p:cNvSpPr>
            <a:spLocks noChangeArrowheads="1"/>
          </p:cNvSpPr>
          <p:nvPr/>
        </p:nvSpPr>
        <p:spPr bwMode="auto">
          <a:xfrm>
            <a:off x="1141413" y="4633913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Rectangle 74"/>
          <p:cNvSpPr>
            <a:spLocks noChangeArrowheads="1"/>
          </p:cNvSpPr>
          <p:nvPr/>
        </p:nvSpPr>
        <p:spPr bwMode="auto">
          <a:xfrm>
            <a:off x="1789113" y="4722813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Rectangle 75"/>
          <p:cNvSpPr>
            <a:spLocks noChangeArrowheads="1"/>
          </p:cNvSpPr>
          <p:nvPr/>
        </p:nvSpPr>
        <p:spPr bwMode="auto">
          <a:xfrm>
            <a:off x="1230313" y="5294313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Rectangle 76"/>
          <p:cNvSpPr>
            <a:spLocks noChangeArrowheads="1"/>
          </p:cNvSpPr>
          <p:nvPr/>
        </p:nvSpPr>
        <p:spPr bwMode="auto">
          <a:xfrm>
            <a:off x="1878013" y="5383213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Rectangle 77"/>
          <p:cNvSpPr>
            <a:spLocks noChangeArrowheads="1"/>
          </p:cNvSpPr>
          <p:nvPr/>
        </p:nvSpPr>
        <p:spPr bwMode="auto">
          <a:xfrm>
            <a:off x="1878013" y="5472113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Rectangle 78"/>
          <p:cNvSpPr>
            <a:spLocks noChangeArrowheads="1"/>
          </p:cNvSpPr>
          <p:nvPr/>
        </p:nvSpPr>
        <p:spPr bwMode="auto">
          <a:xfrm>
            <a:off x="1966913" y="5383213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Rectangle 79"/>
          <p:cNvSpPr>
            <a:spLocks noChangeArrowheads="1"/>
          </p:cNvSpPr>
          <p:nvPr/>
        </p:nvSpPr>
        <p:spPr bwMode="auto">
          <a:xfrm>
            <a:off x="2538413" y="5472113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Rectangle 80"/>
          <p:cNvSpPr>
            <a:spLocks noChangeArrowheads="1"/>
          </p:cNvSpPr>
          <p:nvPr/>
        </p:nvSpPr>
        <p:spPr bwMode="auto">
          <a:xfrm>
            <a:off x="2627313" y="5383213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Rectangle 81"/>
          <p:cNvSpPr>
            <a:spLocks noChangeArrowheads="1"/>
          </p:cNvSpPr>
          <p:nvPr/>
        </p:nvSpPr>
        <p:spPr bwMode="auto">
          <a:xfrm>
            <a:off x="2627313" y="5472113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Rectangle 82"/>
          <p:cNvSpPr>
            <a:spLocks noChangeArrowheads="1"/>
          </p:cNvSpPr>
          <p:nvPr/>
        </p:nvSpPr>
        <p:spPr bwMode="auto">
          <a:xfrm>
            <a:off x="2716213" y="5383213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Rectangle 83"/>
          <p:cNvSpPr>
            <a:spLocks noChangeArrowheads="1"/>
          </p:cNvSpPr>
          <p:nvPr/>
        </p:nvSpPr>
        <p:spPr bwMode="auto">
          <a:xfrm>
            <a:off x="1230313" y="4633913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Rectangle 84"/>
          <p:cNvSpPr>
            <a:spLocks noChangeArrowheads="1"/>
          </p:cNvSpPr>
          <p:nvPr/>
        </p:nvSpPr>
        <p:spPr bwMode="auto">
          <a:xfrm>
            <a:off x="1141413" y="3884613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Rectangle 85"/>
          <p:cNvSpPr>
            <a:spLocks noChangeArrowheads="1"/>
          </p:cNvSpPr>
          <p:nvPr/>
        </p:nvSpPr>
        <p:spPr bwMode="auto">
          <a:xfrm>
            <a:off x="1789113" y="3986213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Rectangle 86"/>
          <p:cNvSpPr>
            <a:spLocks noChangeArrowheads="1"/>
          </p:cNvSpPr>
          <p:nvPr/>
        </p:nvSpPr>
        <p:spPr bwMode="auto">
          <a:xfrm>
            <a:off x="1230313" y="4545013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Rectangle 87"/>
          <p:cNvSpPr>
            <a:spLocks noChangeArrowheads="1"/>
          </p:cNvSpPr>
          <p:nvPr/>
        </p:nvSpPr>
        <p:spPr bwMode="auto">
          <a:xfrm>
            <a:off x="2182813" y="5599113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15386" name="Rectangle 88"/>
          <p:cNvSpPr>
            <a:spLocks noChangeArrowheads="1"/>
          </p:cNvSpPr>
          <p:nvPr/>
        </p:nvSpPr>
        <p:spPr bwMode="auto">
          <a:xfrm>
            <a:off x="2919413" y="5599113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5387" name="Rectangle 89"/>
          <p:cNvSpPr>
            <a:spLocks noChangeArrowheads="1"/>
          </p:cNvSpPr>
          <p:nvPr/>
        </p:nvSpPr>
        <p:spPr bwMode="auto">
          <a:xfrm>
            <a:off x="1433513" y="4849813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15388" name="Rectangle 90"/>
          <p:cNvSpPr>
            <a:spLocks noChangeArrowheads="1"/>
          </p:cNvSpPr>
          <p:nvPr/>
        </p:nvSpPr>
        <p:spPr bwMode="auto">
          <a:xfrm>
            <a:off x="1433513" y="4113213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sp>
        <p:nvSpPr>
          <p:cNvPr id="15389" name="Text Box 91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2DC40-C90E-4345-B6CA-72968877BDD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6421" name="AutoShape 6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Rectangle 7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Rectangle 8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Rectangle 9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Rectangle 10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Rectangle 11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Rectangle 12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6428" name="Rectangle 13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Rectangle 14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Rectangle 15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Rectangle 16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6432" name="Rectangle 17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Rectangle 18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Rectangle 19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20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Rectangle 21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6437" name="Rectangle 22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Rectangle 23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Rectangle 24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Rectangle 25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6441" name="Rectangle 26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Rectangle 27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Rectangle 28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Rectangle 29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Rectangle 30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6446" name="Rectangle 31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Rectangle 32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Rectangle 33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Rectangle 34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16390" name="Line 35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Rectangle 36"/>
          <p:cNvSpPr>
            <a:spLocks noChangeArrowheads="1"/>
          </p:cNvSpPr>
          <p:nvPr/>
        </p:nvSpPr>
        <p:spPr bwMode="auto">
          <a:xfrm>
            <a:off x="2273300" y="42672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37"/>
          <p:cNvSpPr>
            <a:spLocks noChangeArrowheads="1"/>
          </p:cNvSpPr>
          <p:nvPr/>
        </p:nvSpPr>
        <p:spPr bwMode="auto">
          <a:xfrm>
            <a:off x="2273300" y="43688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Rectangle 38"/>
          <p:cNvSpPr>
            <a:spLocks noChangeArrowheads="1"/>
          </p:cNvSpPr>
          <p:nvPr/>
        </p:nvSpPr>
        <p:spPr bwMode="auto">
          <a:xfrm>
            <a:off x="2362200" y="4267200"/>
            <a:ext cx="571500" cy="1016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Rectangle 39"/>
          <p:cNvSpPr>
            <a:spLocks noChangeArrowheads="1"/>
          </p:cNvSpPr>
          <p:nvPr/>
        </p:nvSpPr>
        <p:spPr bwMode="auto">
          <a:xfrm>
            <a:off x="2362200" y="4927600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Rectangle 40"/>
          <p:cNvSpPr>
            <a:spLocks noChangeArrowheads="1"/>
          </p:cNvSpPr>
          <p:nvPr/>
        </p:nvSpPr>
        <p:spPr bwMode="auto">
          <a:xfrm>
            <a:off x="2933700" y="43688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Rectangle 41"/>
          <p:cNvSpPr>
            <a:spLocks noChangeArrowheads="1"/>
          </p:cNvSpPr>
          <p:nvPr/>
        </p:nvSpPr>
        <p:spPr bwMode="auto">
          <a:xfrm>
            <a:off x="2578100" y="44704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endParaRPr lang="en-US"/>
          </a:p>
        </p:txBody>
      </p:sp>
      <p:sp>
        <p:nvSpPr>
          <p:cNvPr id="16397" name="Line 42"/>
          <p:cNvSpPr>
            <a:spLocks noChangeShapeType="1"/>
          </p:cNvSpPr>
          <p:nvPr/>
        </p:nvSpPr>
        <p:spPr bwMode="auto">
          <a:xfrm flipH="1">
            <a:off x="1981200" y="5029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1141413" y="5383213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1230313" y="5383213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Rectangle 45"/>
          <p:cNvSpPr>
            <a:spLocks noChangeArrowheads="1"/>
          </p:cNvSpPr>
          <p:nvPr/>
        </p:nvSpPr>
        <p:spPr bwMode="auto">
          <a:xfrm>
            <a:off x="1789113" y="5472113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Rectangle 46"/>
          <p:cNvSpPr>
            <a:spLocks noChangeArrowheads="1"/>
          </p:cNvSpPr>
          <p:nvPr/>
        </p:nvSpPr>
        <p:spPr bwMode="auto">
          <a:xfrm>
            <a:off x="1408113" y="5599113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</a:t>
            </a:r>
            <a:endParaRPr lang="en-US"/>
          </a:p>
        </p:txBody>
      </p:sp>
      <p:sp>
        <p:nvSpPr>
          <p:cNvPr id="16402" name="Rectangle 47"/>
          <p:cNvSpPr>
            <a:spLocks noChangeArrowheads="1"/>
          </p:cNvSpPr>
          <p:nvPr/>
        </p:nvSpPr>
        <p:spPr bwMode="auto">
          <a:xfrm>
            <a:off x="1141413" y="4633913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Rectangle 48"/>
          <p:cNvSpPr>
            <a:spLocks noChangeArrowheads="1"/>
          </p:cNvSpPr>
          <p:nvPr/>
        </p:nvSpPr>
        <p:spPr bwMode="auto">
          <a:xfrm>
            <a:off x="1789113" y="4722813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Rectangle 49"/>
          <p:cNvSpPr>
            <a:spLocks noChangeArrowheads="1"/>
          </p:cNvSpPr>
          <p:nvPr/>
        </p:nvSpPr>
        <p:spPr bwMode="auto">
          <a:xfrm>
            <a:off x="1230313" y="5294313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Rectangle 50"/>
          <p:cNvSpPr>
            <a:spLocks noChangeArrowheads="1"/>
          </p:cNvSpPr>
          <p:nvPr/>
        </p:nvSpPr>
        <p:spPr bwMode="auto">
          <a:xfrm>
            <a:off x="1878013" y="5383213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Rectangle 51"/>
          <p:cNvSpPr>
            <a:spLocks noChangeArrowheads="1"/>
          </p:cNvSpPr>
          <p:nvPr/>
        </p:nvSpPr>
        <p:spPr bwMode="auto">
          <a:xfrm>
            <a:off x="1878013" y="5472113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Rectangle 52"/>
          <p:cNvSpPr>
            <a:spLocks noChangeArrowheads="1"/>
          </p:cNvSpPr>
          <p:nvPr/>
        </p:nvSpPr>
        <p:spPr bwMode="auto">
          <a:xfrm>
            <a:off x="1966913" y="5383213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Rectangle 53"/>
          <p:cNvSpPr>
            <a:spLocks noChangeArrowheads="1"/>
          </p:cNvSpPr>
          <p:nvPr/>
        </p:nvSpPr>
        <p:spPr bwMode="auto">
          <a:xfrm>
            <a:off x="2538413" y="5472113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Rectangle 54"/>
          <p:cNvSpPr>
            <a:spLocks noChangeArrowheads="1"/>
          </p:cNvSpPr>
          <p:nvPr/>
        </p:nvSpPr>
        <p:spPr bwMode="auto">
          <a:xfrm>
            <a:off x="2627313" y="5383213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Rectangle 55"/>
          <p:cNvSpPr>
            <a:spLocks noChangeArrowheads="1"/>
          </p:cNvSpPr>
          <p:nvPr/>
        </p:nvSpPr>
        <p:spPr bwMode="auto">
          <a:xfrm>
            <a:off x="2627313" y="5472113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Rectangle 56"/>
          <p:cNvSpPr>
            <a:spLocks noChangeArrowheads="1"/>
          </p:cNvSpPr>
          <p:nvPr/>
        </p:nvSpPr>
        <p:spPr bwMode="auto">
          <a:xfrm>
            <a:off x="2716213" y="5383213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Rectangle 57"/>
          <p:cNvSpPr>
            <a:spLocks noChangeArrowheads="1"/>
          </p:cNvSpPr>
          <p:nvPr/>
        </p:nvSpPr>
        <p:spPr bwMode="auto">
          <a:xfrm>
            <a:off x="1230313" y="4633913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Rectangle 58"/>
          <p:cNvSpPr>
            <a:spLocks noChangeArrowheads="1"/>
          </p:cNvSpPr>
          <p:nvPr/>
        </p:nvSpPr>
        <p:spPr bwMode="auto">
          <a:xfrm>
            <a:off x="1141413" y="3884613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Rectangle 59"/>
          <p:cNvSpPr>
            <a:spLocks noChangeArrowheads="1"/>
          </p:cNvSpPr>
          <p:nvPr/>
        </p:nvSpPr>
        <p:spPr bwMode="auto">
          <a:xfrm>
            <a:off x="1789113" y="3986213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Rectangle 60"/>
          <p:cNvSpPr>
            <a:spLocks noChangeArrowheads="1"/>
          </p:cNvSpPr>
          <p:nvPr/>
        </p:nvSpPr>
        <p:spPr bwMode="auto">
          <a:xfrm>
            <a:off x="1230313" y="4545013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Rectangle 61"/>
          <p:cNvSpPr>
            <a:spLocks noChangeArrowheads="1"/>
          </p:cNvSpPr>
          <p:nvPr/>
        </p:nvSpPr>
        <p:spPr bwMode="auto">
          <a:xfrm>
            <a:off x="2182813" y="5599113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16417" name="Rectangle 62"/>
          <p:cNvSpPr>
            <a:spLocks noChangeArrowheads="1"/>
          </p:cNvSpPr>
          <p:nvPr/>
        </p:nvSpPr>
        <p:spPr bwMode="auto">
          <a:xfrm>
            <a:off x="2919413" y="5599113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6418" name="Rectangle 63"/>
          <p:cNvSpPr>
            <a:spLocks noChangeArrowheads="1"/>
          </p:cNvSpPr>
          <p:nvPr/>
        </p:nvSpPr>
        <p:spPr bwMode="auto">
          <a:xfrm>
            <a:off x="1433513" y="4849813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16419" name="Rectangle 64"/>
          <p:cNvSpPr>
            <a:spLocks noChangeArrowheads="1"/>
          </p:cNvSpPr>
          <p:nvPr/>
        </p:nvSpPr>
        <p:spPr bwMode="auto">
          <a:xfrm>
            <a:off x="1433513" y="4113213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sp>
        <p:nvSpPr>
          <p:cNvPr id="16420" name="Text Box 65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27ECF-2303-4422-9C29-25385629E8F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141413" y="3884613"/>
            <a:ext cx="2260600" cy="2260600"/>
            <a:chOff x="719" y="2447"/>
            <a:chExt cx="1424" cy="1424"/>
          </a:xfrm>
        </p:grpSpPr>
        <p:sp>
          <p:nvSpPr>
            <p:cNvPr id="17446" name="AutoShape 7"/>
            <p:cNvSpPr>
              <a:spLocks noChangeAspect="1" noChangeArrowheads="1" noTextEdit="1"/>
            </p:cNvSpPr>
            <p:nvPr/>
          </p:nvSpPr>
          <p:spPr bwMode="auto">
            <a:xfrm>
              <a:off x="719" y="2447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Rectangle 9"/>
            <p:cNvSpPr>
              <a:spLocks noChangeArrowheads="1"/>
            </p:cNvSpPr>
            <p:nvPr/>
          </p:nvSpPr>
          <p:spPr bwMode="auto">
            <a:xfrm>
              <a:off x="719" y="3391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10"/>
            <p:cNvSpPr>
              <a:spLocks noChangeArrowheads="1"/>
            </p:cNvSpPr>
            <p:nvPr/>
          </p:nvSpPr>
          <p:spPr bwMode="auto">
            <a:xfrm>
              <a:off x="775" y="3391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Rectangle 11"/>
            <p:cNvSpPr>
              <a:spLocks noChangeArrowheads="1"/>
            </p:cNvSpPr>
            <p:nvPr/>
          </p:nvSpPr>
          <p:spPr bwMode="auto">
            <a:xfrm>
              <a:off x="1127" y="3447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12"/>
            <p:cNvSpPr>
              <a:spLocks noChangeArrowheads="1"/>
            </p:cNvSpPr>
            <p:nvPr/>
          </p:nvSpPr>
          <p:spPr bwMode="auto">
            <a:xfrm>
              <a:off x="887" y="3527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17451" name="Rectangle 13"/>
            <p:cNvSpPr>
              <a:spLocks noChangeArrowheads="1"/>
            </p:cNvSpPr>
            <p:nvPr/>
          </p:nvSpPr>
          <p:spPr bwMode="auto">
            <a:xfrm>
              <a:off x="719" y="2919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Rectangle 14"/>
            <p:cNvSpPr>
              <a:spLocks noChangeArrowheads="1"/>
            </p:cNvSpPr>
            <p:nvPr/>
          </p:nvSpPr>
          <p:spPr bwMode="auto">
            <a:xfrm>
              <a:off x="1127" y="2975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Rectangle 15"/>
            <p:cNvSpPr>
              <a:spLocks noChangeArrowheads="1"/>
            </p:cNvSpPr>
            <p:nvPr/>
          </p:nvSpPr>
          <p:spPr bwMode="auto">
            <a:xfrm>
              <a:off x="775" y="3335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Rectangle 16"/>
            <p:cNvSpPr>
              <a:spLocks noChangeArrowheads="1"/>
            </p:cNvSpPr>
            <p:nvPr/>
          </p:nvSpPr>
          <p:spPr bwMode="auto">
            <a:xfrm>
              <a:off x="1183" y="3391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17"/>
            <p:cNvSpPr>
              <a:spLocks noChangeArrowheads="1"/>
            </p:cNvSpPr>
            <p:nvPr/>
          </p:nvSpPr>
          <p:spPr bwMode="auto">
            <a:xfrm>
              <a:off x="1183" y="3447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Rectangle 18"/>
            <p:cNvSpPr>
              <a:spLocks noChangeArrowheads="1"/>
            </p:cNvSpPr>
            <p:nvPr/>
          </p:nvSpPr>
          <p:spPr bwMode="auto">
            <a:xfrm>
              <a:off x="1239" y="3391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Rectangle 19"/>
            <p:cNvSpPr>
              <a:spLocks noChangeArrowheads="1"/>
            </p:cNvSpPr>
            <p:nvPr/>
          </p:nvSpPr>
          <p:spPr bwMode="auto">
            <a:xfrm>
              <a:off x="1599" y="3447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20"/>
            <p:cNvSpPr>
              <a:spLocks noChangeArrowheads="1"/>
            </p:cNvSpPr>
            <p:nvPr/>
          </p:nvSpPr>
          <p:spPr bwMode="auto">
            <a:xfrm>
              <a:off x="1655" y="3391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Rectangle 21"/>
            <p:cNvSpPr>
              <a:spLocks noChangeArrowheads="1"/>
            </p:cNvSpPr>
            <p:nvPr/>
          </p:nvSpPr>
          <p:spPr bwMode="auto">
            <a:xfrm>
              <a:off x="1655" y="3447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Rectangle 22"/>
            <p:cNvSpPr>
              <a:spLocks noChangeArrowheads="1"/>
            </p:cNvSpPr>
            <p:nvPr/>
          </p:nvSpPr>
          <p:spPr bwMode="auto">
            <a:xfrm>
              <a:off x="1711" y="3391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23"/>
            <p:cNvSpPr>
              <a:spLocks noChangeArrowheads="1"/>
            </p:cNvSpPr>
            <p:nvPr/>
          </p:nvSpPr>
          <p:spPr bwMode="auto">
            <a:xfrm>
              <a:off x="775" y="2919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Rectangle 24"/>
            <p:cNvSpPr>
              <a:spLocks noChangeArrowheads="1"/>
            </p:cNvSpPr>
            <p:nvPr/>
          </p:nvSpPr>
          <p:spPr bwMode="auto">
            <a:xfrm>
              <a:off x="719" y="2447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Rectangle 25"/>
            <p:cNvSpPr>
              <a:spLocks noChangeArrowheads="1"/>
            </p:cNvSpPr>
            <p:nvPr/>
          </p:nvSpPr>
          <p:spPr bwMode="auto">
            <a:xfrm>
              <a:off x="1127" y="2511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Rectangle 26"/>
            <p:cNvSpPr>
              <a:spLocks noChangeArrowheads="1"/>
            </p:cNvSpPr>
            <p:nvPr/>
          </p:nvSpPr>
          <p:spPr bwMode="auto">
            <a:xfrm>
              <a:off x="775" y="2863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Rectangle 27"/>
            <p:cNvSpPr>
              <a:spLocks noChangeArrowheads="1"/>
            </p:cNvSpPr>
            <p:nvPr/>
          </p:nvSpPr>
          <p:spPr bwMode="auto">
            <a:xfrm>
              <a:off x="1375" y="3527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7466" name="Rectangle 28"/>
            <p:cNvSpPr>
              <a:spLocks noChangeArrowheads="1"/>
            </p:cNvSpPr>
            <p:nvPr/>
          </p:nvSpPr>
          <p:spPr bwMode="auto">
            <a:xfrm>
              <a:off x="1839" y="3527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7467" name="Rectangle 29"/>
            <p:cNvSpPr>
              <a:spLocks noChangeArrowheads="1"/>
            </p:cNvSpPr>
            <p:nvPr/>
          </p:nvSpPr>
          <p:spPr bwMode="auto">
            <a:xfrm>
              <a:off x="903" y="3055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7468" name="Rectangle 30"/>
            <p:cNvSpPr>
              <a:spLocks noChangeArrowheads="1"/>
            </p:cNvSpPr>
            <p:nvPr/>
          </p:nvSpPr>
          <p:spPr bwMode="auto">
            <a:xfrm>
              <a:off x="903" y="259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7469" name="Rectangle 31"/>
            <p:cNvSpPr>
              <a:spLocks noChangeArrowheads="1"/>
            </p:cNvSpPr>
            <p:nvPr/>
          </p:nvSpPr>
          <p:spPr bwMode="auto">
            <a:xfrm>
              <a:off x="1183" y="2919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Rectangle 32"/>
            <p:cNvSpPr>
              <a:spLocks noChangeArrowheads="1"/>
            </p:cNvSpPr>
            <p:nvPr/>
          </p:nvSpPr>
          <p:spPr bwMode="auto">
            <a:xfrm>
              <a:off x="1183" y="2975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Rectangle 33"/>
            <p:cNvSpPr>
              <a:spLocks noChangeArrowheads="1"/>
            </p:cNvSpPr>
            <p:nvPr/>
          </p:nvSpPr>
          <p:spPr bwMode="auto">
            <a:xfrm>
              <a:off x="1239" y="2919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Rectangle 34"/>
            <p:cNvSpPr>
              <a:spLocks noChangeArrowheads="1"/>
            </p:cNvSpPr>
            <p:nvPr/>
          </p:nvSpPr>
          <p:spPr bwMode="auto">
            <a:xfrm>
              <a:off x="1239" y="3335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35"/>
            <p:cNvSpPr>
              <a:spLocks noChangeArrowheads="1"/>
            </p:cNvSpPr>
            <p:nvPr/>
          </p:nvSpPr>
          <p:spPr bwMode="auto">
            <a:xfrm>
              <a:off x="1599" y="2975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Rectangle 36"/>
            <p:cNvSpPr>
              <a:spLocks noChangeArrowheads="1"/>
            </p:cNvSpPr>
            <p:nvPr/>
          </p:nvSpPr>
          <p:spPr bwMode="auto">
            <a:xfrm>
              <a:off x="1375" y="3047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741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Rectangle 39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Rectangle 40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Rectangle 41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Rectangle 42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Rectangle 43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Rectangle 44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7424" name="Rectangle 45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Rectangle 46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Rectangle 47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Rectangle 48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7428" name="Rectangle 49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Rectangle 50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51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Rectangle 52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Rectangle 53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7433" name="Rectangle 54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Rectangle 55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56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Rectangle 57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7437" name="Rectangle 58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59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Rectangle 60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61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Rectangle 62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7442" name="Rectangle 63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64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Rectangle 65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66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17415" name="Line 67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Text Box 68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C9763-3C1B-45AD-B99C-38329782AA3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847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Rectangle 9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Rectangle 10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Rectangle 11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Rectangle 12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Rectangle 13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Rectangle 14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8483" name="Rectangle 15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Rectangle 16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Rectangle 17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Rectangle 18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8487" name="Rectangle 19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Rectangle 20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Rectangle 21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Rectangle 22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Rectangle 23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8492" name="Rectangle 24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Rectangle 25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Rectangle 26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Rectangle 27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8496" name="Rectangle 28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Rectangle 29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Rectangle 30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Rectangle 31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Rectangle 32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8501" name="Rectangle 33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Rectangle 34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Rectangle 35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Rectangle 36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1141413" y="3886200"/>
            <a:ext cx="2260600" cy="2260600"/>
            <a:chOff x="719" y="2448"/>
            <a:chExt cx="1424" cy="1424"/>
          </a:xfrm>
        </p:grpSpPr>
        <p:sp>
          <p:nvSpPr>
            <p:cNvPr id="1844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19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39"/>
            <p:cNvSpPr>
              <a:spLocks noChangeArrowheads="1"/>
            </p:cNvSpPr>
            <p:nvPr/>
          </p:nvSpPr>
          <p:spPr bwMode="auto">
            <a:xfrm>
              <a:off x="719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Rectangle 40"/>
            <p:cNvSpPr>
              <a:spLocks noChangeArrowheads="1"/>
            </p:cNvSpPr>
            <p:nvPr/>
          </p:nvSpPr>
          <p:spPr bwMode="auto">
            <a:xfrm>
              <a:off x="775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41"/>
            <p:cNvSpPr>
              <a:spLocks noChangeArrowheads="1"/>
            </p:cNvSpPr>
            <p:nvPr/>
          </p:nvSpPr>
          <p:spPr bwMode="auto">
            <a:xfrm>
              <a:off x="1127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42"/>
            <p:cNvSpPr>
              <a:spLocks noChangeArrowheads="1"/>
            </p:cNvSpPr>
            <p:nvPr/>
          </p:nvSpPr>
          <p:spPr bwMode="auto">
            <a:xfrm>
              <a:off x="887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18446" name="Rectangle 43"/>
            <p:cNvSpPr>
              <a:spLocks noChangeArrowheads="1"/>
            </p:cNvSpPr>
            <p:nvPr/>
          </p:nvSpPr>
          <p:spPr bwMode="auto">
            <a:xfrm>
              <a:off x="719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Rectangle 44"/>
            <p:cNvSpPr>
              <a:spLocks noChangeArrowheads="1"/>
            </p:cNvSpPr>
            <p:nvPr/>
          </p:nvSpPr>
          <p:spPr bwMode="auto">
            <a:xfrm>
              <a:off x="1127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Rectangle 45"/>
            <p:cNvSpPr>
              <a:spLocks noChangeArrowheads="1"/>
            </p:cNvSpPr>
            <p:nvPr/>
          </p:nvSpPr>
          <p:spPr bwMode="auto">
            <a:xfrm>
              <a:off x="775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Rectangle 46"/>
            <p:cNvSpPr>
              <a:spLocks noChangeArrowheads="1"/>
            </p:cNvSpPr>
            <p:nvPr/>
          </p:nvSpPr>
          <p:spPr bwMode="auto">
            <a:xfrm>
              <a:off x="1183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Rectangle 47"/>
            <p:cNvSpPr>
              <a:spLocks noChangeArrowheads="1"/>
            </p:cNvSpPr>
            <p:nvPr/>
          </p:nvSpPr>
          <p:spPr bwMode="auto">
            <a:xfrm>
              <a:off x="1183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Rectangle 48"/>
            <p:cNvSpPr>
              <a:spLocks noChangeArrowheads="1"/>
            </p:cNvSpPr>
            <p:nvPr/>
          </p:nvSpPr>
          <p:spPr bwMode="auto">
            <a:xfrm>
              <a:off x="1239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Rectangle 49"/>
            <p:cNvSpPr>
              <a:spLocks noChangeArrowheads="1"/>
            </p:cNvSpPr>
            <p:nvPr/>
          </p:nvSpPr>
          <p:spPr bwMode="auto">
            <a:xfrm>
              <a:off x="1599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Rectangle 50"/>
            <p:cNvSpPr>
              <a:spLocks noChangeArrowheads="1"/>
            </p:cNvSpPr>
            <p:nvPr/>
          </p:nvSpPr>
          <p:spPr bwMode="auto">
            <a:xfrm>
              <a:off x="1655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Rectangle 51"/>
            <p:cNvSpPr>
              <a:spLocks noChangeArrowheads="1"/>
            </p:cNvSpPr>
            <p:nvPr/>
          </p:nvSpPr>
          <p:spPr bwMode="auto">
            <a:xfrm>
              <a:off x="1655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Rectangle 52"/>
            <p:cNvSpPr>
              <a:spLocks noChangeArrowheads="1"/>
            </p:cNvSpPr>
            <p:nvPr/>
          </p:nvSpPr>
          <p:spPr bwMode="auto">
            <a:xfrm>
              <a:off x="1711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Rectangle 53"/>
            <p:cNvSpPr>
              <a:spLocks noChangeArrowheads="1"/>
            </p:cNvSpPr>
            <p:nvPr/>
          </p:nvSpPr>
          <p:spPr bwMode="auto">
            <a:xfrm>
              <a:off x="775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Rectangle 54"/>
            <p:cNvSpPr>
              <a:spLocks noChangeArrowheads="1"/>
            </p:cNvSpPr>
            <p:nvPr/>
          </p:nvSpPr>
          <p:spPr bwMode="auto">
            <a:xfrm>
              <a:off x="719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Rectangle 55"/>
            <p:cNvSpPr>
              <a:spLocks noChangeArrowheads="1"/>
            </p:cNvSpPr>
            <p:nvPr/>
          </p:nvSpPr>
          <p:spPr bwMode="auto">
            <a:xfrm>
              <a:off x="1127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Rectangle 56"/>
            <p:cNvSpPr>
              <a:spLocks noChangeArrowheads="1"/>
            </p:cNvSpPr>
            <p:nvPr/>
          </p:nvSpPr>
          <p:spPr bwMode="auto">
            <a:xfrm>
              <a:off x="775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Rectangle 57"/>
            <p:cNvSpPr>
              <a:spLocks noChangeArrowheads="1"/>
            </p:cNvSpPr>
            <p:nvPr/>
          </p:nvSpPr>
          <p:spPr bwMode="auto">
            <a:xfrm>
              <a:off x="1375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8461" name="Rectangle 58"/>
            <p:cNvSpPr>
              <a:spLocks noChangeArrowheads="1"/>
            </p:cNvSpPr>
            <p:nvPr/>
          </p:nvSpPr>
          <p:spPr bwMode="auto">
            <a:xfrm>
              <a:off x="1839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8462" name="Rectangle 59"/>
            <p:cNvSpPr>
              <a:spLocks noChangeArrowheads="1"/>
            </p:cNvSpPr>
            <p:nvPr/>
          </p:nvSpPr>
          <p:spPr bwMode="auto">
            <a:xfrm>
              <a:off x="903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8463" name="Rectangle 60"/>
            <p:cNvSpPr>
              <a:spLocks noChangeArrowheads="1"/>
            </p:cNvSpPr>
            <p:nvPr/>
          </p:nvSpPr>
          <p:spPr bwMode="auto">
            <a:xfrm>
              <a:off x="903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8464" name="Rectangle 61"/>
            <p:cNvSpPr>
              <a:spLocks noChangeArrowheads="1"/>
            </p:cNvSpPr>
            <p:nvPr/>
          </p:nvSpPr>
          <p:spPr bwMode="auto">
            <a:xfrm>
              <a:off x="1183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1183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Rectangle 63"/>
            <p:cNvSpPr>
              <a:spLocks noChangeArrowheads="1"/>
            </p:cNvSpPr>
            <p:nvPr/>
          </p:nvSpPr>
          <p:spPr bwMode="auto">
            <a:xfrm>
              <a:off x="1239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Rectangle 64"/>
            <p:cNvSpPr>
              <a:spLocks noChangeArrowheads="1"/>
            </p:cNvSpPr>
            <p:nvPr/>
          </p:nvSpPr>
          <p:spPr bwMode="auto">
            <a:xfrm>
              <a:off x="1239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Rectangle 65"/>
            <p:cNvSpPr>
              <a:spLocks noChangeArrowheads="1"/>
            </p:cNvSpPr>
            <p:nvPr/>
          </p:nvSpPr>
          <p:spPr bwMode="auto">
            <a:xfrm>
              <a:off x="1599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Rectangle 66"/>
            <p:cNvSpPr>
              <a:spLocks noChangeArrowheads="1"/>
            </p:cNvSpPr>
            <p:nvPr/>
          </p:nvSpPr>
          <p:spPr bwMode="auto">
            <a:xfrm>
              <a:off x="1375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8470" name="Rectangle 67"/>
            <p:cNvSpPr>
              <a:spLocks noChangeArrowheads="1"/>
            </p:cNvSpPr>
            <p:nvPr/>
          </p:nvSpPr>
          <p:spPr bwMode="auto">
            <a:xfrm>
              <a:off x="1655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Rectangle 68"/>
            <p:cNvSpPr>
              <a:spLocks noChangeArrowheads="1"/>
            </p:cNvSpPr>
            <p:nvPr/>
          </p:nvSpPr>
          <p:spPr bwMode="auto">
            <a:xfrm>
              <a:off x="1655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Rectangle 69"/>
            <p:cNvSpPr>
              <a:spLocks noChangeArrowheads="1"/>
            </p:cNvSpPr>
            <p:nvPr/>
          </p:nvSpPr>
          <p:spPr bwMode="auto">
            <a:xfrm>
              <a:off x="1711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Rectangle 70"/>
            <p:cNvSpPr>
              <a:spLocks noChangeArrowheads="1"/>
            </p:cNvSpPr>
            <p:nvPr/>
          </p:nvSpPr>
          <p:spPr bwMode="auto">
            <a:xfrm>
              <a:off x="1711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Rectangle 71"/>
            <p:cNvSpPr>
              <a:spLocks noChangeArrowheads="1"/>
            </p:cNvSpPr>
            <p:nvPr/>
          </p:nvSpPr>
          <p:spPr bwMode="auto">
            <a:xfrm>
              <a:off x="2063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Rectangle 72"/>
            <p:cNvSpPr>
              <a:spLocks noChangeArrowheads="1"/>
            </p:cNvSpPr>
            <p:nvPr/>
          </p:nvSpPr>
          <p:spPr bwMode="auto">
            <a:xfrm>
              <a:off x="1839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sp>
        <p:nvSpPr>
          <p:cNvPr id="18439" name="Line 73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74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0E5D5-A99E-42CB-A100-CBE1F1F1328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950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Rectangle 9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Rectangle 10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Rectangle 11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Rectangle 12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Rectangle 13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Rectangle 14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9513" name="Rectangle 15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Rectangle 16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Rectangle 17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Rectangle 18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9517" name="Rectangle 19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Rectangle 20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Rectangle 21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22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Rectangle 23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9522" name="Rectangle 24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Rectangle 25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Rectangle 26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Rectangle 27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9526" name="Rectangle 28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Rectangle 29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Rectangle 30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Rectangle 31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Rectangle 32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9531" name="Rectangle 33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Rectangle 34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Rectangle 35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36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1141413" y="3884613"/>
            <a:ext cx="2260600" cy="2260600"/>
            <a:chOff x="719" y="2447"/>
            <a:chExt cx="1424" cy="1424"/>
          </a:xfrm>
        </p:grpSpPr>
        <p:sp>
          <p:nvSpPr>
            <p:cNvPr id="1946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19" y="2447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Rectangle 39"/>
            <p:cNvSpPr>
              <a:spLocks noChangeArrowheads="1"/>
            </p:cNvSpPr>
            <p:nvPr/>
          </p:nvSpPr>
          <p:spPr bwMode="auto">
            <a:xfrm>
              <a:off x="719" y="3391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Rectangle 40"/>
            <p:cNvSpPr>
              <a:spLocks noChangeArrowheads="1"/>
            </p:cNvSpPr>
            <p:nvPr/>
          </p:nvSpPr>
          <p:spPr bwMode="auto">
            <a:xfrm>
              <a:off x="775" y="3391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Rectangle 41"/>
            <p:cNvSpPr>
              <a:spLocks noChangeArrowheads="1"/>
            </p:cNvSpPr>
            <p:nvPr/>
          </p:nvSpPr>
          <p:spPr bwMode="auto">
            <a:xfrm>
              <a:off x="1127" y="3447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Rectangle 42"/>
            <p:cNvSpPr>
              <a:spLocks noChangeArrowheads="1"/>
            </p:cNvSpPr>
            <p:nvPr/>
          </p:nvSpPr>
          <p:spPr bwMode="auto">
            <a:xfrm>
              <a:off x="887" y="3527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19470" name="Rectangle 43"/>
            <p:cNvSpPr>
              <a:spLocks noChangeArrowheads="1"/>
            </p:cNvSpPr>
            <p:nvPr/>
          </p:nvSpPr>
          <p:spPr bwMode="auto">
            <a:xfrm>
              <a:off x="719" y="2919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Rectangle 44"/>
            <p:cNvSpPr>
              <a:spLocks noChangeArrowheads="1"/>
            </p:cNvSpPr>
            <p:nvPr/>
          </p:nvSpPr>
          <p:spPr bwMode="auto">
            <a:xfrm>
              <a:off x="1127" y="2975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Rectangle 45"/>
            <p:cNvSpPr>
              <a:spLocks noChangeArrowheads="1"/>
            </p:cNvSpPr>
            <p:nvPr/>
          </p:nvSpPr>
          <p:spPr bwMode="auto">
            <a:xfrm>
              <a:off x="775" y="3335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Rectangle 46"/>
            <p:cNvSpPr>
              <a:spLocks noChangeArrowheads="1"/>
            </p:cNvSpPr>
            <p:nvPr/>
          </p:nvSpPr>
          <p:spPr bwMode="auto">
            <a:xfrm>
              <a:off x="1183" y="3391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Rectangle 47"/>
            <p:cNvSpPr>
              <a:spLocks noChangeArrowheads="1"/>
            </p:cNvSpPr>
            <p:nvPr/>
          </p:nvSpPr>
          <p:spPr bwMode="auto">
            <a:xfrm>
              <a:off x="1183" y="3447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Rectangle 48"/>
            <p:cNvSpPr>
              <a:spLocks noChangeArrowheads="1"/>
            </p:cNvSpPr>
            <p:nvPr/>
          </p:nvSpPr>
          <p:spPr bwMode="auto">
            <a:xfrm>
              <a:off x="1239" y="3391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Rectangle 49"/>
            <p:cNvSpPr>
              <a:spLocks noChangeArrowheads="1"/>
            </p:cNvSpPr>
            <p:nvPr/>
          </p:nvSpPr>
          <p:spPr bwMode="auto">
            <a:xfrm>
              <a:off x="1599" y="3447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1655" y="3391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Rectangle 51"/>
            <p:cNvSpPr>
              <a:spLocks noChangeArrowheads="1"/>
            </p:cNvSpPr>
            <p:nvPr/>
          </p:nvSpPr>
          <p:spPr bwMode="auto">
            <a:xfrm>
              <a:off x="1655" y="3447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Rectangle 52"/>
            <p:cNvSpPr>
              <a:spLocks noChangeArrowheads="1"/>
            </p:cNvSpPr>
            <p:nvPr/>
          </p:nvSpPr>
          <p:spPr bwMode="auto">
            <a:xfrm>
              <a:off x="1711" y="3391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53"/>
            <p:cNvSpPr>
              <a:spLocks noChangeArrowheads="1"/>
            </p:cNvSpPr>
            <p:nvPr/>
          </p:nvSpPr>
          <p:spPr bwMode="auto">
            <a:xfrm>
              <a:off x="775" y="2919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Rectangle 54"/>
            <p:cNvSpPr>
              <a:spLocks noChangeArrowheads="1"/>
            </p:cNvSpPr>
            <p:nvPr/>
          </p:nvSpPr>
          <p:spPr bwMode="auto">
            <a:xfrm>
              <a:off x="719" y="2447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Rectangle 55"/>
            <p:cNvSpPr>
              <a:spLocks noChangeArrowheads="1"/>
            </p:cNvSpPr>
            <p:nvPr/>
          </p:nvSpPr>
          <p:spPr bwMode="auto">
            <a:xfrm>
              <a:off x="1127" y="2511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Rectangle 56"/>
            <p:cNvSpPr>
              <a:spLocks noChangeArrowheads="1"/>
            </p:cNvSpPr>
            <p:nvPr/>
          </p:nvSpPr>
          <p:spPr bwMode="auto">
            <a:xfrm>
              <a:off x="775" y="2863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Rectangle 57"/>
            <p:cNvSpPr>
              <a:spLocks noChangeArrowheads="1"/>
            </p:cNvSpPr>
            <p:nvPr/>
          </p:nvSpPr>
          <p:spPr bwMode="auto">
            <a:xfrm>
              <a:off x="1375" y="3527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9485" name="Rectangle 58"/>
            <p:cNvSpPr>
              <a:spLocks noChangeArrowheads="1"/>
            </p:cNvSpPr>
            <p:nvPr/>
          </p:nvSpPr>
          <p:spPr bwMode="auto">
            <a:xfrm>
              <a:off x="1839" y="3527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9486" name="Rectangle 59"/>
            <p:cNvSpPr>
              <a:spLocks noChangeArrowheads="1"/>
            </p:cNvSpPr>
            <p:nvPr/>
          </p:nvSpPr>
          <p:spPr bwMode="auto">
            <a:xfrm>
              <a:off x="903" y="3055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9487" name="Rectangle 60"/>
            <p:cNvSpPr>
              <a:spLocks noChangeArrowheads="1"/>
            </p:cNvSpPr>
            <p:nvPr/>
          </p:nvSpPr>
          <p:spPr bwMode="auto">
            <a:xfrm>
              <a:off x="903" y="259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9488" name="Rectangle 61"/>
            <p:cNvSpPr>
              <a:spLocks noChangeArrowheads="1"/>
            </p:cNvSpPr>
            <p:nvPr/>
          </p:nvSpPr>
          <p:spPr bwMode="auto">
            <a:xfrm>
              <a:off x="1183" y="2919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Rectangle 62"/>
            <p:cNvSpPr>
              <a:spLocks noChangeArrowheads="1"/>
            </p:cNvSpPr>
            <p:nvPr/>
          </p:nvSpPr>
          <p:spPr bwMode="auto">
            <a:xfrm>
              <a:off x="1183" y="2975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Rectangle 63"/>
            <p:cNvSpPr>
              <a:spLocks noChangeArrowheads="1"/>
            </p:cNvSpPr>
            <p:nvPr/>
          </p:nvSpPr>
          <p:spPr bwMode="auto">
            <a:xfrm>
              <a:off x="1239" y="2919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Rectangle 64"/>
            <p:cNvSpPr>
              <a:spLocks noChangeArrowheads="1"/>
            </p:cNvSpPr>
            <p:nvPr/>
          </p:nvSpPr>
          <p:spPr bwMode="auto">
            <a:xfrm>
              <a:off x="1239" y="3335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65"/>
            <p:cNvSpPr>
              <a:spLocks noChangeArrowheads="1"/>
            </p:cNvSpPr>
            <p:nvPr/>
          </p:nvSpPr>
          <p:spPr bwMode="auto">
            <a:xfrm>
              <a:off x="1599" y="2975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Rectangle 66"/>
            <p:cNvSpPr>
              <a:spLocks noChangeArrowheads="1"/>
            </p:cNvSpPr>
            <p:nvPr/>
          </p:nvSpPr>
          <p:spPr bwMode="auto">
            <a:xfrm>
              <a:off x="1375" y="3047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9494" name="Rectangle 67"/>
            <p:cNvSpPr>
              <a:spLocks noChangeArrowheads="1"/>
            </p:cNvSpPr>
            <p:nvPr/>
          </p:nvSpPr>
          <p:spPr bwMode="auto">
            <a:xfrm>
              <a:off x="1655" y="2919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Rectangle 68"/>
            <p:cNvSpPr>
              <a:spLocks noChangeArrowheads="1"/>
            </p:cNvSpPr>
            <p:nvPr/>
          </p:nvSpPr>
          <p:spPr bwMode="auto">
            <a:xfrm>
              <a:off x="1655" y="2975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ectangle 69"/>
            <p:cNvSpPr>
              <a:spLocks noChangeArrowheads="1"/>
            </p:cNvSpPr>
            <p:nvPr/>
          </p:nvSpPr>
          <p:spPr bwMode="auto">
            <a:xfrm>
              <a:off x="1711" y="2919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Rectangle 70"/>
            <p:cNvSpPr>
              <a:spLocks noChangeArrowheads="1"/>
            </p:cNvSpPr>
            <p:nvPr/>
          </p:nvSpPr>
          <p:spPr bwMode="auto">
            <a:xfrm>
              <a:off x="1711" y="3335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71"/>
            <p:cNvSpPr>
              <a:spLocks noChangeArrowheads="1"/>
            </p:cNvSpPr>
            <p:nvPr/>
          </p:nvSpPr>
          <p:spPr bwMode="auto">
            <a:xfrm>
              <a:off x="2063" y="2975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Rectangle 72"/>
            <p:cNvSpPr>
              <a:spLocks noChangeArrowheads="1"/>
            </p:cNvSpPr>
            <p:nvPr/>
          </p:nvSpPr>
          <p:spPr bwMode="auto">
            <a:xfrm>
              <a:off x="1839" y="3047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9500" name="Rectangle 73"/>
            <p:cNvSpPr>
              <a:spLocks noChangeArrowheads="1"/>
            </p:cNvSpPr>
            <p:nvPr/>
          </p:nvSpPr>
          <p:spPr bwMode="auto">
            <a:xfrm>
              <a:off x="1183" y="2447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74"/>
            <p:cNvSpPr>
              <a:spLocks noChangeArrowheads="1"/>
            </p:cNvSpPr>
            <p:nvPr/>
          </p:nvSpPr>
          <p:spPr bwMode="auto">
            <a:xfrm>
              <a:off x="1183" y="2511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Rectangle 75"/>
            <p:cNvSpPr>
              <a:spLocks noChangeArrowheads="1"/>
            </p:cNvSpPr>
            <p:nvPr/>
          </p:nvSpPr>
          <p:spPr bwMode="auto">
            <a:xfrm>
              <a:off x="1239" y="2447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Rectangle 76"/>
            <p:cNvSpPr>
              <a:spLocks noChangeArrowheads="1"/>
            </p:cNvSpPr>
            <p:nvPr/>
          </p:nvSpPr>
          <p:spPr bwMode="auto">
            <a:xfrm>
              <a:off x="1239" y="2863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Rectangle 77"/>
            <p:cNvSpPr>
              <a:spLocks noChangeArrowheads="1"/>
            </p:cNvSpPr>
            <p:nvPr/>
          </p:nvSpPr>
          <p:spPr bwMode="auto">
            <a:xfrm>
              <a:off x="1599" y="2511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Rectangle 78"/>
            <p:cNvSpPr>
              <a:spLocks noChangeArrowheads="1"/>
            </p:cNvSpPr>
            <p:nvPr/>
          </p:nvSpPr>
          <p:spPr bwMode="auto">
            <a:xfrm>
              <a:off x="1375" y="2575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sp>
        <p:nvSpPr>
          <p:cNvPr id="19463" name="Line 79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80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24E04-85B6-44D0-84C7-8A436188D6A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2053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Rectangle 9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Rectangle 10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Rectangle 11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Rectangle 12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Rectangle 13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Rectangle 14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0543" name="Rectangle 15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Rectangle 16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Rectangle 17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Rectangle 18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20547" name="Rectangle 19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Rectangle 20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Rectangle 21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Rectangle 22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Rectangle 23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20552" name="Rectangle 24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Rectangle 25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Rectangle 26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Rectangle 27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20556" name="Rectangle 28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Rectangle 29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Rectangle 30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Rectangle 31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Rectangle 32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20561" name="Rectangle 33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Rectangle 34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Rectangle 35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Rectangle 36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1143000" y="3886200"/>
            <a:ext cx="2260600" cy="2260600"/>
            <a:chOff x="720" y="2448"/>
            <a:chExt cx="1424" cy="1424"/>
          </a:xfrm>
        </p:grpSpPr>
        <p:sp>
          <p:nvSpPr>
            <p:cNvPr id="2048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20494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20509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20510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20511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20512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0518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0524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0530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sp>
        <p:nvSpPr>
          <p:cNvPr id="20487" name="Line 85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Text Box 86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Tile </a:t>
            </a:r>
            <a:r>
              <a:rPr lang="en-US" sz="2800" dirty="0"/>
              <a:t>Assembly Model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Rothemund</a:t>
            </a:r>
            <a:r>
              <a:rPr lang="en-US" dirty="0"/>
              <a:t>, </a:t>
            </a:r>
            <a:r>
              <a:rPr lang="en-US" dirty="0" err="1"/>
              <a:t>Winfree</a:t>
            </a:r>
            <a:r>
              <a:rPr lang="en-US" dirty="0"/>
              <a:t>, </a:t>
            </a:r>
            <a:r>
              <a:rPr lang="en-US" dirty="0" err="1"/>
              <a:t>Adleman</a:t>
            </a:r>
            <a:r>
              <a:rPr lang="en-US" dirty="0"/>
              <a:t>)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Basic Tile Assembly Model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Errors!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Fuzzy Fault Tolerance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Efficient, Fault Tolerant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C0000"/>
                </a:solidFill>
                <a:latin typeface="Arial" charset="0"/>
              </a:rPr>
              <a:t>Basic Tile Assembly Model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Fuzzy Fault Tolerance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Efficient, Fault Tolerant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1988" y="1590675"/>
            <a:ext cx="7972425" cy="4683125"/>
            <a:chOff x="726" y="1519"/>
            <a:chExt cx="5022" cy="295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545" y="2498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24" y="2498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903" y="2498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106" y="246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965" y="246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1191" y="255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191" y="2704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903" y="2176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2" y="255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2" y="2704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191" y="230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52" y="246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1670" y="246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1472" y="182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1633" y="198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1505" y="1700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505" y="1783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620" y="1869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1793" y="182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730" y="1782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3695" y="199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3538" y="183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3571" y="1710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346" y="2050"/>
              <a:ext cx="156" cy="29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726" y="1527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203" y="2057"/>
              <a:ext cx="277" cy="192"/>
            </a:xfrm>
            <a:prstGeom prst="rightArrow">
              <a:avLst>
                <a:gd name="adj1" fmla="val 50000"/>
                <a:gd name="adj2" fmla="val 3606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3352" y="2490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3031" y="2490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2710" y="2490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2913" y="245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2773" y="245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2998" y="254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2998" y="269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2710" y="2168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>
              <a:off x="3319" y="254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>
              <a:off x="3319" y="269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>
              <a:off x="2998" y="229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>
              <a:off x="3160" y="245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41"/>
            <p:cNvSpPr>
              <a:spLocks noChangeArrowheads="1"/>
            </p:cNvSpPr>
            <p:nvPr/>
          </p:nvSpPr>
          <p:spPr bwMode="auto">
            <a:xfrm>
              <a:off x="3478" y="245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3031" y="2168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3"/>
            <p:cNvSpPr>
              <a:spLocks noChangeArrowheads="1"/>
            </p:cNvSpPr>
            <p:nvPr/>
          </p:nvSpPr>
          <p:spPr bwMode="auto">
            <a:xfrm>
              <a:off x="3319" y="229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481" y="2057"/>
              <a:ext cx="156" cy="29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45"/>
            <p:cNvSpPr>
              <a:spLocks noChangeArrowheads="1"/>
            </p:cNvSpPr>
            <p:nvPr/>
          </p:nvSpPr>
          <p:spPr bwMode="auto">
            <a:xfrm>
              <a:off x="2533" y="1519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46"/>
            <p:cNvSpPr>
              <a:spLocks noChangeArrowheads="1"/>
            </p:cNvSpPr>
            <p:nvPr/>
          </p:nvSpPr>
          <p:spPr bwMode="auto">
            <a:xfrm>
              <a:off x="4011" y="2065"/>
              <a:ext cx="277" cy="192"/>
            </a:xfrm>
            <a:prstGeom prst="rightArrow">
              <a:avLst>
                <a:gd name="adj1" fmla="val 50000"/>
                <a:gd name="adj2" fmla="val 3606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auto">
            <a:xfrm>
              <a:off x="5168" y="217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48"/>
            <p:cNvSpPr>
              <a:spLocks noChangeArrowheads="1"/>
            </p:cNvSpPr>
            <p:nvPr/>
          </p:nvSpPr>
          <p:spPr bwMode="auto">
            <a:xfrm>
              <a:off x="5168" y="249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4847" y="249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0"/>
            <p:cNvSpPr>
              <a:spLocks noChangeArrowheads="1"/>
            </p:cNvSpPr>
            <p:nvPr/>
          </p:nvSpPr>
          <p:spPr bwMode="auto">
            <a:xfrm>
              <a:off x="4525" y="249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1"/>
            <p:cNvSpPr>
              <a:spLocks noChangeArrowheads="1"/>
            </p:cNvSpPr>
            <p:nvPr/>
          </p:nvSpPr>
          <p:spPr bwMode="auto">
            <a:xfrm>
              <a:off x="4729" y="246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52"/>
            <p:cNvSpPr>
              <a:spLocks noChangeArrowheads="1"/>
            </p:cNvSpPr>
            <p:nvPr/>
          </p:nvSpPr>
          <p:spPr bwMode="auto">
            <a:xfrm>
              <a:off x="4588" y="246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53"/>
            <p:cNvSpPr>
              <a:spLocks noChangeArrowheads="1"/>
            </p:cNvSpPr>
            <p:nvPr/>
          </p:nvSpPr>
          <p:spPr bwMode="auto">
            <a:xfrm>
              <a:off x="4813" y="254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>
              <a:off x="4813" y="269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55"/>
            <p:cNvSpPr>
              <a:spLocks noChangeArrowheads="1"/>
            </p:cNvSpPr>
            <p:nvPr/>
          </p:nvSpPr>
          <p:spPr bwMode="auto">
            <a:xfrm>
              <a:off x="4525" y="217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auto">
            <a:xfrm>
              <a:off x="5135" y="254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57"/>
            <p:cNvSpPr>
              <a:spLocks noChangeArrowheads="1"/>
            </p:cNvSpPr>
            <p:nvPr/>
          </p:nvSpPr>
          <p:spPr bwMode="auto">
            <a:xfrm>
              <a:off x="5135" y="269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58"/>
            <p:cNvSpPr>
              <a:spLocks noChangeArrowheads="1"/>
            </p:cNvSpPr>
            <p:nvPr/>
          </p:nvSpPr>
          <p:spPr bwMode="auto">
            <a:xfrm>
              <a:off x="4813" y="229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59"/>
            <p:cNvSpPr>
              <a:spLocks noChangeArrowheads="1"/>
            </p:cNvSpPr>
            <p:nvPr/>
          </p:nvSpPr>
          <p:spPr bwMode="auto">
            <a:xfrm>
              <a:off x="4975" y="246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60"/>
            <p:cNvSpPr>
              <a:spLocks noChangeArrowheads="1"/>
            </p:cNvSpPr>
            <p:nvPr/>
          </p:nvSpPr>
          <p:spPr bwMode="auto">
            <a:xfrm>
              <a:off x="5293" y="246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61"/>
            <p:cNvSpPr>
              <a:spLocks noChangeArrowheads="1"/>
            </p:cNvSpPr>
            <p:nvPr/>
          </p:nvSpPr>
          <p:spPr bwMode="auto">
            <a:xfrm>
              <a:off x="4847" y="217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62"/>
            <p:cNvSpPr>
              <a:spLocks noChangeArrowheads="1"/>
            </p:cNvSpPr>
            <p:nvPr/>
          </p:nvSpPr>
          <p:spPr bwMode="auto">
            <a:xfrm>
              <a:off x="5135" y="229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auto">
            <a:xfrm>
              <a:off x="4349" y="1523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auto">
            <a:xfrm>
              <a:off x="1545" y="404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1224" y="404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66"/>
            <p:cNvSpPr>
              <a:spLocks noChangeArrowheads="1"/>
            </p:cNvSpPr>
            <p:nvPr/>
          </p:nvSpPr>
          <p:spPr bwMode="auto">
            <a:xfrm>
              <a:off x="903" y="404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67"/>
            <p:cNvSpPr>
              <a:spLocks noChangeArrowheads="1"/>
            </p:cNvSpPr>
            <p:nvPr/>
          </p:nvSpPr>
          <p:spPr bwMode="auto">
            <a:xfrm>
              <a:off x="1106" y="400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965" y="400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1191" y="409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70"/>
            <p:cNvSpPr>
              <a:spLocks noChangeArrowheads="1"/>
            </p:cNvSpPr>
            <p:nvPr/>
          </p:nvSpPr>
          <p:spPr bwMode="auto">
            <a:xfrm>
              <a:off x="1191" y="4240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utoShape 71"/>
            <p:cNvSpPr>
              <a:spLocks noChangeArrowheads="1"/>
            </p:cNvSpPr>
            <p:nvPr/>
          </p:nvSpPr>
          <p:spPr bwMode="auto">
            <a:xfrm>
              <a:off x="903" y="3720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72"/>
            <p:cNvSpPr>
              <a:spLocks noChangeArrowheads="1"/>
            </p:cNvSpPr>
            <p:nvPr/>
          </p:nvSpPr>
          <p:spPr bwMode="auto">
            <a:xfrm>
              <a:off x="1512" y="409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auto">
            <a:xfrm>
              <a:off x="1512" y="4240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74"/>
            <p:cNvSpPr>
              <a:spLocks noChangeArrowheads="1"/>
            </p:cNvSpPr>
            <p:nvPr/>
          </p:nvSpPr>
          <p:spPr bwMode="auto">
            <a:xfrm>
              <a:off x="1191" y="384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75"/>
            <p:cNvSpPr>
              <a:spLocks noChangeArrowheads="1"/>
            </p:cNvSpPr>
            <p:nvPr/>
          </p:nvSpPr>
          <p:spPr bwMode="auto">
            <a:xfrm>
              <a:off x="1352" y="400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76"/>
            <p:cNvSpPr>
              <a:spLocks noChangeArrowheads="1"/>
            </p:cNvSpPr>
            <p:nvPr/>
          </p:nvSpPr>
          <p:spPr bwMode="auto">
            <a:xfrm>
              <a:off x="1670" y="400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auto">
            <a:xfrm flipH="1">
              <a:off x="1346" y="3593"/>
              <a:ext cx="156" cy="29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AutoShape 78"/>
            <p:cNvSpPr>
              <a:spLocks noChangeArrowheads="1"/>
            </p:cNvSpPr>
            <p:nvPr/>
          </p:nvSpPr>
          <p:spPr bwMode="auto">
            <a:xfrm>
              <a:off x="726" y="3070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79"/>
            <p:cNvSpPr>
              <a:spLocks noChangeArrowheads="1"/>
            </p:cNvSpPr>
            <p:nvPr/>
          </p:nvSpPr>
          <p:spPr bwMode="auto">
            <a:xfrm>
              <a:off x="2203" y="3601"/>
              <a:ext cx="277" cy="192"/>
            </a:xfrm>
            <a:prstGeom prst="rightArrow">
              <a:avLst>
                <a:gd name="adj1" fmla="val 50000"/>
                <a:gd name="adj2" fmla="val 3606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auto">
            <a:xfrm>
              <a:off x="3352" y="403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auto">
            <a:xfrm>
              <a:off x="3031" y="403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82"/>
            <p:cNvSpPr>
              <a:spLocks noChangeArrowheads="1"/>
            </p:cNvSpPr>
            <p:nvPr/>
          </p:nvSpPr>
          <p:spPr bwMode="auto">
            <a:xfrm>
              <a:off x="2710" y="403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83"/>
            <p:cNvSpPr>
              <a:spLocks noChangeArrowheads="1"/>
            </p:cNvSpPr>
            <p:nvPr/>
          </p:nvSpPr>
          <p:spPr bwMode="auto">
            <a:xfrm>
              <a:off x="2913" y="400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84"/>
            <p:cNvSpPr>
              <a:spLocks noChangeArrowheads="1"/>
            </p:cNvSpPr>
            <p:nvPr/>
          </p:nvSpPr>
          <p:spPr bwMode="auto">
            <a:xfrm>
              <a:off x="2773" y="400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85"/>
            <p:cNvSpPr>
              <a:spLocks noChangeArrowheads="1"/>
            </p:cNvSpPr>
            <p:nvPr/>
          </p:nvSpPr>
          <p:spPr bwMode="auto">
            <a:xfrm>
              <a:off x="2998" y="408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86"/>
            <p:cNvSpPr>
              <a:spLocks noChangeArrowheads="1"/>
            </p:cNvSpPr>
            <p:nvPr/>
          </p:nvSpPr>
          <p:spPr bwMode="auto">
            <a:xfrm>
              <a:off x="2998" y="423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87"/>
            <p:cNvSpPr>
              <a:spLocks noChangeArrowheads="1"/>
            </p:cNvSpPr>
            <p:nvPr/>
          </p:nvSpPr>
          <p:spPr bwMode="auto">
            <a:xfrm>
              <a:off x="2710" y="371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88"/>
            <p:cNvSpPr>
              <a:spLocks noChangeArrowheads="1"/>
            </p:cNvSpPr>
            <p:nvPr/>
          </p:nvSpPr>
          <p:spPr bwMode="auto">
            <a:xfrm>
              <a:off x="3319" y="408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89"/>
            <p:cNvSpPr>
              <a:spLocks noChangeArrowheads="1"/>
            </p:cNvSpPr>
            <p:nvPr/>
          </p:nvSpPr>
          <p:spPr bwMode="auto">
            <a:xfrm>
              <a:off x="3319" y="423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90"/>
            <p:cNvSpPr>
              <a:spLocks noChangeArrowheads="1"/>
            </p:cNvSpPr>
            <p:nvPr/>
          </p:nvSpPr>
          <p:spPr bwMode="auto">
            <a:xfrm>
              <a:off x="2998" y="383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91"/>
            <p:cNvSpPr>
              <a:spLocks noChangeArrowheads="1"/>
            </p:cNvSpPr>
            <p:nvPr/>
          </p:nvSpPr>
          <p:spPr bwMode="auto">
            <a:xfrm>
              <a:off x="3478" y="400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92"/>
            <p:cNvSpPr>
              <a:spLocks noChangeArrowheads="1"/>
            </p:cNvSpPr>
            <p:nvPr/>
          </p:nvSpPr>
          <p:spPr bwMode="auto">
            <a:xfrm>
              <a:off x="2533" y="3063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93"/>
            <p:cNvSpPr>
              <a:spLocks noChangeArrowheads="1"/>
            </p:cNvSpPr>
            <p:nvPr/>
          </p:nvSpPr>
          <p:spPr bwMode="auto">
            <a:xfrm>
              <a:off x="1439" y="335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94"/>
            <p:cNvSpPr>
              <a:spLocks noChangeArrowheads="1"/>
            </p:cNvSpPr>
            <p:nvPr/>
          </p:nvSpPr>
          <p:spPr bwMode="auto">
            <a:xfrm>
              <a:off x="1601" y="351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AutoShape 95"/>
            <p:cNvSpPr>
              <a:spLocks noChangeArrowheads="1"/>
            </p:cNvSpPr>
            <p:nvPr/>
          </p:nvSpPr>
          <p:spPr bwMode="auto">
            <a:xfrm>
              <a:off x="1473" y="3228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96"/>
            <p:cNvSpPr>
              <a:spLocks noChangeArrowheads="1"/>
            </p:cNvSpPr>
            <p:nvPr/>
          </p:nvSpPr>
          <p:spPr bwMode="auto">
            <a:xfrm>
              <a:off x="1761" y="335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97"/>
            <p:cNvSpPr>
              <a:spLocks noChangeArrowheads="1"/>
            </p:cNvSpPr>
            <p:nvPr/>
          </p:nvSpPr>
          <p:spPr bwMode="auto">
            <a:xfrm>
              <a:off x="3031" y="371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98"/>
            <p:cNvSpPr>
              <a:spLocks noChangeArrowheads="1"/>
            </p:cNvSpPr>
            <p:nvPr/>
          </p:nvSpPr>
          <p:spPr bwMode="auto">
            <a:xfrm>
              <a:off x="3319" y="383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227" y="3528"/>
              <a:ext cx="409" cy="184"/>
            </a:xfrm>
            <a:custGeom>
              <a:avLst/>
              <a:gdLst/>
              <a:ahLst/>
              <a:cxnLst>
                <a:cxn ang="0">
                  <a:pos x="0" y="809"/>
                </a:cxn>
                <a:cxn ang="0">
                  <a:pos x="551" y="213"/>
                </a:cxn>
                <a:cxn ang="0">
                  <a:pos x="1802" y="12"/>
                </a:cxn>
              </a:cxnLst>
              <a:rect l="0" t="0" r="r" b="b"/>
              <a:pathLst>
                <a:path w="1803" h="810">
                  <a:moveTo>
                    <a:pt x="0" y="809"/>
                  </a:moveTo>
                  <a:cubicBezTo>
                    <a:pt x="0" y="809"/>
                    <a:pt x="163" y="426"/>
                    <a:pt x="551" y="213"/>
                  </a:cubicBezTo>
                  <a:cubicBezTo>
                    <a:pt x="939" y="0"/>
                    <a:pt x="1802" y="12"/>
                    <a:pt x="1802" y="12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100"/>
            <p:cNvSpPr txBox="1">
              <a:spLocks noChangeArrowheads="1"/>
            </p:cNvSpPr>
            <p:nvPr/>
          </p:nvSpPr>
          <p:spPr bwMode="auto">
            <a:xfrm>
              <a:off x="2550" y="1718"/>
              <a:ext cx="1024" cy="3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pPr>
                <a:tabLst>
                  <a:tab pos="723900" algn="l"/>
                  <a:tab pos="1447800" algn="l"/>
                </a:tabLst>
              </a:pPr>
              <a:r>
                <a:rPr lang="de-DE">
                  <a:solidFill>
                    <a:srgbClr val="000000"/>
                  </a:solidFill>
                </a:rPr>
                <a:t>stable at</a:t>
              </a:r>
            </a:p>
            <a:p>
              <a:pPr>
                <a:tabLst>
                  <a:tab pos="723900" algn="l"/>
                  <a:tab pos="1447800" algn="l"/>
                </a:tabLst>
              </a:pPr>
              <a:r>
                <a:rPr lang="de-DE">
                  <a:solidFill>
                    <a:srgbClr val="000000"/>
                  </a:solidFill>
                </a:rPr>
                <a:t>temperature 2</a:t>
              </a:r>
            </a:p>
          </p:txBody>
        </p:sp>
        <p:sp>
          <p:nvSpPr>
            <p:cNvPr id="103" name="Text Box 101"/>
            <p:cNvSpPr txBox="1">
              <a:spLocks noChangeArrowheads="1"/>
            </p:cNvSpPr>
            <p:nvPr/>
          </p:nvSpPr>
          <p:spPr bwMode="auto">
            <a:xfrm>
              <a:off x="4415" y="1712"/>
              <a:ext cx="1024" cy="3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pPr>
                <a:tabLst>
                  <a:tab pos="723900" algn="l"/>
                  <a:tab pos="1447800" algn="l"/>
                </a:tabLst>
              </a:pPr>
              <a:r>
                <a:rPr lang="de-DE">
                  <a:solidFill>
                    <a:srgbClr val="000000"/>
                  </a:solidFill>
                </a:rPr>
                <a:t>stable at</a:t>
              </a:r>
            </a:p>
            <a:p>
              <a:pPr>
                <a:tabLst>
                  <a:tab pos="723900" algn="l"/>
                  <a:tab pos="1447800" algn="l"/>
                </a:tabLst>
              </a:pPr>
              <a:r>
                <a:rPr lang="de-DE">
                  <a:solidFill>
                    <a:srgbClr val="000000"/>
                  </a:solidFill>
                </a:rPr>
                <a:t>temperature 2</a:t>
              </a:r>
            </a:p>
          </p:txBody>
        </p:sp>
        <p:sp>
          <p:nvSpPr>
            <p:cNvPr id="104" name="Text Box 102"/>
            <p:cNvSpPr txBox="1">
              <a:spLocks noChangeArrowheads="1"/>
            </p:cNvSpPr>
            <p:nvPr/>
          </p:nvSpPr>
          <p:spPr bwMode="auto">
            <a:xfrm>
              <a:off x="2655" y="3121"/>
              <a:ext cx="1024" cy="3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pPr>
                <a:tabLst>
                  <a:tab pos="723900" algn="l"/>
                  <a:tab pos="1447800" algn="l"/>
                </a:tabLst>
              </a:pPr>
              <a:r>
                <a:rPr lang="de-DE">
                  <a:solidFill>
                    <a:srgbClr val="000000"/>
                  </a:solidFill>
                </a:rPr>
                <a:t>unstable at</a:t>
              </a:r>
            </a:p>
            <a:p>
              <a:pPr>
                <a:tabLst>
                  <a:tab pos="723900" algn="l"/>
                  <a:tab pos="1447800" algn="l"/>
                </a:tabLst>
              </a:pPr>
              <a:r>
                <a:rPr lang="de-DE">
                  <a:solidFill>
                    <a:srgbClr val="000000"/>
                  </a:solidFill>
                </a:rPr>
                <a:t>temperature 2</a:t>
              </a:r>
            </a:p>
          </p:txBody>
        </p:sp>
        <p:sp>
          <p:nvSpPr>
            <p:cNvPr id="105" name="AutoShape 103"/>
            <p:cNvSpPr>
              <a:spLocks noChangeArrowheads="1"/>
            </p:cNvSpPr>
            <p:nvPr/>
          </p:nvSpPr>
          <p:spPr bwMode="auto">
            <a:xfrm>
              <a:off x="4016" y="3601"/>
              <a:ext cx="277" cy="192"/>
            </a:xfrm>
            <a:prstGeom prst="rightArrow">
              <a:avLst>
                <a:gd name="adj1" fmla="val 50000"/>
                <a:gd name="adj2" fmla="val 3606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AutoShape 104"/>
            <p:cNvSpPr>
              <a:spLocks noChangeArrowheads="1"/>
            </p:cNvSpPr>
            <p:nvPr/>
          </p:nvSpPr>
          <p:spPr bwMode="auto">
            <a:xfrm>
              <a:off x="4347" y="3063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AutoShape 105"/>
            <p:cNvSpPr>
              <a:spLocks noChangeArrowheads="1"/>
            </p:cNvSpPr>
            <p:nvPr/>
          </p:nvSpPr>
          <p:spPr bwMode="auto">
            <a:xfrm>
              <a:off x="5173" y="404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AutoShape 106"/>
            <p:cNvSpPr>
              <a:spLocks noChangeArrowheads="1"/>
            </p:cNvSpPr>
            <p:nvPr/>
          </p:nvSpPr>
          <p:spPr bwMode="auto">
            <a:xfrm>
              <a:off x="4852" y="404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107"/>
            <p:cNvSpPr>
              <a:spLocks noChangeArrowheads="1"/>
            </p:cNvSpPr>
            <p:nvPr/>
          </p:nvSpPr>
          <p:spPr bwMode="auto">
            <a:xfrm>
              <a:off x="4531" y="404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utoShape 108"/>
            <p:cNvSpPr>
              <a:spLocks noChangeArrowheads="1"/>
            </p:cNvSpPr>
            <p:nvPr/>
          </p:nvSpPr>
          <p:spPr bwMode="auto">
            <a:xfrm>
              <a:off x="4734" y="400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utoShape 109"/>
            <p:cNvSpPr>
              <a:spLocks noChangeArrowheads="1"/>
            </p:cNvSpPr>
            <p:nvPr/>
          </p:nvSpPr>
          <p:spPr bwMode="auto">
            <a:xfrm>
              <a:off x="4593" y="400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AutoShape 110"/>
            <p:cNvSpPr>
              <a:spLocks noChangeArrowheads="1"/>
            </p:cNvSpPr>
            <p:nvPr/>
          </p:nvSpPr>
          <p:spPr bwMode="auto">
            <a:xfrm>
              <a:off x="4819" y="409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111"/>
            <p:cNvSpPr>
              <a:spLocks noChangeArrowheads="1"/>
            </p:cNvSpPr>
            <p:nvPr/>
          </p:nvSpPr>
          <p:spPr bwMode="auto">
            <a:xfrm>
              <a:off x="4819" y="424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utoShape 112"/>
            <p:cNvSpPr>
              <a:spLocks noChangeArrowheads="1"/>
            </p:cNvSpPr>
            <p:nvPr/>
          </p:nvSpPr>
          <p:spPr bwMode="auto">
            <a:xfrm>
              <a:off x="4531" y="3720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AutoShape 113"/>
            <p:cNvSpPr>
              <a:spLocks noChangeArrowheads="1"/>
            </p:cNvSpPr>
            <p:nvPr/>
          </p:nvSpPr>
          <p:spPr bwMode="auto">
            <a:xfrm>
              <a:off x="5140" y="409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AutoShape 114"/>
            <p:cNvSpPr>
              <a:spLocks noChangeArrowheads="1"/>
            </p:cNvSpPr>
            <p:nvPr/>
          </p:nvSpPr>
          <p:spPr bwMode="auto">
            <a:xfrm>
              <a:off x="5140" y="424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utoShape 115"/>
            <p:cNvSpPr>
              <a:spLocks noChangeArrowheads="1"/>
            </p:cNvSpPr>
            <p:nvPr/>
          </p:nvSpPr>
          <p:spPr bwMode="auto">
            <a:xfrm>
              <a:off x="4819" y="384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utoShape 116"/>
            <p:cNvSpPr>
              <a:spLocks noChangeArrowheads="1"/>
            </p:cNvSpPr>
            <p:nvPr/>
          </p:nvSpPr>
          <p:spPr bwMode="auto">
            <a:xfrm>
              <a:off x="4981" y="400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AutoShape 117"/>
            <p:cNvSpPr>
              <a:spLocks noChangeArrowheads="1"/>
            </p:cNvSpPr>
            <p:nvPr/>
          </p:nvSpPr>
          <p:spPr bwMode="auto">
            <a:xfrm>
              <a:off x="5298" y="400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auto">
            <a:xfrm flipH="1">
              <a:off x="4974" y="3594"/>
              <a:ext cx="156" cy="29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AutoShape 119"/>
            <p:cNvSpPr>
              <a:spLocks noChangeArrowheads="1"/>
            </p:cNvSpPr>
            <p:nvPr/>
          </p:nvSpPr>
          <p:spPr bwMode="auto">
            <a:xfrm>
              <a:off x="5358" y="372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AutoShape 120"/>
            <p:cNvSpPr>
              <a:spLocks noChangeArrowheads="1"/>
            </p:cNvSpPr>
            <p:nvPr/>
          </p:nvSpPr>
          <p:spPr bwMode="auto">
            <a:xfrm>
              <a:off x="5520" y="388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121"/>
            <p:cNvSpPr>
              <a:spLocks noChangeArrowheads="1"/>
            </p:cNvSpPr>
            <p:nvPr/>
          </p:nvSpPr>
          <p:spPr bwMode="auto">
            <a:xfrm>
              <a:off x="5392" y="3599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utoShape 122"/>
            <p:cNvSpPr>
              <a:spLocks noChangeArrowheads="1"/>
            </p:cNvSpPr>
            <p:nvPr/>
          </p:nvSpPr>
          <p:spPr bwMode="auto">
            <a:xfrm>
              <a:off x="5680" y="372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123"/>
            <p:cNvSpPr>
              <a:spLocks noChangeArrowheads="1"/>
            </p:cNvSpPr>
            <p:nvPr/>
          </p:nvSpPr>
          <p:spPr bwMode="auto">
            <a:xfrm>
              <a:off x="5085" y="3320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124"/>
            <p:cNvSpPr>
              <a:spLocks noChangeArrowheads="1"/>
            </p:cNvSpPr>
            <p:nvPr/>
          </p:nvSpPr>
          <p:spPr bwMode="auto">
            <a:xfrm>
              <a:off x="5247" y="348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AutoShape 125"/>
            <p:cNvSpPr>
              <a:spLocks noChangeArrowheads="1"/>
            </p:cNvSpPr>
            <p:nvPr/>
          </p:nvSpPr>
          <p:spPr bwMode="auto">
            <a:xfrm>
              <a:off x="5118" y="3193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AutoShape 126"/>
            <p:cNvSpPr>
              <a:spLocks noChangeArrowheads="1"/>
            </p:cNvSpPr>
            <p:nvPr/>
          </p:nvSpPr>
          <p:spPr bwMode="auto">
            <a:xfrm>
              <a:off x="5406" y="3320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AutoShape 127"/>
            <p:cNvSpPr>
              <a:spLocks noChangeArrowheads="1"/>
            </p:cNvSpPr>
            <p:nvPr/>
          </p:nvSpPr>
          <p:spPr bwMode="auto">
            <a:xfrm rot="18900000">
              <a:off x="3097" y="3938"/>
              <a:ext cx="160" cy="161"/>
            </a:xfrm>
            <a:prstGeom prst="plus">
              <a:avLst>
                <a:gd name="adj" fmla="val 4291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Text Box 128"/>
            <p:cNvSpPr txBox="1">
              <a:spLocks noChangeArrowheads="1"/>
            </p:cNvSpPr>
            <p:nvPr/>
          </p:nvSpPr>
          <p:spPr bwMode="auto">
            <a:xfrm>
              <a:off x="1109" y="2258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1" name="Text Box 129"/>
            <p:cNvSpPr txBox="1">
              <a:spLocks noChangeArrowheads="1"/>
            </p:cNvSpPr>
            <p:nvPr/>
          </p:nvSpPr>
          <p:spPr bwMode="auto">
            <a:xfrm>
              <a:off x="1338" y="2498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32" name="Text Box 130"/>
            <p:cNvSpPr txBox="1">
              <a:spLocks noChangeArrowheads="1"/>
            </p:cNvSpPr>
            <p:nvPr/>
          </p:nvSpPr>
          <p:spPr bwMode="auto">
            <a:xfrm>
              <a:off x="1654" y="2498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33" name="Text Box 131"/>
            <p:cNvSpPr txBox="1">
              <a:spLocks noChangeArrowheads="1"/>
            </p:cNvSpPr>
            <p:nvPr/>
          </p:nvSpPr>
          <p:spPr bwMode="auto">
            <a:xfrm>
              <a:off x="2916" y="2251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4" name="Text Box 132"/>
            <p:cNvSpPr txBox="1">
              <a:spLocks noChangeArrowheads="1"/>
            </p:cNvSpPr>
            <p:nvPr/>
          </p:nvSpPr>
          <p:spPr bwMode="auto">
            <a:xfrm>
              <a:off x="3145" y="2492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35" name="Text Box 133"/>
            <p:cNvSpPr txBox="1">
              <a:spLocks noChangeArrowheads="1"/>
            </p:cNvSpPr>
            <p:nvPr/>
          </p:nvSpPr>
          <p:spPr bwMode="auto">
            <a:xfrm>
              <a:off x="3461" y="2492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36" name="Text Box 134"/>
            <p:cNvSpPr txBox="1">
              <a:spLocks noChangeArrowheads="1"/>
            </p:cNvSpPr>
            <p:nvPr/>
          </p:nvSpPr>
          <p:spPr bwMode="auto">
            <a:xfrm>
              <a:off x="3031" y="2252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7" name="Text Box 135"/>
            <p:cNvSpPr txBox="1">
              <a:spLocks noChangeArrowheads="1"/>
            </p:cNvSpPr>
            <p:nvPr/>
          </p:nvSpPr>
          <p:spPr bwMode="auto">
            <a:xfrm>
              <a:off x="3146" y="2337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38" name="Text Box 136"/>
            <p:cNvSpPr txBox="1">
              <a:spLocks noChangeArrowheads="1"/>
            </p:cNvSpPr>
            <p:nvPr/>
          </p:nvSpPr>
          <p:spPr bwMode="auto">
            <a:xfrm>
              <a:off x="3256" y="2251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39" name="Text Box 137"/>
            <p:cNvSpPr txBox="1">
              <a:spLocks noChangeArrowheads="1"/>
            </p:cNvSpPr>
            <p:nvPr/>
          </p:nvSpPr>
          <p:spPr bwMode="auto">
            <a:xfrm>
              <a:off x="3574" y="1793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0" name="Text Box 138"/>
            <p:cNvSpPr txBox="1">
              <a:spLocks noChangeArrowheads="1"/>
            </p:cNvSpPr>
            <p:nvPr/>
          </p:nvSpPr>
          <p:spPr bwMode="auto">
            <a:xfrm>
              <a:off x="3680" y="1879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41" name="Text Box 139"/>
            <p:cNvSpPr txBox="1">
              <a:spLocks noChangeArrowheads="1"/>
            </p:cNvSpPr>
            <p:nvPr/>
          </p:nvSpPr>
          <p:spPr bwMode="auto">
            <a:xfrm>
              <a:off x="4729" y="2258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42" name="Text Box 140"/>
            <p:cNvSpPr txBox="1">
              <a:spLocks noChangeArrowheads="1"/>
            </p:cNvSpPr>
            <p:nvPr/>
          </p:nvSpPr>
          <p:spPr bwMode="auto">
            <a:xfrm>
              <a:off x="4958" y="2499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43" name="Text Box 141"/>
            <p:cNvSpPr txBox="1">
              <a:spLocks noChangeArrowheads="1"/>
            </p:cNvSpPr>
            <p:nvPr/>
          </p:nvSpPr>
          <p:spPr bwMode="auto">
            <a:xfrm>
              <a:off x="5274" y="2499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44" name="Text Box 142"/>
            <p:cNvSpPr txBox="1">
              <a:spLocks noChangeArrowheads="1"/>
            </p:cNvSpPr>
            <p:nvPr/>
          </p:nvSpPr>
          <p:spPr bwMode="auto">
            <a:xfrm>
              <a:off x="4845" y="2258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45" name="Text Box 143"/>
            <p:cNvSpPr txBox="1">
              <a:spLocks noChangeArrowheads="1"/>
            </p:cNvSpPr>
            <p:nvPr/>
          </p:nvSpPr>
          <p:spPr bwMode="auto">
            <a:xfrm>
              <a:off x="4959" y="2344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46" name="Text Box 144"/>
            <p:cNvSpPr txBox="1">
              <a:spLocks noChangeArrowheads="1"/>
            </p:cNvSpPr>
            <p:nvPr/>
          </p:nvSpPr>
          <p:spPr bwMode="auto">
            <a:xfrm>
              <a:off x="5072" y="2259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7" name="Text Box 145"/>
            <p:cNvSpPr txBox="1">
              <a:spLocks noChangeArrowheads="1"/>
            </p:cNvSpPr>
            <p:nvPr/>
          </p:nvSpPr>
          <p:spPr bwMode="auto">
            <a:xfrm>
              <a:off x="5273" y="2338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48" name="Text Box 146"/>
            <p:cNvSpPr txBox="1">
              <a:spLocks noChangeArrowheads="1"/>
            </p:cNvSpPr>
            <p:nvPr/>
          </p:nvSpPr>
          <p:spPr bwMode="auto">
            <a:xfrm>
              <a:off x="5168" y="2256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9" name="Text Box 147"/>
            <p:cNvSpPr txBox="1">
              <a:spLocks noChangeArrowheads="1"/>
            </p:cNvSpPr>
            <p:nvPr/>
          </p:nvSpPr>
          <p:spPr bwMode="auto">
            <a:xfrm>
              <a:off x="5118" y="3274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0" name="Text Box 148"/>
            <p:cNvSpPr txBox="1">
              <a:spLocks noChangeArrowheads="1"/>
            </p:cNvSpPr>
            <p:nvPr/>
          </p:nvSpPr>
          <p:spPr bwMode="auto">
            <a:xfrm>
              <a:off x="5233" y="3359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51" name="Text Box 149"/>
            <p:cNvSpPr txBox="1">
              <a:spLocks noChangeArrowheads="1"/>
            </p:cNvSpPr>
            <p:nvPr/>
          </p:nvSpPr>
          <p:spPr bwMode="auto">
            <a:xfrm>
              <a:off x="5346" y="3274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52" name="Text Box 150"/>
            <p:cNvSpPr txBox="1">
              <a:spLocks noChangeArrowheads="1"/>
            </p:cNvSpPr>
            <p:nvPr/>
          </p:nvSpPr>
          <p:spPr bwMode="auto">
            <a:xfrm>
              <a:off x="5390" y="3680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3" name="Text Box 151"/>
            <p:cNvSpPr txBox="1">
              <a:spLocks noChangeArrowheads="1"/>
            </p:cNvSpPr>
            <p:nvPr/>
          </p:nvSpPr>
          <p:spPr bwMode="auto">
            <a:xfrm>
              <a:off x="5504" y="3765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54" name="Text Box 152"/>
            <p:cNvSpPr txBox="1">
              <a:spLocks noChangeArrowheads="1"/>
            </p:cNvSpPr>
            <p:nvPr/>
          </p:nvSpPr>
          <p:spPr bwMode="auto">
            <a:xfrm>
              <a:off x="5617" y="3681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55" name="Text Box 153"/>
            <p:cNvSpPr txBox="1">
              <a:spLocks noChangeArrowheads="1"/>
            </p:cNvSpPr>
            <p:nvPr/>
          </p:nvSpPr>
          <p:spPr bwMode="auto">
            <a:xfrm>
              <a:off x="4739" y="3800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6" name="Text Box 154"/>
            <p:cNvSpPr txBox="1">
              <a:spLocks noChangeArrowheads="1"/>
            </p:cNvSpPr>
            <p:nvPr/>
          </p:nvSpPr>
          <p:spPr bwMode="auto">
            <a:xfrm>
              <a:off x="4968" y="4041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57" name="Text Box 155"/>
            <p:cNvSpPr txBox="1">
              <a:spLocks noChangeArrowheads="1"/>
            </p:cNvSpPr>
            <p:nvPr/>
          </p:nvSpPr>
          <p:spPr bwMode="auto">
            <a:xfrm>
              <a:off x="5284" y="4041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58" name="Text Box 156"/>
            <p:cNvSpPr txBox="1">
              <a:spLocks noChangeArrowheads="1"/>
            </p:cNvSpPr>
            <p:nvPr/>
          </p:nvSpPr>
          <p:spPr bwMode="auto">
            <a:xfrm>
              <a:off x="2916" y="3797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9" name="Text Box 157"/>
            <p:cNvSpPr txBox="1">
              <a:spLocks noChangeArrowheads="1"/>
            </p:cNvSpPr>
            <p:nvPr/>
          </p:nvSpPr>
          <p:spPr bwMode="auto">
            <a:xfrm>
              <a:off x="3145" y="4037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60" name="Text Box 158"/>
            <p:cNvSpPr txBox="1">
              <a:spLocks noChangeArrowheads="1"/>
            </p:cNvSpPr>
            <p:nvPr/>
          </p:nvSpPr>
          <p:spPr bwMode="auto">
            <a:xfrm>
              <a:off x="3462" y="4037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61" name="Text Box 159"/>
            <p:cNvSpPr txBox="1">
              <a:spLocks noChangeArrowheads="1"/>
            </p:cNvSpPr>
            <p:nvPr/>
          </p:nvSpPr>
          <p:spPr bwMode="auto">
            <a:xfrm>
              <a:off x="3029" y="3792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62" name="Text Box 160"/>
            <p:cNvSpPr txBox="1">
              <a:spLocks noChangeArrowheads="1"/>
            </p:cNvSpPr>
            <p:nvPr/>
          </p:nvSpPr>
          <p:spPr bwMode="auto">
            <a:xfrm>
              <a:off x="3144" y="3878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63" name="Text Box 161"/>
            <p:cNvSpPr txBox="1">
              <a:spLocks noChangeArrowheads="1"/>
            </p:cNvSpPr>
            <p:nvPr/>
          </p:nvSpPr>
          <p:spPr bwMode="auto">
            <a:xfrm>
              <a:off x="3257" y="3793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64" name="Text Box 162"/>
            <p:cNvSpPr txBox="1">
              <a:spLocks noChangeArrowheads="1"/>
            </p:cNvSpPr>
            <p:nvPr/>
          </p:nvSpPr>
          <p:spPr bwMode="auto">
            <a:xfrm>
              <a:off x="1471" y="3309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65" name="Text Box 163"/>
            <p:cNvSpPr txBox="1">
              <a:spLocks noChangeArrowheads="1"/>
            </p:cNvSpPr>
            <p:nvPr/>
          </p:nvSpPr>
          <p:spPr bwMode="auto">
            <a:xfrm>
              <a:off x="1586" y="3394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66" name="Text Box 164"/>
            <p:cNvSpPr txBox="1">
              <a:spLocks noChangeArrowheads="1"/>
            </p:cNvSpPr>
            <p:nvPr/>
          </p:nvSpPr>
          <p:spPr bwMode="auto">
            <a:xfrm>
              <a:off x="1698" y="3310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67" name="Text Box 165"/>
            <p:cNvSpPr txBox="1">
              <a:spLocks noChangeArrowheads="1"/>
            </p:cNvSpPr>
            <p:nvPr/>
          </p:nvSpPr>
          <p:spPr bwMode="auto">
            <a:xfrm>
              <a:off x="1110" y="3803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68" name="Text Box 166"/>
            <p:cNvSpPr txBox="1">
              <a:spLocks noChangeArrowheads="1"/>
            </p:cNvSpPr>
            <p:nvPr/>
          </p:nvSpPr>
          <p:spPr bwMode="auto">
            <a:xfrm>
              <a:off x="1339" y="4044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69" name="Text Box 167"/>
            <p:cNvSpPr txBox="1">
              <a:spLocks noChangeArrowheads="1"/>
            </p:cNvSpPr>
            <p:nvPr/>
          </p:nvSpPr>
          <p:spPr bwMode="auto">
            <a:xfrm>
              <a:off x="1655" y="4044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70" name="Rectangle 168"/>
          <p:cNvSpPr txBox="1">
            <a:spLocks noChangeArrowheads="1"/>
          </p:cNvSpPr>
          <p:nvPr/>
        </p:nvSpPr>
        <p:spPr>
          <a:xfrm>
            <a:off x="228600" y="457200"/>
            <a:ext cx="8658225" cy="1092200"/>
          </a:xfrm>
          <a:prstGeom prst="rect">
            <a:avLst/>
          </a:prstGeom>
          <a:ln/>
        </p:spPr>
        <p:txBody>
          <a:bodyPr vert="horz" lIns="91440" tIns="21168" rIns="91440" bIns="45720" rtlCol="0">
            <a:normAutofit lnSpcReduction="10000"/>
          </a:bodyPr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33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 cooperative binding:</a:t>
            </a: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tile attaches to assembly if and only if it interacts with strength </a:t>
            </a: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charset="0"/>
                <a:ea typeface="+mn-ea"/>
                <a:cs typeface="Segoe UI" charset="0"/>
              </a:rPr>
              <a:t>≥</a:t>
            </a: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(such as two matching strength-1 glues)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1" name="AutoShape 169"/>
          <p:cNvSpPr>
            <a:spLocks noChangeArrowheads="1"/>
          </p:cNvSpPr>
          <p:nvPr/>
        </p:nvSpPr>
        <p:spPr bwMode="auto">
          <a:xfrm>
            <a:off x="6707188" y="4168775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"/>
          <p:cNvGrpSpPr>
            <a:grpSpLocks/>
          </p:cNvGrpSpPr>
          <p:nvPr/>
        </p:nvGrpSpPr>
        <p:grpSpPr bwMode="auto">
          <a:xfrm>
            <a:off x="661987" y="1711325"/>
            <a:ext cx="7958138" cy="2233612"/>
            <a:chOff x="726" y="1899"/>
            <a:chExt cx="5013" cy="1407"/>
          </a:xfrm>
        </p:grpSpPr>
        <p:sp>
          <p:nvSpPr>
            <p:cNvPr id="90" name="AutoShape 2"/>
            <p:cNvSpPr>
              <a:spLocks noChangeArrowheads="1"/>
            </p:cNvSpPr>
            <p:nvPr/>
          </p:nvSpPr>
          <p:spPr bwMode="auto">
            <a:xfrm>
              <a:off x="4517" y="255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3"/>
            <p:cNvSpPr>
              <a:spLocks noChangeArrowheads="1"/>
            </p:cNvSpPr>
            <p:nvPr/>
          </p:nvSpPr>
          <p:spPr bwMode="auto">
            <a:xfrm>
              <a:off x="1545" y="2879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4"/>
            <p:cNvSpPr>
              <a:spLocks noChangeArrowheads="1"/>
            </p:cNvSpPr>
            <p:nvPr/>
          </p:nvSpPr>
          <p:spPr bwMode="auto">
            <a:xfrm>
              <a:off x="1224" y="2879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5"/>
            <p:cNvSpPr>
              <a:spLocks noChangeArrowheads="1"/>
            </p:cNvSpPr>
            <p:nvPr/>
          </p:nvSpPr>
          <p:spPr bwMode="auto">
            <a:xfrm>
              <a:off x="903" y="2879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6"/>
            <p:cNvSpPr>
              <a:spLocks noChangeArrowheads="1"/>
            </p:cNvSpPr>
            <p:nvPr/>
          </p:nvSpPr>
          <p:spPr bwMode="auto">
            <a:xfrm>
              <a:off x="1106" y="284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7"/>
            <p:cNvSpPr>
              <a:spLocks noChangeArrowheads="1"/>
            </p:cNvSpPr>
            <p:nvPr/>
          </p:nvSpPr>
          <p:spPr bwMode="auto">
            <a:xfrm>
              <a:off x="965" y="284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8"/>
            <p:cNvSpPr>
              <a:spLocks noChangeArrowheads="1"/>
            </p:cNvSpPr>
            <p:nvPr/>
          </p:nvSpPr>
          <p:spPr bwMode="auto">
            <a:xfrm>
              <a:off x="1191" y="293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AutoShape 9"/>
            <p:cNvSpPr>
              <a:spLocks noChangeArrowheads="1"/>
            </p:cNvSpPr>
            <p:nvPr/>
          </p:nvSpPr>
          <p:spPr bwMode="auto">
            <a:xfrm>
              <a:off x="1191" y="307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0"/>
            <p:cNvSpPr>
              <a:spLocks noChangeArrowheads="1"/>
            </p:cNvSpPr>
            <p:nvPr/>
          </p:nvSpPr>
          <p:spPr bwMode="auto">
            <a:xfrm>
              <a:off x="903" y="2556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11"/>
            <p:cNvSpPr>
              <a:spLocks noChangeArrowheads="1"/>
            </p:cNvSpPr>
            <p:nvPr/>
          </p:nvSpPr>
          <p:spPr bwMode="auto">
            <a:xfrm>
              <a:off x="1512" y="293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12"/>
            <p:cNvSpPr>
              <a:spLocks noChangeArrowheads="1"/>
            </p:cNvSpPr>
            <p:nvPr/>
          </p:nvSpPr>
          <p:spPr bwMode="auto">
            <a:xfrm>
              <a:off x="1512" y="3077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13"/>
            <p:cNvSpPr>
              <a:spLocks noChangeArrowheads="1"/>
            </p:cNvSpPr>
            <p:nvPr/>
          </p:nvSpPr>
          <p:spPr bwMode="auto">
            <a:xfrm>
              <a:off x="1191" y="2684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AutoShape 14"/>
            <p:cNvSpPr>
              <a:spLocks noChangeArrowheads="1"/>
            </p:cNvSpPr>
            <p:nvPr/>
          </p:nvSpPr>
          <p:spPr bwMode="auto">
            <a:xfrm>
              <a:off x="1352" y="284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utoShape 15"/>
            <p:cNvSpPr>
              <a:spLocks noChangeArrowheads="1"/>
            </p:cNvSpPr>
            <p:nvPr/>
          </p:nvSpPr>
          <p:spPr bwMode="auto">
            <a:xfrm>
              <a:off x="1670" y="284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 flipH="1">
              <a:off x="1346" y="2430"/>
              <a:ext cx="156" cy="29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AutoShape 17"/>
            <p:cNvSpPr>
              <a:spLocks noChangeArrowheads="1"/>
            </p:cNvSpPr>
            <p:nvPr/>
          </p:nvSpPr>
          <p:spPr bwMode="auto">
            <a:xfrm>
              <a:off x="726" y="1907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AutoShape 18"/>
            <p:cNvSpPr>
              <a:spLocks noChangeArrowheads="1"/>
            </p:cNvSpPr>
            <p:nvPr/>
          </p:nvSpPr>
          <p:spPr bwMode="auto">
            <a:xfrm>
              <a:off x="2203" y="2438"/>
              <a:ext cx="277" cy="192"/>
            </a:xfrm>
            <a:prstGeom prst="rightArrow">
              <a:avLst>
                <a:gd name="adj1" fmla="val 50000"/>
                <a:gd name="adj2" fmla="val 3606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AutoShape 19"/>
            <p:cNvSpPr>
              <a:spLocks noChangeArrowheads="1"/>
            </p:cNvSpPr>
            <p:nvPr/>
          </p:nvSpPr>
          <p:spPr bwMode="auto">
            <a:xfrm>
              <a:off x="3352" y="2871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AutoShape 20"/>
            <p:cNvSpPr>
              <a:spLocks noChangeArrowheads="1"/>
            </p:cNvSpPr>
            <p:nvPr/>
          </p:nvSpPr>
          <p:spPr bwMode="auto">
            <a:xfrm>
              <a:off x="3031" y="2871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21"/>
            <p:cNvSpPr>
              <a:spLocks noChangeArrowheads="1"/>
            </p:cNvSpPr>
            <p:nvPr/>
          </p:nvSpPr>
          <p:spPr bwMode="auto">
            <a:xfrm>
              <a:off x="2710" y="2871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utoShape 22"/>
            <p:cNvSpPr>
              <a:spLocks noChangeArrowheads="1"/>
            </p:cNvSpPr>
            <p:nvPr/>
          </p:nvSpPr>
          <p:spPr bwMode="auto">
            <a:xfrm>
              <a:off x="2913" y="283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utoShape 23"/>
            <p:cNvSpPr>
              <a:spLocks noChangeArrowheads="1"/>
            </p:cNvSpPr>
            <p:nvPr/>
          </p:nvSpPr>
          <p:spPr bwMode="auto">
            <a:xfrm>
              <a:off x="2773" y="283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AutoShape 24"/>
            <p:cNvSpPr>
              <a:spLocks noChangeArrowheads="1"/>
            </p:cNvSpPr>
            <p:nvPr/>
          </p:nvSpPr>
          <p:spPr bwMode="auto">
            <a:xfrm>
              <a:off x="2998" y="292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25"/>
            <p:cNvSpPr>
              <a:spLocks noChangeArrowheads="1"/>
            </p:cNvSpPr>
            <p:nvPr/>
          </p:nvSpPr>
          <p:spPr bwMode="auto">
            <a:xfrm>
              <a:off x="2998" y="3070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utoShape 26"/>
            <p:cNvSpPr>
              <a:spLocks noChangeArrowheads="1"/>
            </p:cNvSpPr>
            <p:nvPr/>
          </p:nvSpPr>
          <p:spPr bwMode="auto">
            <a:xfrm>
              <a:off x="2710" y="2549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AutoShape 27"/>
            <p:cNvSpPr>
              <a:spLocks noChangeArrowheads="1"/>
            </p:cNvSpPr>
            <p:nvPr/>
          </p:nvSpPr>
          <p:spPr bwMode="auto">
            <a:xfrm>
              <a:off x="3319" y="292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AutoShape 28"/>
            <p:cNvSpPr>
              <a:spLocks noChangeArrowheads="1"/>
            </p:cNvSpPr>
            <p:nvPr/>
          </p:nvSpPr>
          <p:spPr bwMode="auto">
            <a:xfrm>
              <a:off x="3319" y="3070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utoShape 29"/>
            <p:cNvSpPr>
              <a:spLocks noChangeArrowheads="1"/>
            </p:cNvSpPr>
            <p:nvPr/>
          </p:nvSpPr>
          <p:spPr bwMode="auto">
            <a:xfrm>
              <a:off x="2998" y="2676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utoShape 30"/>
            <p:cNvSpPr>
              <a:spLocks noChangeArrowheads="1"/>
            </p:cNvSpPr>
            <p:nvPr/>
          </p:nvSpPr>
          <p:spPr bwMode="auto">
            <a:xfrm>
              <a:off x="3478" y="283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AutoShape 31"/>
            <p:cNvSpPr>
              <a:spLocks noChangeArrowheads="1"/>
            </p:cNvSpPr>
            <p:nvPr/>
          </p:nvSpPr>
          <p:spPr bwMode="auto">
            <a:xfrm>
              <a:off x="2533" y="1899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AutoShape 32"/>
            <p:cNvSpPr>
              <a:spLocks noChangeArrowheads="1"/>
            </p:cNvSpPr>
            <p:nvPr/>
          </p:nvSpPr>
          <p:spPr bwMode="auto">
            <a:xfrm>
              <a:off x="1439" y="2192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33"/>
            <p:cNvSpPr>
              <a:spLocks noChangeArrowheads="1"/>
            </p:cNvSpPr>
            <p:nvPr/>
          </p:nvSpPr>
          <p:spPr bwMode="auto">
            <a:xfrm>
              <a:off x="1601" y="235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AutoShape 34"/>
            <p:cNvSpPr>
              <a:spLocks noChangeArrowheads="1"/>
            </p:cNvSpPr>
            <p:nvPr/>
          </p:nvSpPr>
          <p:spPr bwMode="auto">
            <a:xfrm>
              <a:off x="1473" y="2065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35"/>
            <p:cNvSpPr>
              <a:spLocks noChangeArrowheads="1"/>
            </p:cNvSpPr>
            <p:nvPr/>
          </p:nvSpPr>
          <p:spPr bwMode="auto">
            <a:xfrm>
              <a:off x="1761" y="2192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utoShape 36"/>
            <p:cNvSpPr>
              <a:spLocks noChangeArrowheads="1"/>
            </p:cNvSpPr>
            <p:nvPr/>
          </p:nvSpPr>
          <p:spPr bwMode="auto">
            <a:xfrm>
              <a:off x="3031" y="2549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37"/>
            <p:cNvSpPr>
              <a:spLocks noChangeArrowheads="1"/>
            </p:cNvSpPr>
            <p:nvPr/>
          </p:nvSpPr>
          <p:spPr bwMode="auto">
            <a:xfrm>
              <a:off x="3319" y="2675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Text Box 38"/>
            <p:cNvSpPr txBox="1">
              <a:spLocks noChangeArrowheads="1"/>
            </p:cNvSpPr>
            <p:nvPr/>
          </p:nvSpPr>
          <p:spPr bwMode="auto">
            <a:xfrm>
              <a:off x="2564" y="1958"/>
              <a:ext cx="1023" cy="6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pPr>
                <a:tabLst>
                  <a:tab pos="723900" algn="l"/>
                  <a:tab pos="14478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stable at</a:t>
              </a:r>
            </a:p>
            <a:p>
              <a:pPr>
                <a:tabLst>
                  <a:tab pos="723900" algn="l"/>
                  <a:tab pos="14478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temperature 1 = </a:t>
              </a:r>
              <a:r>
                <a:rPr lang="de-DE" sz="1400" i="1">
                  <a:solidFill>
                    <a:srgbClr val="000000"/>
                  </a:solidFill>
                </a:rPr>
                <a:t>temporarily</a:t>
              </a:r>
              <a:r>
                <a:rPr lang="de-DE" sz="1400">
                  <a:solidFill>
                    <a:srgbClr val="000000"/>
                  </a:solidFill>
                </a:rPr>
                <a:t> stable at temperature 2</a:t>
              </a:r>
            </a:p>
          </p:txBody>
        </p:sp>
        <p:sp>
          <p:nvSpPr>
            <p:cNvPr id="127" name="AutoShape 39"/>
            <p:cNvSpPr>
              <a:spLocks noChangeArrowheads="1"/>
            </p:cNvSpPr>
            <p:nvPr/>
          </p:nvSpPr>
          <p:spPr bwMode="auto">
            <a:xfrm>
              <a:off x="4009" y="2441"/>
              <a:ext cx="277" cy="192"/>
            </a:xfrm>
            <a:prstGeom prst="rightArrow">
              <a:avLst>
                <a:gd name="adj1" fmla="val 50000"/>
                <a:gd name="adj2" fmla="val 3606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AutoShape 40"/>
            <p:cNvSpPr>
              <a:spLocks noChangeArrowheads="1"/>
            </p:cNvSpPr>
            <p:nvPr/>
          </p:nvSpPr>
          <p:spPr bwMode="auto">
            <a:xfrm>
              <a:off x="5159" y="287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AutoShape 41"/>
            <p:cNvSpPr>
              <a:spLocks noChangeArrowheads="1"/>
            </p:cNvSpPr>
            <p:nvPr/>
          </p:nvSpPr>
          <p:spPr bwMode="auto">
            <a:xfrm>
              <a:off x="4838" y="287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AutoShape 42"/>
            <p:cNvSpPr>
              <a:spLocks noChangeArrowheads="1"/>
            </p:cNvSpPr>
            <p:nvPr/>
          </p:nvSpPr>
          <p:spPr bwMode="auto">
            <a:xfrm>
              <a:off x="4517" y="2874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9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AutoShape 43"/>
            <p:cNvSpPr>
              <a:spLocks noChangeArrowheads="1"/>
            </p:cNvSpPr>
            <p:nvPr/>
          </p:nvSpPr>
          <p:spPr bwMode="auto">
            <a:xfrm>
              <a:off x="4720" y="284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AutoShape 44"/>
            <p:cNvSpPr>
              <a:spLocks noChangeArrowheads="1"/>
            </p:cNvSpPr>
            <p:nvPr/>
          </p:nvSpPr>
          <p:spPr bwMode="auto">
            <a:xfrm>
              <a:off x="4579" y="284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utoShape 45"/>
            <p:cNvSpPr>
              <a:spLocks noChangeArrowheads="1"/>
            </p:cNvSpPr>
            <p:nvPr/>
          </p:nvSpPr>
          <p:spPr bwMode="auto">
            <a:xfrm>
              <a:off x="4805" y="292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AutoShape 46"/>
            <p:cNvSpPr>
              <a:spLocks noChangeArrowheads="1"/>
            </p:cNvSpPr>
            <p:nvPr/>
          </p:nvSpPr>
          <p:spPr bwMode="auto">
            <a:xfrm>
              <a:off x="4805" y="307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utoShape 47"/>
            <p:cNvSpPr>
              <a:spLocks noChangeArrowheads="1"/>
            </p:cNvSpPr>
            <p:nvPr/>
          </p:nvSpPr>
          <p:spPr bwMode="auto">
            <a:xfrm>
              <a:off x="5126" y="292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AutoShape 48"/>
            <p:cNvSpPr>
              <a:spLocks noChangeArrowheads="1"/>
            </p:cNvSpPr>
            <p:nvPr/>
          </p:nvSpPr>
          <p:spPr bwMode="auto">
            <a:xfrm>
              <a:off x="5126" y="3073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utoShape 49"/>
            <p:cNvSpPr>
              <a:spLocks noChangeArrowheads="1"/>
            </p:cNvSpPr>
            <p:nvPr/>
          </p:nvSpPr>
          <p:spPr bwMode="auto">
            <a:xfrm>
              <a:off x="4805" y="267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AutoShape 50"/>
            <p:cNvSpPr>
              <a:spLocks noChangeArrowheads="1"/>
            </p:cNvSpPr>
            <p:nvPr/>
          </p:nvSpPr>
          <p:spPr bwMode="auto">
            <a:xfrm>
              <a:off x="5284" y="2841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AutoShape 51"/>
            <p:cNvSpPr>
              <a:spLocks noChangeArrowheads="1"/>
            </p:cNvSpPr>
            <p:nvPr/>
          </p:nvSpPr>
          <p:spPr bwMode="auto">
            <a:xfrm>
              <a:off x="4340" y="1903"/>
              <a:ext cx="1400" cy="1400"/>
            </a:xfrm>
            <a:prstGeom prst="roundRect">
              <a:avLst>
                <a:gd name="adj" fmla="val 16667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AutoShape 52"/>
            <p:cNvSpPr>
              <a:spLocks noChangeArrowheads="1"/>
            </p:cNvSpPr>
            <p:nvPr/>
          </p:nvSpPr>
          <p:spPr bwMode="auto">
            <a:xfrm>
              <a:off x="4838" y="255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53"/>
            <p:cNvSpPr>
              <a:spLocks noChangeArrowheads="1"/>
            </p:cNvSpPr>
            <p:nvPr/>
          </p:nvSpPr>
          <p:spPr bwMode="auto">
            <a:xfrm>
              <a:off x="5126" y="267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Text Box 54"/>
            <p:cNvSpPr txBox="1">
              <a:spLocks noChangeArrowheads="1"/>
            </p:cNvSpPr>
            <p:nvPr/>
          </p:nvSpPr>
          <p:spPr bwMode="auto">
            <a:xfrm>
              <a:off x="4415" y="1961"/>
              <a:ext cx="1278" cy="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pPr>
                <a:tabLst>
                  <a:tab pos="723900" algn="l"/>
                  <a:tab pos="14478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stable at temperature 2 but not producible at temperature 2</a:t>
              </a:r>
            </a:p>
          </p:txBody>
        </p:sp>
        <p:sp>
          <p:nvSpPr>
            <p:cNvPr id="143" name="AutoShape 55"/>
            <p:cNvSpPr>
              <a:spLocks noChangeArrowheads="1"/>
            </p:cNvSpPr>
            <p:nvPr/>
          </p:nvSpPr>
          <p:spPr bwMode="auto">
            <a:xfrm>
              <a:off x="5159" y="2552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AutoShape 56"/>
            <p:cNvSpPr>
              <a:spLocks noChangeArrowheads="1"/>
            </p:cNvSpPr>
            <p:nvPr/>
          </p:nvSpPr>
          <p:spPr bwMode="auto">
            <a:xfrm>
              <a:off x="3724" y="2369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AutoShape 57"/>
            <p:cNvSpPr>
              <a:spLocks noChangeArrowheads="1"/>
            </p:cNvSpPr>
            <p:nvPr/>
          </p:nvSpPr>
          <p:spPr bwMode="auto">
            <a:xfrm>
              <a:off x="3566" y="2208"/>
              <a:ext cx="33" cy="33"/>
            </a:xfrm>
            <a:prstGeom prst="roundRect">
              <a:avLst>
                <a:gd name="adj" fmla="val 312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AutoShape 58"/>
            <p:cNvSpPr>
              <a:spLocks noChangeArrowheads="1"/>
            </p:cNvSpPr>
            <p:nvPr/>
          </p:nvSpPr>
          <p:spPr bwMode="auto">
            <a:xfrm>
              <a:off x="3600" y="2081"/>
              <a:ext cx="288" cy="288"/>
            </a:xfrm>
            <a:prstGeom prst="roundRect">
              <a:avLst>
                <a:gd name="adj" fmla="val 347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 flipH="1">
              <a:off x="3484" y="2408"/>
              <a:ext cx="156" cy="313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60"/>
            <p:cNvSpPr txBox="1">
              <a:spLocks noChangeArrowheads="1"/>
            </p:cNvSpPr>
            <p:nvPr/>
          </p:nvSpPr>
          <p:spPr bwMode="auto">
            <a:xfrm>
              <a:off x="1110" y="2640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49" name="Text Box 61"/>
            <p:cNvSpPr txBox="1">
              <a:spLocks noChangeArrowheads="1"/>
            </p:cNvSpPr>
            <p:nvPr/>
          </p:nvSpPr>
          <p:spPr bwMode="auto">
            <a:xfrm>
              <a:off x="1339" y="2880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50" name="Text Box 62"/>
            <p:cNvSpPr txBox="1">
              <a:spLocks noChangeArrowheads="1"/>
            </p:cNvSpPr>
            <p:nvPr/>
          </p:nvSpPr>
          <p:spPr bwMode="auto">
            <a:xfrm>
              <a:off x="1655" y="2880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51" name="Text Box 63"/>
            <p:cNvSpPr txBox="1">
              <a:spLocks noChangeArrowheads="1"/>
            </p:cNvSpPr>
            <p:nvPr/>
          </p:nvSpPr>
          <p:spPr bwMode="auto">
            <a:xfrm>
              <a:off x="1471" y="2146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2" name="Text Box 64"/>
            <p:cNvSpPr txBox="1">
              <a:spLocks noChangeArrowheads="1"/>
            </p:cNvSpPr>
            <p:nvPr/>
          </p:nvSpPr>
          <p:spPr bwMode="auto">
            <a:xfrm>
              <a:off x="1586" y="2231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53" name="Text Box 65"/>
            <p:cNvSpPr txBox="1">
              <a:spLocks noChangeArrowheads="1"/>
            </p:cNvSpPr>
            <p:nvPr/>
          </p:nvSpPr>
          <p:spPr bwMode="auto">
            <a:xfrm>
              <a:off x="1698" y="2146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54" name="Text Box 66"/>
            <p:cNvSpPr txBox="1">
              <a:spLocks noChangeArrowheads="1"/>
            </p:cNvSpPr>
            <p:nvPr/>
          </p:nvSpPr>
          <p:spPr bwMode="auto">
            <a:xfrm>
              <a:off x="3031" y="2629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3146" y="2715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56" name="Text Box 68"/>
            <p:cNvSpPr txBox="1">
              <a:spLocks noChangeArrowheads="1"/>
            </p:cNvSpPr>
            <p:nvPr/>
          </p:nvSpPr>
          <p:spPr bwMode="auto">
            <a:xfrm>
              <a:off x="3259" y="2630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57" name="Text Box 69"/>
            <p:cNvSpPr txBox="1">
              <a:spLocks noChangeArrowheads="1"/>
            </p:cNvSpPr>
            <p:nvPr/>
          </p:nvSpPr>
          <p:spPr bwMode="auto">
            <a:xfrm>
              <a:off x="2914" y="2627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58" name="Text Box 70"/>
            <p:cNvSpPr txBox="1">
              <a:spLocks noChangeArrowheads="1"/>
            </p:cNvSpPr>
            <p:nvPr/>
          </p:nvSpPr>
          <p:spPr bwMode="auto">
            <a:xfrm>
              <a:off x="3143" y="2867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59" name="Text Box 71"/>
            <p:cNvSpPr txBox="1">
              <a:spLocks noChangeArrowheads="1"/>
            </p:cNvSpPr>
            <p:nvPr/>
          </p:nvSpPr>
          <p:spPr bwMode="auto">
            <a:xfrm>
              <a:off x="3459" y="2867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60" name="Text Box 72"/>
            <p:cNvSpPr txBox="1">
              <a:spLocks noChangeArrowheads="1"/>
            </p:cNvSpPr>
            <p:nvPr/>
          </p:nvSpPr>
          <p:spPr bwMode="auto">
            <a:xfrm>
              <a:off x="4717" y="2634"/>
              <a:ext cx="82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61" name="Text Box 73"/>
            <p:cNvSpPr txBox="1">
              <a:spLocks noChangeArrowheads="1"/>
            </p:cNvSpPr>
            <p:nvPr/>
          </p:nvSpPr>
          <p:spPr bwMode="auto">
            <a:xfrm>
              <a:off x="4946" y="2874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62" name="Text Box 74"/>
            <p:cNvSpPr txBox="1">
              <a:spLocks noChangeArrowheads="1"/>
            </p:cNvSpPr>
            <p:nvPr/>
          </p:nvSpPr>
          <p:spPr bwMode="auto">
            <a:xfrm>
              <a:off x="5262" y="2874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63" name="Text Box 75"/>
            <p:cNvSpPr txBox="1">
              <a:spLocks noChangeArrowheads="1"/>
            </p:cNvSpPr>
            <p:nvPr/>
          </p:nvSpPr>
          <p:spPr bwMode="auto">
            <a:xfrm>
              <a:off x="4838" y="2632"/>
              <a:ext cx="8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64" name="Text Box 76"/>
            <p:cNvSpPr txBox="1">
              <a:spLocks noChangeArrowheads="1"/>
            </p:cNvSpPr>
            <p:nvPr/>
          </p:nvSpPr>
          <p:spPr bwMode="auto">
            <a:xfrm>
              <a:off x="4952" y="2718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65" name="Text Box 77"/>
            <p:cNvSpPr txBox="1">
              <a:spLocks noChangeArrowheads="1"/>
            </p:cNvSpPr>
            <p:nvPr/>
          </p:nvSpPr>
          <p:spPr bwMode="auto">
            <a:xfrm>
              <a:off x="5065" y="2633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66" name="Text Box 78"/>
            <p:cNvSpPr txBox="1">
              <a:spLocks noChangeArrowheads="1"/>
            </p:cNvSpPr>
            <p:nvPr/>
          </p:nvSpPr>
          <p:spPr bwMode="auto">
            <a:xfrm>
              <a:off x="3600" y="2161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67" name="Text Box 79"/>
            <p:cNvSpPr txBox="1">
              <a:spLocks noChangeArrowheads="1"/>
            </p:cNvSpPr>
            <p:nvPr/>
          </p:nvSpPr>
          <p:spPr bwMode="auto">
            <a:xfrm>
              <a:off x="3705" y="2247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68" name="Text Box 80"/>
            <p:cNvSpPr txBox="1">
              <a:spLocks noChangeArrowheads="1"/>
            </p:cNvSpPr>
            <p:nvPr/>
          </p:nvSpPr>
          <p:spPr bwMode="auto">
            <a:xfrm>
              <a:off x="5159" y="2632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69" name="Text Box 81"/>
            <p:cNvSpPr txBox="1">
              <a:spLocks noChangeArrowheads="1"/>
            </p:cNvSpPr>
            <p:nvPr/>
          </p:nvSpPr>
          <p:spPr bwMode="auto">
            <a:xfrm>
              <a:off x="5265" y="2718"/>
              <a:ext cx="63" cy="1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" tIns="19584" rIns="9000" bIns="9000"/>
            <a:lstStyle/>
            <a:p>
              <a:pPr algn="ctr"/>
              <a:r>
                <a:rPr lang="de-DE" sz="1200" b="1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70" name="Rectangle 82"/>
          <p:cNvSpPr txBox="1">
            <a:spLocks noChangeArrowheads="1"/>
          </p:cNvSpPr>
          <p:nvPr/>
        </p:nvSpPr>
        <p:spPr>
          <a:xfrm>
            <a:off x="230187" y="304800"/>
            <a:ext cx="8658225" cy="1028700"/>
          </a:xfrm>
          <a:prstGeom prst="rect">
            <a:avLst/>
          </a:prstGeom>
          <a:ln/>
        </p:spPr>
        <p:txBody>
          <a:bodyPr vert="horz" lIns="91440" tIns="21168" rIns="91440" bIns="45720" rtlCol="0" anchor="t">
            <a:normAutofit fontScale="92500" lnSpcReduction="10000"/>
          </a:bodyPr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6633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realistic </a:t>
            </a:r>
            <a:r>
              <a:rPr kumimoji="0" lang="de-DE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kinetic</a:t>
            </a: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model:</a:t>
            </a: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tile attaches to assembly but detaches "quickly" if attached with only strength 1 (and detaches "slowly" if attached with strength 2)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1" name="Rectangle 83"/>
          <p:cNvSpPr txBox="1">
            <a:spLocks noChangeArrowheads="1"/>
          </p:cNvSpPr>
          <p:nvPr/>
        </p:nvSpPr>
        <p:spPr>
          <a:xfrm>
            <a:off x="3673475" y="4159250"/>
            <a:ext cx="2197100" cy="679450"/>
          </a:xfrm>
          <a:prstGeom prst="rect">
            <a:avLst/>
          </a:prstGeom>
          <a:ln/>
        </p:spPr>
        <p:txBody>
          <a:bodyPr vert="horz" lIns="91440" tIns="21168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insufficient attachment...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2" name="Text Box 84"/>
          <p:cNvSpPr txBox="1">
            <a:spLocks noChangeArrowheads="1"/>
          </p:cNvSpPr>
          <p:nvPr/>
        </p:nvSpPr>
        <p:spPr bwMode="auto">
          <a:xfrm>
            <a:off x="6342062" y="4168775"/>
            <a:ext cx="2801938" cy="1360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de-DE" sz="2400">
                <a:solidFill>
                  <a:srgbClr val="000080"/>
                </a:solidFill>
              </a:rPr>
              <a:t>becomes stabilized by subsequent attachment: permanent error!</a:t>
            </a:r>
          </a:p>
        </p:txBody>
      </p:sp>
      <p:sp>
        <p:nvSpPr>
          <p:cNvPr id="173" name="AutoShape 86"/>
          <p:cNvSpPr>
            <a:spLocks noChangeArrowheads="1"/>
          </p:cNvSpPr>
          <p:nvPr/>
        </p:nvSpPr>
        <p:spPr bwMode="auto">
          <a:xfrm>
            <a:off x="8124825" y="2235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Basic Tile Assembly Model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Errors!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Fuzzy Fault Tolerance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Efficient, Fault Tolerant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886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Dependably producible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(DP):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set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can be assembled at temperature =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5867400" y="152400"/>
            <a:ext cx="1143000" cy="1143000"/>
            <a:chOff x="719" y="2448"/>
            <a:chExt cx="1424" cy="1424"/>
          </a:xfrm>
        </p:grpSpPr>
        <p:sp>
          <p:nvSpPr>
            <p:cNvPr id="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19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719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0"/>
            <p:cNvSpPr>
              <a:spLocks noChangeArrowheads="1"/>
            </p:cNvSpPr>
            <p:nvPr/>
          </p:nvSpPr>
          <p:spPr bwMode="auto">
            <a:xfrm>
              <a:off x="775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1127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887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719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1127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775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1183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1183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1239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1599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1655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1655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1711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53"/>
            <p:cNvSpPr>
              <a:spLocks noChangeArrowheads="1"/>
            </p:cNvSpPr>
            <p:nvPr/>
          </p:nvSpPr>
          <p:spPr bwMode="auto">
            <a:xfrm>
              <a:off x="775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54"/>
            <p:cNvSpPr>
              <a:spLocks noChangeArrowheads="1"/>
            </p:cNvSpPr>
            <p:nvPr/>
          </p:nvSpPr>
          <p:spPr bwMode="auto">
            <a:xfrm>
              <a:off x="719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auto">
            <a:xfrm>
              <a:off x="1127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56"/>
            <p:cNvSpPr>
              <a:spLocks noChangeArrowheads="1"/>
            </p:cNvSpPr>
            <p:nvPr/>
          </p:nvSpPr>
          <p:spPr bwMode="auto">
            <a:xfrm>
              <a:off x="775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1375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24" name="Rectangle 58"/>
            <p:cNvSpPr>
              <a:spLocks noChangeArrowheads="1"/>
            </p:cNvSpPr>
            <p:nvPr/>
          </p:nvSpPr>
          <p:spPr bwMode="auto">
            <a:xfrm>
              <a:off x="1839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25" name="Rectangle 59"/>
            <p:cNvSpPr>
              <a:spLocks noChangeArrowheads="1"/>
            </p:cNvSpPr>
            <p:nvPr/>
          </p:nvSpPr>
          <p:spPr bwMode="auto">
            <a:xfrm>
              <a:off x="903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903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1183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62"/>
            <p:cNvSpPr>
              <a:spLocks noChangeArrowheads="1"/>
            </p:cNvSpPr>
            <p:nvPr/>
          </p:nvSpPr>
          <p:spPr bwMode="auto">
            <a:xfrm>
              <a:off x="1183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63"/>
            <p:cNvSpPr>
              <a:spLocks noChangeArrowheads="1"/>
            </p:cNvSpPr>
            <p:nvPr/>
          </p:nvSpPr>
          <p:spPr bwMode="auto">
            <a:xfrm>
              <a:off x="1239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64"/>
            <p:cNvSpPr>
              <a:spLocks noChangeArrowheads="1"/>
            </p:cNvSpPr>
            <p:nvPr/>
          </p:nvSpPr>
          <p:spPr bwMode="auto">
            <a:xfrm>
              <a:off x="1239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65"/>
            <p:cNvSpPr>
              <a:spLocks noChangeArrowheads="1"/>
            </p:cNvSpPr>
            <p:nvPr/>
          </p:nvSpPr>
          <p:spPr bwMode="auto">
            <a:xfrm>
              <a:off x="1599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66"/>
            <p:cNvSpPr>
              <a:spLocks noChangeArrowheads="1"/>
            </p:cNvSpPr>
            <p:nvPr/>
          </p:nvSpPr>
          <p:spPr bwMode="auto">
            <a:xfrm>
              <a:off x="1375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1655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68"/>
            <p:cNvSpPr>
              <a:spLocks noChangeArrowheads="1"/>
            </p:cNvSpPr>
            <p:nvPr/>
          </p:nvSpPr>
          <p:spPr bwMode="auto">
            <a:xfrm>
              <a:off x="1655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69"/>
            <p:cNvSpPr>
              <a:spLocks noChangeArrowheads="1"/>
            </p:cNvSpPr>
            <p:nvPr/>
          </p:nvSpPr>
          <p:spPr bwMode="auto">
            <a:xfrm>
              <a:off x="1711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70"/>
            <p:cNvSpPr>
              <a:spLocks noChangeArrowheads="1"/>
            </p:cNvSpPr>
            <p:nvPr/>
          </p:nvSpPr>
          <p:spPr bwMode="auto">
            <a:xfrm>
              <a:off x="1711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71"/>
            <p:cNvSpPr>
              <a:spLocks noChangeArrowheads="1"/>
            </p:cNvSpPr>
            <p:nvPr/>
          </p:nvSpPr>
          <p:spPr bwMode="auto">
            <a:xfrm>
              <a:off x="2063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72"/>
            <p:cNvSpPr>
              <a:spLocks noChangeArrowheads="1"/>
            </p:cNvSpPr>
            <p:nvPr/>
          </p:nvSpPr>
          <p:spPr bwMode="auto">
            <a:xfrm>
              <a:off x="1839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 bwMode="auto">
          <a:xfrm>
            <a:off x="7467600" y="228600"/>
            <a:ext cx="1066800" cy="1066800"/>
            <a:chOff x="720" y="2448"/>
            <a:chExt cx="1424" cy="1424"/>
          </a:xfrm>
        </p:grpSpPr>
        <p:sp>
          <p:nvSpPr>
            <p:cNvPr id="4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029200" y="304800"/>
            <a:ext cx="355600" cy="673100"/>
            <a:chOff x="4648200" y="533400"/>
            <a:chExt cx="736600" cy="1511300"/>
          </a:xfrm>
        </p:grpSpPr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4648200" y="1295400"/>
              <a:ext cx="7366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5295900" y="1384300"/>
              <a:ext cx="88900" cy="5715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4737100" y="1955800"/>
              <a:ext cx="558800" cy="88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4737100" y="1295400"/>
              <a:ext cx="558800" cy="889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4648200" y="533400"/>
              <a:ext cx="7366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0"/>
            <p:cNvSpPr>
              <a:spLocks noChangeArrowheads="1"/>
            </p:cNvSpPr>
            <p:nvPr/>
          </p:nvSpPr>
          <p:spPr bwMode="auto">
            <a:xfrm>
              <a:off x="5295900" y="6350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4737100" y="1193800"/>
              <a:ext cx="558800" cy="889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4940300" y="1511300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d</a:t>
              </a:r>
              <a:endParaRPr lang="en-US" dirty="0"/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4940300" y="762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267200" y="228600"/>
            <a:ext cx="393700" cy="381000"/>
            <a:chOff x="4864100" y="1066800"/>
            <a:chExt cx="749300" cy="749300"/>
          </a:xfrm>
        </p:grpSpPr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254500" y="762000"/>
            <a:ext cx="393700" cy="381000"/>
            <a:chOff x="4102100" y="1524000"/>
            <a:chExt cx="749300" cy="749300"/>
          </a:xfrm>
        </p:grpSpPr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4102100" y="15240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4102100" y="1612900"/>
              <a:ext cx="88900" cy="558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53"/>
            <p:cNvSpPr>
              <a:spLocks noChangeArrowheads="1"/>
            </p:cNvSpPr>
            <p:nvPr/>
          </p:nvSpPr>
          <p:spPr bwMode="auto">
            <a:xfrm>
              <a:off x="4191000" y="15240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54"/>
            <p:cNvSpPr>
              <a:spLocks noChangeArrowheads="1"/>
            </p:cNvSpPr>
            <p:nvPr/>
          </p:nvSpPr>
          <p:spPr bwMode="auto">
            <a:xfrm>
              <a:off x="4762500" y="1612900"/>
              <a:ext cx="88900" cy="558800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58"/>
            <p:cNvSpPr>
              <a:spLocks noChangeArrowheads="1"/>
            </p:cNvSpPr>
            <p:nvPr/>
          </p:nvSpPr>
          <p:spPr bwMode="auto">
            <a:xfrm>
              <a:off x="4406900" y="1739900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8862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Dependably producible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(DP):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set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can be assembled at temperature =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Dependably terminal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(DT):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subset of DP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are terminal at temperature =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867400" y="152400"/>
            <a:ext cx="1143000" cy="1143000"/>
            <a:chOff x="719" y="2448"/>
            <a:chExt cx="1424" cy="1424"/>
          </a:xfrm>
        </p:grpSpPr>
        <p:sp>
          <p:nvSpPr>
            <p:cNvPr id="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19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719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0"/>
            <p:cNvSpPr>
              <a:spLocks noChangeArrowheads="1"/>
            </p:cNvSpPr>
            <p:nvPr/>
          </p:nvSpPr>
          <p:spPr bwMode="auto">
            <a:xfrm>
              <a:off x="775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1127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887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719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1127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775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1183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1183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1239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1599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1655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1655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1711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53"/>
            <p:cNvSpPr>
              <a:spLocks noChangeArrowheads="1"/>
            </p:cNvSpPr>
            <p:nvPr/>
          </p:nvSpPr>
          <p:spPr bwMode="auto">
            <a:xfrm>
              <a:off x="775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54"/>
            <p:cNvSpPr>
              <a:spLocks noChangeArrowheads="1"/>
            </p:cNvSpPr>
            <p:nvPr/>
          </p:nvSpPr>
          <p:spPr bwMode="auto">
            <a:xfrm>
              <a:off x="719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auto">
            <a:xfrm>
              <a:off x="1127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56"/>
            <p:cNvSpPr>
              <a:spLocks noChangeArrowheads="1"/>
            </p:cNvSpPr>
            <p:nvPr/>
          </p:nvSpPr>
          <p:spPr bwMode="auto">
            <a:xfrm>
              <a:off x="775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1375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24" name="Rectangle 58"/>
            <p:cNvSpPr>
              <a:spLocks noChangeArrowheads="1"/>
            </p:cNvSpPr>
            <p:nvPr/>
          </p:nvSpPr>
          <p:spPr bwMode="auto">
            <a:xfrm>
              <a:off x="1839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25" name="Rectangle 59"/>
            <p:cNvSpPr>
              <a:spLocks noChangeArrowheads="1"/>
            </p:cNvSpPr>
            <p:nvPr/>
          </p:nvSpPr>
          <p:spPr bwMode="auto">
            <a:xfrm>
              <a:off x="903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903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1183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62"/>
            <p:cNvSpPr>
              <a:spLocks noChangeArrowheads="1"/>
            </p:cNvSpPr>
            <p:nvPr/>
          </p:nvSpPr>
          <p:spPr bwMode="auto">
            <a:xfrm>
              <a:off x="1183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63"/>
            <p:cNvSpPr>
              <a:spLocks noChangeArrowheads="1"/>
            </p:cNvSpPr>
            <p:nvPr/>
          </p:nvSpPr>
          <p:spPr bwMode="auto">
            <a:xfrm>
              <a:off x="1239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64"/>
            <p:cNvSpPr>
              <a:spLocks noChangeArrowheads="1"/>
            </p:cNvSpPr>
            <p:nvPr/>
          </p:nvSpPr>
          <p:spPr bwMode="auto">
            <a:xfrm>
              <a:off x="1239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65"/>
            <p:cNvSpPr>
              <a:spLocks noChangeArrowheads="1"/>
            </p:cNvSpPr>
            <p:nvPr/>
          </p:nvSpPr>
          <p:spPr bwMode="auto">
            <a:xfrm>
              <a:off x="1599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66"/>
            <p:cNvSpPr>
              <a:spLocks noChangeArrowheads="1"/>
            </p:cNvSpPr>
            <p:nvPr/>
          </p:nvSpPr>
          <p:spPr bwMode="auto">
            <a:xfrm>
              <a:off x="1375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1655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68"/>
            <p:cNvSpPr>
              <a:spLocks noChangeArrowheads="1"/>
            </p:cNvSpPr>
            <p:nvPr/>
          </p:nvSpPr>
          <p:spPr bwMode="auto">
            <a:xfrm>
              <a:off x="1655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69"/>
            <p:cNvSpPr>
              <a:spLocks noChangeArrowheads="1"/>
            </p:cNvSpPr>
            <p:nvPr/>
          </p:nvSpPr>
          <p:spPr bwMode="auto">
            <a:xfrm>
              <a:off x="1711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70"/>
            <p:cNvSpPr>
              <a:spLocks noChangeArrowheads="1"/>
            </p:cNvSpPr>
            <p:nvPr/>
          </p:nvSpPr>
          <p:spPr bwMode="auto">
            <a:xfrm>
              <a:off x="1711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71"/>
            <p:cNvSpPr>
              <a:spLocks noChangeArrowheads="1"/>
            </p:cNvSpPr>
            <p:nvPr/>
          </p:nvSpPr>
          <p:spPr bwMode="auto">
            <a:xfrm>
              <a:off x="2063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72"/>
            <p:cNvSpPr>
              <a:spLocks noChangeArrowheads="1"/>
            </p:cNvSpPr>
            <p:nvPr/>
          </p:nvSpPr>
          <p:spPr bwMode="auto">
            <a:xfrm>
              <a:off x="1839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7467600" y="228600"/>
            <a:ext cx="1066800" cy="1066800"/>
            <a:chOff x="720" y="2448"/>
            <a:chExt cx="1424" cy="1424"/>
          </a:xfrm>
        </p:grpSpPr>
        <p:sp>
          <p:nvSpPr>
            <p:cNvPr id="4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9" name="Group 95"/>
          <p:cNvGrpSpPr/>
          <p:nvPr/>
        </p:nvGrpSpPr>
        <p:grpSpPr>
          <a:xfrm>
            <a:off x="5029200" y="304800"/>
            <a:ext cx="355600" cy="673100"/>
            <a:chOff x="4648200" y="533400"/>
            <a:chExt cx="736600" cy="1511300"/>
          </a:xfrm>
        </p:grpSpPr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4648200" y="1295400"/>
              <a:ext cx="7366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5295900" y="1384300"/>
              <a:ext cx="88900" cy="5715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4737100" y="1955800"/>
              <a:ext cx="558800" cy="88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4737100" y="1295400"/>
              <a:ext cx="558800" cy="889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4648200" y="533400"/>
              <a:ext cx="7366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0"/>
            <p:cNvSpPr>
              <a:spLocks noChangeArrowheads="1"/>
            </p:cNvSpPr>
            <p:nvPr/>
          </p:nvSpPr>
          <p:spPr bwMode="auto">
            <a:xfrm>
              <a:off x="5295900" y="6350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4737100" y="1193800"/>
              <a:ext cx="558800" cy="889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4940300" y="1511300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d</a:t>
              </a:r>
              <a:endParaRPr lang="en-US" dirty="0"/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4940300" y="762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</p:grpSp>
      <p:grpSp>
        <p:nvGrpSpPr>
          <p:cNvPr id="96" name="Group 102"/>
          <p:cNvGrpSpPr/>
          <p:nvPr/>
        </p:nvGrpSpPr>
        <p:grpSpPr>
          <a:xfrm>
            <a:off x="4267200" y="228600"/>
            <a:ext cx="393700" cy="381000"/>
            <a:chOff x="4864100" y="1066800"/>
            <a:chExt cx="749300" cy="749300"/>
          </a:xfrm>
        </p:grpSpPr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103" name="Group 108"/>
          <p:cNvGrpSpPr/>
          <p:nvPr/>
        </p:nvGrpSpPr>
        <p:grpSpPr>
          <a:xfrm>
            <a:off x="4254500" y="762000"/>
            <a:ext cx="393700" cy="381000"/>
            <a:chOff x="4102100" y="1524000"/>
            <a:chExt cx="749300" cy="749300"/>
          </a:xfrm>
        </p:grpSpPr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4102100" y="15240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4102100" y="1612900"/>
              <a:ext cx="88900" cy="558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53"/>
            <p:cNvSpPr>
              <a:spLocks noChangeArrowheads="1"/>
            </p:cNvSpPr>
            <p:nvPr/>
          </p:nvSpPr>
          <p:spPr bwMode="auto">
            <a:xfrm>
              <a:off x="4191000" y="15240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54"/>
            <p:cNvSpPr>
              <a:spLocks noChangeArrowheads="1"/>
            </p:cNvSpPr>
            <p:nvPr/>
          </p:nvSpPr>
          <p:spPr bwMode="auto">
            <a:xfrm>
              <a:off x="4762500" y="1612900"/>
              <a:ext cx="88900" cy="558800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58"/>
            <p:cNvSpPr>
              <a:spLocks noChangeArrowheads="1"/>
            </p:cNvSpPr>
            <p:nvPr/>
          </p:nvSpPr>
          <p:spPr bwMode="auto">
            <a:xfrm>
              <a:off x="4406900" y="1739900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</p:grpSp>
      <p:grpSp>
        <p:nvGrpSpPr>
          <p:cNvPr id="109" name="Group 109"/>
          <p:cNvGrpSpPr>
            <a:grpSpLocks noChangeAspect="1"/>
          </p:cNvGrpSpPr>
          <p:nvPr/>
        </p:nvGrpSpPr>
        <p:grpSpPr bwMode="auto">
          <a:xfrm>
            <a:off x="4191000" y="1905000"/>
            <a:ext cx="1066800" cy="1066800"/>
            <a:chOff x="720" y="2448"/>
            <a:chExt cx="1424" cy="142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31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c</a:t>
              </a:r>
              <a:endParaRPr lang="en-US" dirty="0"/>
            </a:p>
          </p:txBody>
        </p:sp>
        <p:sp>
          <p:nvSpPr>
            <p:cNvPr id="132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33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140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46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52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886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Dependably producible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(DP):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set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can be assembled at temperature =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Dependably terminal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(DT):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subset of DP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are terminal at temperature =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Plausibly producible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(PP):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set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can be assembled at temperature =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867400" y="152400"/>
            <a:ext cx="1143000" cy="1143000"/>
            <a:chOff x="719" y="2448"/>
            <a:chExt cx="1424" cy="1424"/>
          </a:xfrm>
        </p:grpSpPr>
        <p:sp>
          <p:nvSpPr>
            <p:cNvPr id="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19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719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0"/>
            <p:cNvSpPr>
              <a:spLocks noChangeArrowheads="1"/>
            </p:cNvSpPr>
            <p:nvPr/>
          </p:nvSpPr>
          <p:spPr bwMode="auto">
            <a:xfrm>
              <a:off x="775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1127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887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719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1127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775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1183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1183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1239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1599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1655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1655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1711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53"/>
            <p:cNvSpPr>
              <a:spLocks noChangeArrowheads="1"/>
            </p:cNvSpPr>
            <p:nvPr/>
          </p:nvSpPr>
          <p:spPr bwMode="auto">
            <a:xfrm>
              <a:off x="775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54"/>
            <p:cNvSpPr>
              <a:spLocks noChangeArrowheads="1"/>
            </p:cNvSpPr>
            <p:nvPr/>
          </p:nvSpPr>
          <p:spPr bwMode="auto">
            <a:xfrm>
              <a:off x="719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auto">
            <a:xfrm>
              <a:off x="1127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56"/>
            <p:cNvSpPr>
              <a:spLocks noChangeArrowheads="1"/>
            </p:cNvSpPr>
            <p:nvPr/>
          </p:nvSpPr>
          <p:spPr bwMode="auto">
            <a:xfrm>
              <a:off x="775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1375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24" name="Rectangle 58"/>
            <p:cNvSpPr>
              <a:spLocks noChangeArrowheads="1"/>
            </p:cNvSpPr>
            <p:nvPr/>
          </p:nvSpPr>
          <p:spPr bwMode="auto">
            <a:xfrm>
              <a:off x="1839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25" name="Rectangle 59"/>
            <p:cNvSpPr>
              <a:spLocks noChangeArrowheads="1"/>
            </p:cNvSpPr>
            <p:nvPr/>
          </p:nvSpPr>
          <p:spPr bwMode="auto">
            <a:xfrm>
              <a:off x="903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903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1183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62"/>
            <p:cNvSpPr>
              <a:spLocks noChangeArrowheads="1"/>
            </p:cNvSpPr>
            <p:nvPr/>
          </p:nvSpPr>
          <p:spPr bwMode="auto">
            <a:xfrm>
              <a:off x="1183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63"/>
            <p:cNvSpPr>
              <a:spLocks noChangeArrowheads="1"/>
            </p:cNvSpPr>
            <p:nvPr/>
          </p:nvSpPr>
          <p:spPr bwMode="auto">
            <a:xfrm>
              <a:off x="1239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64"/>
            <p:cNvSpPr>
              <a:spLocks noChangeArrowheads="1"/>
            </p:cNvSpPr>
            <p:nvPr/>
          </p:nvSpPr>
          <p:spPr bwMode="auto">
            <a:xfrm>
              <a:off x="1239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65"/>
            <p:cNvSpPr>
              <a:spLocks noChangeArrowheads="1"/>
            </p:cNvSpPr>
            <p:nvPr/>
          </p:nvSpPr>
          <p:spPr bwMode="auto">
            <a:xfrm>
              <a:off x="1599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66"/>
            <p:cNvSpPr>
              <a:spLocks noChangeArrowheads="1"/>
            </p:cNvSpPr>
            <p:nvPr/>
          </p:nvSpPr>
          <p:spPr bwMode="auto">
            <a:xfrm>
              <a:off x="1375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1655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68"/>
            <p:cNvSpPr>
              <a:spLocks noChangeArrowheads="1"/>
            </p:cNvSpPr>
            <p:nvPr/>
          </p:nvSpPr>
          <p:spPr bwMode="auto">
            <a:xfrm>
              <a:off x="1655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69"/>
            <p:cNvSpPr>
              <a:spLocks noChangeArrowheads="1"/>
            </p:cNvSpPr>
            <p:nvPr/>
          </p:nvSpPr>
          <p:spPr bwMode="auto">
            <a:xfrm>
              <a:off x="1711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70"/>
            <p:cNvSpPr>
              <a:spLocks noChangeArrowheads="1"/>
            </p:cNvSpPr>
            <p:nvPr/>
          </p:nvSpPr>
          <p:spPr bwMode="auto">
            <a:xfrm>
              <a:off x="1711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71"/>
            <p:cNvSpPr>
              <a:spLocks noChangeArrowheads="1"/>
            </p:cNvSpPr>
            <p:nvPr/>
          </p:nvSpPr>
          <p:spPr bwMode="auto">
            <a:xfrm>
              <a:off x="2063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72"/>
            <p:cNvSpPr>
              <a:spLocks noChangeArrowheads="1"/>
            </p:cNvSpPr>
            <p:nvPr/>
          </p:nvSpPr>
          <p:spPr bwMode="auto">
            <a:xfrm>
              <a:off x="1839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7467600" y="228600"/>
            <a:ext cx="1066800" cy="1066800"/>
            <a:chOff x="720" y="2448"/>
            <a:chExt cx="1424" cy="1424"/>
          </a:xfrm>
        </p:grpSpPr>
        <p:sp>
          <p:nvSpPr>
            <p:cNvPr id="4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9" name="Group 95"/>
          <p:cNvGrpSpPr/>
          <p:nvPr/>
        </p:nvGrpSpPr>
        <p:grpSpPr>
          <a:xfrm>
            <a:off x="5029200" y="304800"/>
            <a:ext cx="355600" cy="673100"/>
            <a:chOff x="4648200" y="533400"/>
            <a:chExt cx="736600" cy="1511300"/>
          </a:xfrm>
        </p:grpSpPr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4648200" y="1295400"/>
              <a:ext cx="7366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5295900" y="1384300"/>
              <a:ext cx="88900" cy="5715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4737100" y="1955800"/>
              <a:ext cx="558800" cy="88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4737100" y="1295400"/>
              <a:ext cx="558800" cy="889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4648200" y="533400"/>
              <a:ext cx="7366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0"/>
            <p:cNvSpPr>
              <a:spLocks noChangeArrowheads="1"/>
            </p:cNvSpPr>
            <p:nvPr/>
          </p:nvSpPr>
          <p:spPr bwMode="auto">
            <a:xfrm>
              <a:off x="5295900" y="6350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4737100" y="1193800"/>
              <a:ext cx="558800" cy="889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4940300" y="1511300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d</a:t>
              </a:r>
              <a:endParaRPr lang="en-US" dirty="0"/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4940300" y="762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</p:grpSp>
      <p:grpSp>
        <p:nvGrpSpPr>
          <p:cNvPr id="96" name="Group 102"/>
          <p:cNvGrpSpPr/>
          <p:nvPr/>
        </p:nvGrpSpPr>
        <p:grpSpPr>
          <a:xfrm>
            <a:off x="4267200" y="228600"/>
            <a:ext cx="393700" cy="381000"/>
            <a:chOff x="4864100" y="1066800"/>
            <a:chExt cx="749300" cy="749300"/>
          </a:xfrm>
        </p:grpSpPr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103" name="Group 108"/>
          <p:cNvGrpSpPr/>
          <p:nvPr/>
        </p:nvGrpSpPr>
        <p:grpSpPr>
          <a:xfrm>
            <a:off x="4254500" y="762000"/>
            <a:ext cx="393700" cy="381000"/>
            <a:chOff x="4102100" y="1524000"/>
            <a:chExt cx="749300" cy="749300"/>
          </a:xfrm>
        </p:grpSpPr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4102100" y="15240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4102100" y="1612900"/>
              <a:ext cx="88900" cy="558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53"/>
            <p:cNvSpPr>
              <a:spLocks noChangeArrowheads="1"/>
            </p:cNvSpPr>
            <p:nvPr/>
          </p:nvSpPr>
          <p:spPr bwMode="auto">
            <a:xfrm>
              <a:off x="4191000" y="15240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54"/>
            <p:cNvSpPr>
              <a:spLocks noChangeArrowheads="1"/>
            </p:cNvSpPr>
            <p:nvPr/>
          </p:nvSpPr>
          <p:spPr bwMode="auto">
            <a:xfrm>
              <a:off x="4762500" y="1612900"/>
              <a:ext cx="88900" cy="558800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58"/>
            <p:cNvSpPr>
              <a:spLocks noChangeArrowheads="1"/>
            </p:cNvSpPr>
            <p:nvPr/>
          </p:nvSpPr>
          <p:spPr bwMode="auto">
            <a:xfrm>
              <a:off x="4406900" y="1739900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</p:grpSp>
      <p:grpSp>
        <p:nvGrpSpPr>
          <p:cNvPr id="109" name="Group 109"/>
          <p:cNvGrpSpPr>
            <a:grpSpLocks noChangeAspect="1"/>
          </p:cNvGrpSpPr>
          <p:nvPr/>
        </p:nvGrpSpPr>
        <p:grpSpPr bwMode="auto">
          <a:xfrm>
            <a:off x="4191000" y="1905000"/>
            <a:ext cx="1066800" cy="1066800"/>
            <a:chOff x="720" y="2448"/>
            <a:chExt cx="1424" cy="142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31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c</a:t>
              </a:r>
              <a:endParaRPr lang="en-US" dirty="0"/>
            </a:p>
          </p:txBody>
        </p:sp>
        <p:sp>
          <p:nvSpPr>
            <p:cNvPr id="132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33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140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46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52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110" name="Group 157"/>
          <p:cNvGrpSpPr>
            <a:grpSpLocks noChangeAspect="1"/>
          </p:cNvGrpSpPr>
          <p:nvPr/>
        </p:nvGrpSpPr>
        <p:grpSpPr bwMode="auto">
          <a:xfrm>
            <a:off x="4114800" y="3657600"/>
            <a:ext cx="1066800" cy="1066800"/>
            <a:chOff x="720" y="2448"/>
            <a:chExt cx="1424" cy="1424"/>
          </a:xfrm>
        </p:grpSpPr>
        <p:sp>
          <p:nvSpPr>
            <p:cNvPr id="15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79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80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81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82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188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94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00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2" name="Group 205"/>
          <p:cNvGrpSpPr/>
          <p:nvPr/>
        </p:nvGrpSpPr>
        <p:grpSpPr>
          <a:xfrm>
            <a:off x="5181600" y="3657600"/>
            <a:ext cx="393700" cy="381000"/>
            <a:chOff x="4864100" y="1066800"/>
            <a:chExt cx="749300" cy="749300"/>
          </a:xfrm>
        </p:grpSpPr>
        <p:sp>
          <p:nvSpPr>
            <p:cNvPr id="20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4" name="Group 212"/>
          <p:cNvGrpSpPr/>
          <p:nvPr/>
        </p:nvGrpSpPr>
        <p:grpSpPr>
          <a:xfrm>
            <a:off x="5562600" y="3657600"/>
            <a:ext cx="393700" cy="381000"/>
            <a:chOff x="4864100" y="1066800"/>
            <a:chExt cx="749300" cy="749300"/>
          </a:xfrm>
        </p:grpSpPr>
        <p:sp>
          <p:nvSpPr>
            <p:cNvPr id="214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5" name="Group 219"/>
          <p:cNvGrpSpPr/>
          <p:nvPr/>
        </p:nvGrpSpPr>
        <p:grpSpPr>
          <a:xfrm>
            <a:off x="5943600" y="3657600"/>
            <a:ext cx="393700" cy="381000"/>
            <a:chOff x="4864100" y="1066800"/>
            <a:chExt cx="749300" cy="749300"/>
          </a:xfrm>
        </p:grpSpPr>
        <p:sp>
          <p:nvSpPr>
            <p:cNvPr id="221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6" name="Group 226"/>
          <p:cNvGrpSpPr/>
          <p:nvPr/>
        </p:nvGrpSpPr>
        <p:grpSpPr>
          <a:xfrm>
            <a:off x="5562600" y="3276600"/>
            <a:ext cx="393700" cy="381000"/>
            <a:chOff x="4864100" y="1066800"/>
            <a:chExt cx="749300" cy="749300"/>
          </a:xfrm>
        </p:grpSpPr>
        <p:sp>
          <p:nvSpPr>
            <p:cNvPr id="228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77" name="Group 233"/>
          <p:cNvGrpSpPr>
            <a:grpSpLocks noChangeAspect="1"/>
          </p:cNvGrpSpPr>
          <p:nvPr/>
        </p:nvGrpSpPr>
        <p:grpSpPr bwMode="auto">
          <a:xfrm>
            <a:off x="6629400" y="3657600"/>
            <a:ext cx="1066800" cy="1066800"/>
            <a:chOff x="720" y="2448"/>
            <a:chExt cx="1424" cy="1424"/>
          </a:xfrm>
        </p:grpSpPr>
        <p:sp>
          <p:nvSpPr>
            <p:cNvPr id="23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255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256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257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258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264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70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76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8" name="Group 281"/>
          <p:cNvGrpSpPr/>
          <p:nvPr/>
        </p:nvGrpSpPr>
        <p:grpSpPr>
          <a:xfrm>
            <a:off x="7683500" y="4038600"/>
            <a:ext cx="393700" cy="381000"/>
            <a:chOff x="4864100" y="1066800"/>
            <a:chExt cx="749300" cy="749300"/>
          </a:xfrm>
        </p:grpSpPr>
        <p:sp>
          <p:nvSpPr>
            <p:cNvPr id="283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9" name="Group 288"/>
          <p:cNvGrpSpPr/>
          <p:nvPr/>
        </p:nvGrpSpPr>
        <p:grpSpPr>
          <a:xfrm>
            <a:off x="8064500" y="4038600"/>
            <a:ext cx="393700" cy="381000"/>
            <a:chOff x="4864100" y="1066800"/>
            <a:chExt cx="749300" cy="749300"/>
          </a:xfrm>
        </p:grpSpPr>
        <p:sp>
          <p:nvSpPr>
            <p:cNvPr id="290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0" name="Group 295"/>
          <p:cNvGrpSpPr/>
          <p:nvPr/>
        </p:nvGrpSpPr>
        <p:grpSpPr>
          <a:xfrm>
            <a:off x="8064500" y="3657600"/>
            <a:ext cx="393700" cy="381000"/>
            <a:chOff x="4864100" y="1066800"/>
            <a:chExt cx="749300" cy="749300"/>
          </a:xfrm>
        </p:grpSpPr>
        <p:sp>
          <p:nvSpPr>
            <p:cNvPr id="29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1" name="Group 309"/>
          <p:cNvGrpSpPr/>
          <p:nvPr/>
        </p:nvGrpSpPr>
        <p:grpSpPr>
          <a:xfrm>
            <a:off x="7683500" y="3657600"/>
            <a:ext cx="393700" cy="381000"/>
            <a:chOff x="4864100" y="1066800"/>
            <a:chExt cx="749300" cy="749300"/>
          </a:xfrm>
        </p:grpSpPr>
        <p:sp>
          <p:nvSpPr>
            <p:cNvPr id="311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82" name="Group 434"/>
          <p:cNvGrpSpPr/>
          <p:nvPr/>
        </p:nvGrpSpPr>
        <p:grpSpPr>
          <a:xfrm>
            <a:off x="7315200" y="3276600"/>
            <a:ext cx="393700" cy="381000"/>
            <a:chOff x="4864100" y="1066800"/>
            <a:chExt cx="749300" cy="749300"/>
          </a:xfrm>
        </p:grpSpPr>
        <p:sp>
          <p:nvSpPr>
            <p:cNvPr id="436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3" name="Group 441"/>
          <p:cNvGrpSpPr/>
          <p:nvPr/>
        </p:nvGrpSpPr>
        <p:grpSpPr>
          <a:xfrm>
            <a:off x="6934200" y="3276600"/>
            <a:ext cx="393700" cy="381000"/>
            <a:chOff x="4864100" y="1066800"/>
            <a:chExt cx="749300" cy="749300"/>
          </a:xfrm>
        </p:grpSpPr>
        <p:sp>
          <p:nvSpPr>
            <p:cNvPr id="443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84" name="Group 448"/>
          <p:cNvGrpSpPr/>
          <p:nvPr/>
        </p:nvGrpSpPr>
        <p:grpSpPr>
          <a:xfrm>
            <a:off x="8077200" y="3276600"/>
            <a:ext cx="393700" cy="381000"/>
            <a:chOff x="4864100" y="1066800"/>
            <a:chExt cx="749300" cy="749300"/>
          </a:xfrm>
        </p:grpSpPr>
        <p:sp>
          <p:nvSpPr>
            <p:cNvPr id="450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5" name="Group 455"/>
          <p:cNvGrpSpPr/>
          <p:nvPr/>
        </p:nvGrpSpPr>
        <p:grpSpPr>
          <a:xfrm>
            <a:off x="7696200" y="3276600"/>
            <a:ext cx="393700" cy="381000"/>
            <a:chOff x="4864100" y="1066800"/>
            <a:chExt cx="749300" cy="749300"/>
          </a:xfrm>
        </p:grpSpPr>
        <p:sp>
          <p:nvSpPr>
            <p:cNvPr id="45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8862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Dependably producible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(DP):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set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can be assembled at temperature =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Dependably terminal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(DT):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subset of DP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are terminal at temperature =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Plausibly producible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(PP):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set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that can be assembled at temperature =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Plausibly stable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(PS):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set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in PP that are stable at temperature = 2</a:t>
            </a:r>
            <a:endParaRPr kumimoji="0" 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867400" y="152400"/>
            <a:ext cx="1143000" cy="1143000"/>
            <a:chOff x="719" y="2448"/>
            <a:chExt cx="1424" cy="1424"/>
          </a:xfrm>
        </p:grpSpPr>
        <p:sp>
          <p:nvSpPr>
            <p:cNvPr id="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19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719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0"/>
            <p:cNvSpPr>
              <a:spLocks noChangeArrowheads="1"/>
            </p:cNvSpPr>
            <p:nvPr/>
          </p:nvSpPr>
          <p:spPr bwMode="auto">
            <a:xfrm>
              <a:off x="775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1127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887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719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1127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775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1183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1183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1239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1599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1655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1655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1711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53"/>
            <p:cNvSpPr>
              <a:spLocks noChangeArrowheads="1"/>
            </p:cNvSpPr>
            <p:nvPr/>
          </p:nvSpPr>
          <p:spPr bwMode="auto">
            <a:xfrm>
              <a:off x="775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54"/>
            <p:cNvSpPr>
              <a:spLocks noChangeArrowheads="1"/>
            </p:cNvSpPr>
            <p:nvPr/>
          </p:nvSpPr>
          <p:spPr bwMode="auto">
            <a:xfrm>
              <a:off x="719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auto">
            <a:xfrm>
              <a:off x="1127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56"/>
            <p:cNvSpPr>
              <a:spLocks noChangeArrowheads="1"/>
            </p:cNvSpPr>
            <p:nvPr/>
          </p:nvSpPr>
          <p:spPr bwMode="auto">
            <a:xfrm>
              <a:off x="775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1375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24" name="Rectangle 58"/>
            <p:cNvSpPr>
              <a:spLocks noChangeArrowheads="1"/>
            </p:cNvSpPr>
            <p:nvPr/>
          </p:nvSpPr>
          <p:spPr bwMode="auto">
            <a:xfrm>
              <a:off x="1839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25" name="Rectangle 59"/>
            <p:cNvSpPr>
              <a:spLocks noChangeArrowheads="1"/>
            </p:cNvSpPr>
            <p:nvPr/>
          </p:nvSpPr>
          <p:spPr bwMode="auto">
            <a:xfrm>
              <a:off x="903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903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1183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62"/>
            <p:cNvSpPr>
              <a:spLocks noChangeArrowheads="1"/>
            </p:cNvSpPr>
            <p:nvPr/>
          </p:nvSpPr>
          <p:spPr bwMode="auto">
            <a:xfrm>
              <a:off x="1183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63"/>
            <p:cNvSpPr>
              <a:spLocks noChangeArrowheads="1"/>
            </p:cNvSpPr>
            <p:nvPr/>
          </p:nvSpPr>
          <p:spPr bwMode="auto">
            <a:xfrm>
              <a:off x="1239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64"/>
            <p:cNvSpPr>
              <a:spLocks noChangeArrowheads="1"/>
            </p:cNvSpPr>
            <p:nvPr/>
          </p:nvSpPr>
          <p:spPr bwMode="auto">
            <a:xfrm>
              <a:off x="1239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65"/>
            <p:cNvSpPr>
              <a:spLocks noChangeArrowheads="1"/>
            </p:cNvSpPr>
            <p:nvPr/>
          </p:nvSpPr>
          <p:spPr bwMode="auto">
            <a:xfrm>
              <a:off x="1599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66"/>
            <p:cNvSpPr>
              <a:spLocks noChangeArrowheads="1"/>
            </p:cNvSpPr>
            <p:nvPr/>
          </p:nvSpPr>
          <p:spPr bwMode="auto">
            <a:xfrm>
              <a:off x="1375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1655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68"/>
            <p:cNvSpPr>
              <a:spLocks noChangeArrowheads="1"/>
            </p:cNvSpPr>
            <p:nvPr/>
          </p:nvSpPr>
          <p:spPr bwMode="auto">
            <a:xfrm>
              <a:off x="1655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69"/>
            <p:cNvSpPr>
              <a:spLocks noChangeArrowheads="1"/>
            </p:cNvSpPr>
            <p:nvPr/>
          </p:nvSpPr>
          <p:spPr bwMode="auto">
            <a:xfrm>
              <a:off x="1711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70"/>
            <p:cNvSpPr>
              <a:spLocks noChangeArrowheads="1"/>
            </p:cNvSpPr>
            <p:nvPr/>
          </p:nvSpPr>
          <p:spPr bwMode="auto">
            <a:xfrm>
              <a:off x="1711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71"/>
            <p:cNvSpPr>
              <a:spLocks noChangeArrowheads="1"/>
            </p:cNvSpPr>
            <p:nvPr/>
          </p:nvSpPr>
          <p:spPr bwMode="auto">
            <a:xfrm>
              <a:off x="2063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72"/>
            <p:cNvSpPr>
              <a:spLocks noChangeArrowheads="1"/>
            </p:cNvSpPr>
            <p:nvPr/>
          </p:nvSpPr>
          <p:spPr bwMode="auto">
            <a:xfrm>
              <a:off x="1839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7467600" y="228600"/>
            <a:ext cx="1066800" cy="1066800"/>
            <a:chOff x="720" y="2448"/>
            <a:chExt cx="1424" cy="1424"/>
          </a:xfrm>
        </p:grpSpPr>
        <p:sp>
          <p:nvSpPr>
            <p:cNvPr id="4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9" name="Group 95"/>
          <p:cNvGrpSpPr/>
          <p:nvPr/>
        </p:nvGrpSpPr>
        <p:grpSpPr>
          <a:xfrm>
            <a:off x="5029200" y="304800"/>
            <a:ext cx="355600" cy="673100"/>
            <a:chOff x="4648200" y="533400"/>
            <a:chExt cx="736600" cy="1511300"/>
          </a:xfrm>
        </p:grpSpPr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4648200" y="1295400"/>
              <a:ext cx="7366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5295900" y="1384300"/>
              <a:ext cx="88900" cy="5715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4737100" y="1955800"/>
              <a:ext cx="558800" cy="88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4737100" y="1295400"/>
              <a:ext cx="558800" cy="889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4648200" y="533400"/>
              <a:ext cx="7366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0"/>
            <p:cNvSpPr>
              <a:spLocks noChangeArrowheads="1"/>
            </p:cNvSpPr>
            <p:nvPr/>
          </p:nvSpPr>
          <p:spPr bwMode="auto">
            <a:xfrm>
              <a:off x="5295900" y="6350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4737100" y="1193800"/>
              <a:ext cx="558800" cy="889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4940300" y="1511300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d</a:t>
              </a:r>
              <a:endParaRPr lang="en-US" dirty="0"/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4940300" y="762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</p:grpSp>
      <p:grpSp>
        <p:nvGrpSpPr>
          <p:cNvPr id="96" name="Group 102"/>
          <p:cNvGrpSpPr/>
          <p:nvPr/>
        </p:nvGrpSpPr>
        <p:grpSpPr>
          <a:xfrm>
            <a:off x="4267200" y="228600"/>
            <a:ext cx="393700" cy="381000"/>
            <a:chOff x="4864100" y="1066800"/>
            <a:chExt cx="749300" cy="749300"/>
          </a:xfrm>
        </p:grpSpPr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103" name="Group 108"/>
          <p:cNvGrpSpPr/>
          <p:nvPr/>
        </p:nvGrpSpPr>
        <p:grpSpPr>
          <a:xfrm>
            <a:off x="4254500" y="762000"/>
            <a:ext cx="393700" cy="381000"/>
            <a:chOff x="4102100" y="1524000"/>
            <a:chExt cx="749300" cy="749300"/>
          </a:xfrm>
        </p:grpSpPr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4102100" y="15240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4102100" y="1612900"/>
              <a:ext cx="88900" cy="558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53"/>
            <p:cNvSpPr>
              <a:spLocks noChangeArrowheads="1"/>
            </p:cNvSpPr>
            <p:nvPr/>
          </p:nvSpPr>
          <p:spPr bwMode="auto">
            <a:xfrm>
              <a:off x="4191000" y="15240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54"/>
            <p:cNvSpPr>
              <a:spLocks noChangeArrowheads="1"/>
            </p:cNvSpPr>
            <p:nvPr/>
          </p:nvSpPr>
          <p:spPr bwMode="auto">
            <a:xfrm>
              <a:off x="4762500" y="1612900"/>
              <a:ext cx="88900" cy="558800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58"/>
            <p:cNvSpPr>
              <a:spLocks noChangeArrowheads="1"/>
            </p:cNvSpPr>
            <p:nvPr/>
          </p:nvSpPr>
          <p:spPr bwMode="auto">
            <a:xfrm>
              <a:off x="4406900" y="1739900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</p:grpSp>
      <p:grpSp>
        <p:nvGrpSpPr>
          <p:cNvPr id="109" name="Group 109"/>
          <p:cNvGrpSpPr>
            <a:grpSpLocks noChangeAspect="1"/>
          </p:cNvGrpSpPr>
          <p:nvPr/>
        </p:nvGrpSpPr>
        <p:grpSpPr bwMode="auto">
          <a:xfrm>
            <a:off x="4191000" y="1905000"/>
            <a:ext cx="1066800" cy="1066800"/>
            <a:chOff x="720" y="2448"/>
            <a:chExt cx="1424" cy="142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31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c</a:t>
              </a:r>
              <a:endParaRPr lang="en-US" dirty="0"/>
            </a:p>
          </p:txBody>
        </p:sp>
        <p:sp>
          <p:nvSpPr>
            <p:cNvPr id="132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33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140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46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52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110" name="Group 157"/>
          <p:cNvGrpSpPr>
            <a:grpSpLocks noChangeAspect="1"/>
          </p:cNvGrpSpPr>
          <p:nvPr/>
        </p:nvGrpSpPr>
        <p:grpSpPr bwMode="auto">
          <a:xfrm>
            <a:off x="4114800" y="3657600"/>
            <a:ext cx="1066800" cy="1066800"/>
            <a:chOff x="720" y="2448"/>
            <a:chExt cx="1424" cy="1424"/>
          </a:xfrm>
        </p:grpSpPr>
        <p:sp>
          <p:nvSpPr>
            <p:cNvPr id="15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79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80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81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82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188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94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00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2" name="Group 205"/>
          <p:cNvGrpSpPr/>
          <p:nvPr/>
        </p:nvGrpSpPr>
        <p:grpSpPr>
          <a:xfrm>
            <a:off x="5181600" y="3657600"/>
            <a:ext cx="393700" cy="381000"/>
            <a:chOff x="4864100" y="1066800"/>
            <a:chExt cx="749300" cy="749300"/>
          </a:xfrm>
        </p:grpSpPr>
        <p:sp>
          <p:nvSpPr>
            <p:cNvPr id="20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4" name="Group 212"/>
          <p:cNvGrpSpPr/>
          <p:nvPr/>
        </p:nvGrpSpPr>
        <p:grpSpPr>
          <a:xfrm>
            <a:off x="5562600" y="3657600"/>
            <a:ext cx="393700" cy="381000"/>
            <a:chOff x="4864100" y="1066800"/>
            <a:chExt cx="749300" cy="749300"/>
          </a:xfrm>
        </p:grpSpPr>
        <p:sp>
          <p:nvSpPr>
            <p:cNvPr id="214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5" name="Group 219"/>
          <p:cNvGrpSpPr/>
          <p:nvPr/>
        </p:nvGrpSpPr>
        <p:grpSpPr>
          <a:xfrm>
            <a:off x="5943600" y="3657600"/>
            <a:ext cx="393700" cy="381000"/>
            <a:chOff x="4864100" y="1066800"/>
            <a:chExt cx="749300" cy="749300"/>
          </a:xfrm>
        </p:grpSpPr>
        <p:sp>
          <p:nvSpPr>
            <p:cNvPr id="221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6" name="Group 226"/>
          <p:cNvGrpSpPr/>
          <p:nvPr/>
        </p:nvGrpSpPr>
        <p:grpSpPr>
          <a:xfrm>
            <a:off x="5562600" y="3276600"/>
            <a:ext cx="393700" cy="381000"/>
            <a:chOff x="4864100" y="1066800"/>
            <a:chExt cx="749300" cy="749300"/>
          </a:xfrm>
        </p:grpSpPr>
        <p:sp>
          <p:nvSpPr>
            <p:cNvPr id="228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77" name="Group 233"/>
          <p:cNvGrpSpPr>
            <a:grpSpLocks noChangeAspect="1"/>
          </p:cNvGrpSpPr>
          <p:nvPr/>
        </p:nvGrpSpPr>
        <p:grpSpPr bwMode="auto">
          <a:xfrm>
            <a:off x="6629400" y="3657600"/>
            <a:ext cx="1066800" cy="1066800"/>
            <a:chOff x="720" y="2448"/>
            <a:chExt cx="1424" cy="1424"/>
          </a:xfrm>
        </p:grpSpPr>
        <p:sp>
          <p:nvSpPr>
            <p:cNvPr id="23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255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256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257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258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264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70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276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8" name="Group 281"/>
          <p:cNvGrpSpPr/>
          <p:nvPr/>
        </p:nvGrpSpPr>
        <p:grpSpPr>
          <a:xfrm>
            <a:off x="7683500" y="4038600"/>
            <a:ext cx="393700" cy="381000"/>
            <a:chOff x="4864100" y="1066800"/>
            <a:chExt cx="749300" cy="749300"/>
          </a:xfrm>
        </p:grpSpPr>
        <p:sp>
          <p:nvSpPr>
            <p:cNvPr id="283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79" name="Group 288"/>
          <p:cNvGrpSpPr/>
          <p:nvPr/>
        </p:nvGrpSpPr>
        <p:grpSpPr>
          <a:xfrm>
            <a:off x="8064500" y="4038600"/>
            <a:ext cx="393700" cy="381000"/>
            <a:chOff x="4864100" y="1066800"/>
            <a:chExt cx="749300" cy="749300"/>
          </a:xfrm>
        </p:grpSpPr>
        <p:sp>
          <p:nvSpPr>
            <p:cNvPr id="290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0" name="Group 295"/>
          <p:cNvGrpSpPr/>
          <p:nvPr/>
        </p:nvGrpSpPr>
        <p:grpSpPr>
          <a:xfrm>
            <a:off x="8064500" y="3657600"/>
            <a:ext cx="393700" cy="381000"/>
            <a:chOff x="4864100" y="1066800"/>
            <a:chExt cx="749300" cy="749300"/>
          </a:xfrm>
        </p:grpSpPr>
        <p:sp>
          <p:nvSpPr>
            <p:cNvPr id="29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1" name="Group 309"/>
          <p:cNvGrpSpPr/>
          <p:nvPr/>
        </p:nvGrpSpPr>
        <p:grpSpPr>
          <a:xfrm>
            <a:off x="7683500" y="3657600"/>
            <a:ext cx="393700" cy="381000"/>
            <a:chOff x="4864100" y="1066800"/>
            <a:chExt cx="749300" cy="749300"/>
          </a:xfrm>
        </p:grpSpPr>
        <p:sp>
          <p:nvSpPr>
            <p:cNvPr id="311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82" name="Group 434"/>
          <p:cNvGrpSpPr/>
          <p:nvPr/>
        </p:nvGrpSpPr>
        <p:grpSpPr>
          <a:xfrm>
            <a:off x="7315200" y="3276600"/>
            <a:ext cx="393700" cy="381000"/>
            <a:chOff x="4864100" y="1066800"/>
            <a:chExt cx="749300" cy="749300"/>
          </a:xfrm>
        </p:grpSpPr>
        <p:sp>
          <p:nvSpPr>
            <p:cNvPr id="436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3" name="Group 441"/>
          <p:cNvGrpSpPr/>
          <p:nvPr/>
        </p:nvGrpSpPr>
        <p:grpSpPr>
          <a:xfrm>
            <a:off x="6934200" y="3276600"/>
            <a:ext cx="393700" cy="381000"/>
            <a:chOff x="4864100" y="1066800"/>
            <a:chExt cx="749300" cy="749300"/>
          </a:xfrm>
        </p:grpSpPr>
        <p:sp>
          <p:nvSpPr>
            <p:cNvPr id="443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84" name="Group 448"/>
          <p:cNvGrpSpPr/>
          <p:nvPr/>
        </p:nvGrpSpPr>
        <p:grpSpPr>
          <a:xfrm>
            <a:off x="8077200" y="3276600"/>
            <a:ext cx="393700" cy="381000"/>
            <a:chOff x="4864100" y="1066800"/>
            <a:chExt cx="749300" cy="749300"/>
          </a:xfrm>
        </p:grpSpPr>
        <p:sp>
          <p:nvSpPr>
            <p:cNvPr id="450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5" name="Group 455"/>
          <p:cNvGrpSpPr/>
          <p:nvPr/>
        </p:nvGrpSpPr>
        <p:grpSpPr>
          <a:xfrm>
            <a:off x="7696200" y="3276600"/>
            <a:ext cx="393700" cy="381000"/>
            <a:chOff x="4864100" y="1066800"/>
            <a:chExt cx="749300" cy="749300"/>
          </a:xfrm>
        </p:grpSpPr>
        <p:sp>
          <p:nvSpPr>
            <p:cNvPr id="45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86" name="Group 462"/>
          <p:cNvGrpSpPr>
            <a:grpSpLocks noChangeAspect="1"/>
          </p:cNvGrpSpPr>
          <p:nvPr/>
        </p:nvGrpSpPr>
        <p:grpSpPr bwMode="auto">
          <a:xfrm>
            <a:off x="4419600" y="5562600"/>
            <a:ext cx="1066800" cy="1066800"/>
            <a:chOff x="720" y="2448"/>
            <a:chExt cx="1424" cy="1424"/>
          </a:xfrm>
        </p:grpSpPr>
        <p:sp>
          <p:nvSpPr>
            <p:cNvPr id="46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469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484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485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486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487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493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499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505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7" name="Group 510"/>
          <p:cNvGrpSpPr/>
          <p:nvPr/>
        </p:nvGrpSpPr>
        <p:grpSpPr>
          <a:xfrm>
            <a:off x="5473700" y="5943600"/>
            <a:ext cx="393700" cy="381000"/>
            <a:chOff x="4864100" y="1066800"/>
            <a:chExt cx="749300" cy="749300"/>
          </a:xfrm>
        </p:grpSpPr>
        <p:sp>
          <p:nvSpPr>
            <p:cNvPr id="512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8" name="Group 517"/>
          <p:cNvGrpSpPr/>
          <p:nvPr/>
        </p:nvGrpSpPr>
        <p:grpSpPr>
          <a:xfrm>
            <a:off x="5854700" y="5943600"/>
            <a:ext cx="393700" cy="381000"/>
            <a:chOff x="4864100" y="1066800"/>
            <a:chExt cx="749300" cy="749300"/>
          </a:xfrm>
        </p:grpSpPr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89" name="Group 524"/>
          <p:cNvGrpSpPr/>
          <p:nvPr/>
        </p:nvGrpSpPr>
        <p:grpSpPr>
          <a:xfrm>
            <a:off x="5854700" y="5562600"/>
            <a:ext cx="393700" cy="381000"/>
            <a:chOff x="4864100" y="1066800"/>
            <a:chExt cx="749300" cy="749300"/>
          </a:xfrm>
        </p:grpSpPr>
        <p:sp>
          <p:nvSpPr>
            <p:cNvPr id="526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90" name="Group 531"/>
          <p:cNvGrpSpPr/>
          <p:nvPr/>
        </p:nvGrpSpPr>
        <p:grpSpPr>
          <a:xfrm>
            <a:off x="5473700" y="5562600"/>
            <a:ext cx="393700" cy="381000"/>
            <a:chOff x="4864100" y="1066800"/>
            <a:chExt cx="749300" cy="749300"/>
          </a:xfrm>
        </p:grpSpPr>
        <p:sp>
          <p:nvSpPr>
            <p:cNvPr id="533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91" name="Group 538"/>
          <p:cNvGrpSpPr/>
          <p:nvPr/>
        </p:nvGrpSpPr>
        <p:grpSpPr>
          <a:xfrm>
            <a:off x="5105400" y="5181600"/>
            <a:ext cx="393700" cy="381000"/>
            <a:chOff x="4864100" y="1066800"/>
            <a:chExt cx="749300" cy="749300"/>
          </a:xfrm>
        </p:grpSpPr>
        <p:sp>
          <p:nvSpPr>
            <p:cNvPr id="540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92" name="Group 545"/>
          <p:cNvGrpSpPr/>
          <p:nvPr/>
        </p:nvGrpSpPr>
        <p:grpSpPr>
          <a:xfrm>
            <a:off x="4724400" y="5181600"/>
            <a:ext cx="393700" cy="381000"/>
            <a:chOff x="4864100" y="1066800"/>
            <a:chExt cx="749300" cy="749300"/>
          </a:xfrm>
        </p:grpSpPr>
        <p:sp>
          <p:nvSpPr>
            <p:cNvPr id="547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  <p:grpSp>
        <p:nvGrpSpPr>
          <p:cNvPr id="3093" name="Group 552"/>
          <p:cNvGrpSpPr/>
          <p:nvPr/>
        </p:nvGrpSpPr>
        <p:grpSpPr>
          <a:xfrm>
            <a:off x="5867400" y="5181600"/>
            <a:ext cx="393700" cy="381000"/>
            <a:chOff x="4864100" y="1066800"/>
            <a:chExt cx="749300" cy="749300"/>
          </a:xfrm>
        </p:grpSpPr>
        <p:sp>
          <p:nvSpPr>
            <p:cNvPr id="554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grpSp>
        <p:nvGrpSpPr>
          <p:cNvPr id="3094" name="Group 559"/>
          <p:cNvGrpSpPr/>
          <p:nvPr/>
        </p:nvGrpSpPr>
        <p:grpSpPr>
          <a:xfrm>
            <a:off x="5486400" y="5181600"/>
            <a:ext cx="393700" cy="381000"/>
            <a:chOff x="4864100" y="1066800"/>
            <a:chExt cx="749300" cy="749300"/>
          </a:xfrm>
        </p:grpSpPr>
        <p:sp>
          <p:nvSpPr>
            <p:cNvPr id="561" name="Rectangle 36"/>
            <p:cNvSpPr>
              <a:spLocks noChangeArrowheads="1"/>
            </p:cNvSpPr>
            <p:nvPr/>
          </p:nvSpPr>
          <p:spPr bwMode="auto">
            <a:xfrm>
              <a:off x="4864100" y="1066800"/>
              <a:ext cx="749300" cy="7493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Rectangle 37"/>
            <p:cNvSpPr>
              <a:spLocks noChangeArrowheads="1"/>
            </p:cNvSpPr>
            <p:nvPr/>
          </p:nvSpPr>
          <p:spPr bwMode="auto">
            <a:xfrm>
              <a:off x="48641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Rectangle 38"/>
            <p:cNvSpPr>
              <a:spLocks noChangeArrowheads="1"/>
            </p:cNvSpPr>
            <p:nvPr/>
          </p:nvSpPr>
          <p:spPr bwMode="auto">
            <a:xfrm>
              <a:off x="4953000" y="1066800"/>
              <a:ext cx="571500" cy="1016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Rectangle 39"/>
            <p:cNvSpPr>
              <a:spLocks noChangeArrowheads="1"/>
            </p:cNvSpPr>
            <p:nvPr/>
          </p:nvSpPr>
          <p:spPr bwMode="auto">
            <a:xfrm>
              <a:off x="4953000" y="1727200"/>
              <a:ext cx="571500" cy="889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Rectangle 40"/>
            <p:cNvSpPr>
              <a:spLocks noChangeArrowheads="1"/>
            </p:cNvSpPr>
            <p:nvPr/>
          </p:nvSpPr>
          <p:spPr bwMode="auto">
            <a:xfrm>
              <a:off x="5524500" y="1168400"/>
              <a:ext cx="88900" cy="558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Rectangle 41"/>
            <p:cNvSpPr>
              <a:spLocks noChangeArrowheads="1"/>
            </p:cNvSpPr>
            <p:nvPr/>
          </p:nvSpPr>
          <p:spPr bwMode="auto">
            <a:xfrm>
              <a:off x="5168900" y="1270000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x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" y="34925"/>
            <a:ext cx="9144000" cy="727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Fuzzy Temperature Fault-Tolerance Design Problem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" y="900113"/>
            <a:ext cx="5413375" cy="23225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Given a target shape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design a tile set such that: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4500"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Every PS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can grow into a DT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4500"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Every DT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supertile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has the shape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30569" y="4156691"/>
            <a:ext cx="1893864" cy="1710708"/>
            <a:chOff x="102776333" y="115697793"/>
            <a:chExt cx="2221948" cy="2208225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102776333" y="117253554"/>
              <a:ext cx="652466" cy="652464"/>
              <a:chOff x="102641400" y="117253549"/>
              <a:chExt cx="652466" cy="652464"/>
            </a:xfrm>
          </p:grpSpPr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02641400" y="117367844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 rot="-5400000">
                <a:off x="103197822" y="117501991"/>
                <a:ext cx="77787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 rot="-5400000">
                <a:off x="103198616" y="117656772"/>
                <a:ext cx="76200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 rot="-5400000">
                <a:off x="102794592" y="117272598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 rot="-5400000">
                <a:off x="102948581" y="117272599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>
                <a:off x="102795389" y="117409126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103502468" y="117253549"/>
              <a:ext cx="766766" cy="652469"/>
              <a:chOff x="103992228" y="116039893"/>
              <a:chExt cx="766766" cy="652469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104106528" y="116154193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 rot="-5400000">
                <a:off x="104662950" y="116288340"/>
                <a:ext cx="77787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 rot="-5400000">
                <a:off x="104663744" y="116443121"/>
                <a:ext cx="76200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 rot="-10800000">
                <a:off x="104002149" y="116318505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 rot="-10800000">
                <a:off x="103992228" y="116462172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104260517" y="116195475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104357342" y="116039893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044" name="Group 20"/>
            <p:cNvGrpSpPr>
              <a:grpSpLocks/>
            </p:cNvGrpSpPr>
            <p:nvPr/>
          </p:nvGrpSpPr>
          <p:grpSpPr bwMode="auto">
            <a:xfrm>
              <a:off x="104345820" y="117270988"/>
              <a:ext cx="652461" cy="634218"/>
              <a:chOff x="104190882" y="117271800"/>
              <a:chExt cx="652461" cy="634218"/>
            </a:xfrm>
          </p:grpSpPr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104305182" y="117367849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 rot="-10800000">
                <a:off x="104200803" y="117532161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 rot="-10800000">
                <a:off x="104190882" y="117675828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104459171" y="117409131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104551018" y="117271800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102789859" y="116418512"/>
              <a:ext cx="638940" cy="768343"/>
              <a:chOff x="104190882" y="115770021"/>
              <a:chExt cx="638940" cy="768343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104190882" y="115885907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104497269" y="116424065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104343282" y="116424065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104498856" y="115770021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104344869" y="115770021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56" name="Text Box 32"/>
              <p:cNvSpPr txBox="1">
                <a:spLocks noChangeArrowheads="1"/>
              </p:cNvSpPr>
              <p:nvPr/>
            </p:nvSpPr>
            <p:spPr bwMode="auto">
              <a:xfrm>
                <a:off x="104286918" y="115909715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 rot="-5400000">
                <a:off x="104733779" y="116097043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058" name="Group 34"/>
            <p:cNvGrpSpPr>
              <a:grpSpLocks/>
            </p:cNvGrpSpPr>
            <p:nvPr/>
          </p:nvGrpSpPr>
          <p:grpSpPr bwMode="auto">
            <a:xfrm>
              <a:off x="102788920" y="115697793"/>
              <a:ext cx="652460" cy="652457"/>
              <a:chOff x="102680297" y="115501736"/>
              <a:chExt cx="652460" cy="652457"/>
            </a:xfrm>
          </p:grpSpPr>
          <p:grpSp>
            <p:nvGrpSpPr>
              <p:cNvPr id="1059" name="Group 35"/>
              <p:cNvGrpSpPr>
                <a:grpSpLocks/>
              </p:cNvGrpSpPr>
              <p:nvPr/>
            </p:nvGrpSpPr>
            <p:grpSpPr bwMode="auto">
              <a:xfrm>
                <a:off x="102680297" y="115501736"/>
                <a:ext cx="538161" cy="652457"/>
                <a:chOff x="3533" y="2402"/>
                <a:chExt cx="339" cy="411"/>
              </a:xfrm>
            </p:grpSpPr>
            <p:sp>
              <p:nvSpPr>
                <p:cNvPr id="10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533" y="2402"/>
                  <a:ext cx="339" cy="339"/>
                </a:xfrm>
                <a:prstGeom prst="rect">
                  <a:avLst/>
                </a:prstGeom>
                <a:solidFill>
                  <a:srgbClr val="FFCC0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10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726" y="2741"/>
                  <a:ext cx="49" cy="72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10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629" y="2741"/>
                  <a:ext cx="48" cy="72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1063" name="Text Box 39"/>
              <p:cNvSpPr txBox="1">
                <a:spLocks noChangeArrowheads="1"/>
              </p:cNvSpPr>
              <p:nvPr/>
            </p:nvSpPr>
            <p:spPr bwMode="auto">
              <a:xfrm>
                <a:off x="102776333" y="115525544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 rot="-5400000">
                <a:off x="103236714" y="1157104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065" name="Group 41"/>
            <p:cNvGrpSpPr>
              <a:grpSpLocks/>
            </p:cNvGrpSpPr>
            <p:nvPr/>
          </p:nvGrpSpPr>
          <p:grpSpPr bwMode="auto">
            <a:xfrm>
              <a:off x="103690195" y="116119274"/>
              <a:ext cx="770725" cy="771512"/>
              <a:chOff x="103856493" y="115344581"/>
              <a:chExt cx="770725" cy="771512"/>
            </a:xfrm>
          </p:grpSpPr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69" name="Text Box 45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1072" name="Group 48"/>
          <p:cNvGrpSpPr>
            <a:grpSpLocks/>
          </p:cNvGrpSpPr>
          <p:nvPr/>
        </p:nvGrpSpPr>
        <p:grpSpPr bwMode="auto">
          <a:xfrm>
            <a:off x="2544142" y="4239400"/>
            <a:ext cx="1704894" cy="1532883"/>
            <a:chOff x="105318235" y="116001010"/>
            <a:chExt cx="2001295" cy="1978827"/>
          </a:xfrm>
        </p:grpSpPr>
        <p:grpSp>
          <p:nvGrpSpPr>
            <p:cNvPr id="1073" name="Group 49"/>
            <p:cNvGrpSpPr>
              <a:grpSpLocks/>
            </p:cNvGrpSpPr>
            <p:nvPr/>
          </p:nvGrpSpPr>
          <p:grpSpPr bwMode="auto">
            <a:xfrm>
              <a:off x="105318235" y="117327373"/>
              <a:ext cx="652466" cy="652464"/>
              <a:chOff x="102641400" y="117253549"/>
              <a:chExt cx="652466" cy="652464"/>
            </a:xfrm>
          </p:grpSpPr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102641400" y="117367844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 rot="-5400000">
                <a:off x="103197822" y="117501991"/>
                <a:ext cx="77787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 rot="-5400000">
                <a:off x="103198616" y="117656772"/>
                <a:ext cx="76200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 rot="-5400000">
                <a:off x="102794592" y="117272598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 rot="-5400000">
                <a:off x="102948581" y="117272599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79" name="Text Box 55"/>
              <p:cNvSpPr txBox="1">
                <a:spLocks noChangeArrowheads="1"/>
              </p:cNvSpPr>
              <p:nvPr/>
            </p:nvSpPr>
            <p:spPr bwMode="auto">
              <a:xfrm>
                <a:off x="102795389" y="117409126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80" name="Group 56"/>
            <p:cNvGrpSpPr>
              <a:grpSpLocks/>
            </p:cNvGrpSpPr>
            <p:nvPr/>
          </p:nvGrpSpPr>
          <p:grpSpPr bwMode="auto">
            <a:xfrm>
              <a:off x="105881664" y="117327363"/>
              <a:ext cx="766766" cy="652469"/>
              <a:chOff x="103992228" y="116039893"/>
              <a:chExt cx="766766" cy="652469"/>
            </a:xfrm>
          </p:grpSpPr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104106528" y="116154193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 rot="-5400000">
                <a:off x="104662950" y="116288340"/>
                <a:ext cx="77787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 rot="-5400000">
                <a:off x="104663744" y="116443121"/>
                <a:ext cx="76200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 rot="-10800000">
                <a:off x="104002149" y="116318505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 rot="-10800000">
                <a:off x="103992228" y="116462172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86" name="Text Box 62"/>
              <p:cNvSpPr txBox="1">
                <a:spLocks noChangeArrowheads="1"/>
              </p:cNvSpPr>
              <p:nvPr/>
            </p:nvSpPr>
            <p:spPr bwMode="auto">
              <a:xfrm>
                <a:off x="104260517" y="116195475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104357342" y="116039893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088" name="Group 64"/>
            <p:cNvGrpSpPr>
              <a:grpSpLocks/>
            </p:cNvGrpSpPr>
            <p:nvPr/>
          </p:nvGrpSpPr>
          <p:grpSpPr bwMode="auto">
            <a:xfrm>
              <a:off x="106520853" y="117340038"/>
              <a:ext cx="652461" cy="634218"/>
              <a:chOff x="104190882" y="117271800"/>
              <a:chExt cx="652461" cy="634218"/>
            </a:xfrm>
          </p:grpSpPr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104305182" y="117367849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 rot="-10800000">
                <a:off x="104200803" y="117532161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 rot="-10800000">
                <a:off x="104190882" y="117675828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92" name="Text Box 68"/>
              <p:cNvSpPr txBox="1">
                <a:spLocks noChangeArrowheads="1"/>
              </p:cNvSpPr>
              <p:nvPr/>
            </p:nvSpPr>
            <p:spPr bwMode="auto">
              <a:xfrm>
                <a:off x="104459171" y="117409131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104551018" y="117271800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094" name="Group 70"/>
            <p:cNvGrpSpPr>
              <a:grpSpLocks/>
            </p:cNvGrpSpPr>
            <p:nvPr/>
          </p:nvGrpSpPr>
          <p:grpSpPr bwMode="auto">
            <a:xfrm>
              <a:off x="105331615" y="116673319"/>
              <a:ext cx="638940" cy="768343"/>
              <a:chOff x="104190882" y="115770021"/>
              <a:chExt cx="638940" cy="768343"/>
            </a:xfrm>
          </p:grpSpPr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104190882" y="115885907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104497269" y="116424065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104343282" y="116424065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104498856" y="115770021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104344869" y="115770021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00" name="Text Box 76"/>
              <p:cNvSpPr txBox="1">
                <a:spLocks noChangeArrowheads="1"/>
              </p:cNvSpPr>
              <p:nvPr/>
            </p:nvSpPr>
            <p:spPr bwMode="auto">
              <a:xfrm>
                <a:off x="104286918" y="115909715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 rot="-5400000">
                <a:off x="104733779" y="116097043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02" name="Group 78"/>
            <p:cNvGrpSpPr>
              <a:grpSpLocks/>
            </p:cNvGrpSpPr>
            <p:nvPr/>
          </p:nvGrpSpPr>
          <p:grpSpPr bwMode="auto">
            <a:xfrm>
              <a:off x="105331615" y="116113713"/>
              <a:ext cx="652460" cy="652457"/>
              <a:chOff x="102680297" y="115501736"/>
              <a:chExt cx="652460" cy="652457"/>
            </a:xfrm>
          </p:grpSpPr>
          <p:grpSp>
            <p:nvGrpSpPr>
              <p:cNvPr id="1103" name="Group 79"/>
              <p:cNvGrpSpPr>
                <a:grpSpLocks/>
              </p:cNvGrpSpPr>
              <p:nvPr/>
            </p:nvGrpSpPr>
            <p:grpSpPr bwMode="auto">
              <a:xfrm>
                <a:off x="102680297" y="115501736"/>
                <a:ext cx="538161" cy="652457"/>
                <a:chOff x="3533" y="2402"/>
                <a:chExt cx="339" cy="411"/>
              </a:xfrm>
            </p:grpSpPr>
            <p:sp>
              <p:nvSpPr>
                <p:cNvPr id="1104" name="Rectangle 80"/>
                <p:cNvSpPr>
                  <a:spLocks noChangeArrowheads="1"/>
                </p:cNvSpPr>
                <p:nvPr/>
              </p:nvSpPr>
              <p:spPr bwMode="auto">
                <a:xfrm>
                  <a:off x="3533" y="2402"/>
                  <a:ext cx="339" cy="339"/>
                </a:xfrm>
                <a:prstGeom prst="rect">
                  <a:avLst/>
                </a:prstGeom>
                <a:solidFill>
                  <a:srgbClr val="FFCC0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1105" name="Rectangle 81"/>
                <p:cNvSpPr>
                  <a:spLocks noChangeArrowheads="1"/>
                </p:cNvSpPr>
                <p:nvPr/>
              </p:nvSpPr>
              <p:spPr bwMode="auto">
                <a:xfrm>
                  <a:off x="3726" y="2741"/>
                  <a:ext cx="49" cy="72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1106" name="Rectangle 82"/>
                <p:cNvSpPr>
                  <a:spLocks noChangeArrowheads="1"/>
                </p:cNvSpPr>
                <p:nvPr/>
              </p:nvSpPr>
              <p:spPr bwMode="auto">
                <a:xfrm>
                  <a:off x="3629" y="2741"/>
                  <a:ext cx="48" cy="72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1107" name="Text Box 83"/>
              <p:cNvSpPr txBox="1">
                <a:spLocks noChangeArrowheads="1"/>
              </p:cNvSpPr>
              <p:nvPr/>
            </p:nvSpPr>
            <p:spPr bwMode="auto">
              <a:xfrm>
                <a:off x="102776333" y="115525544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 rot="-5400000">
                <a:off x="103236714" y="1157104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09" name="Group 85"/>
            <p:cNvGrpSpPr>
              <a:grpSpLocks/>
            </p:cNvGrpSpPr>
            <p:nvPr/>
          </p:nvGrpSpPr>
          <p:grpSpPr bwMode="auto">
            <a:xfrm>
              <a:off x="105891585" y="116666153"/>
              <a:ext cx="770725" cy="771512"/>
              <a:chOff x="103856493" y="115344581"/>
              <a:chExt cx="770725" cy="771512"/>
            </a:xfrm>
          </p:grpSpPr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13" name="Text Box 89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16" name="Group 92"/>
            <p:cNvGrpSpPr>
              <a:grpSpLocks/>
            </p:cNvGrpSpPr>
            <p:nvPr/>
          </p:nvGrpSpPr>
          <p:grpSpPr bwMode="auto">
            <a:xfrm>
              <a:off x="106548804" y="116662188"/>
              <a:ext cx="770725" cy="771512"/>
              <a:chOff x="103856493" y="115344581"/>
              <a:chExt cx="770725" cy="771512"/>
            </a:xfrm>
          </p:grpSpPr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20" name="Text Box 96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23" name="Group 99"/>
            <p:cNvGrpSpPr>
              <a:grpSpLocks/>
            </p:cNvGrpSpPr>
            <p:nvPr/>
          </p:nvGrpSpPr>
          <p:grpSpPr bwMode="auto">
            <a:xfrm>
              <a:off x="105891586" y="116004975"/>
              <a:ext cx="770725" cy="771512"/>
              <a:chOff x="103856493" y="115344581"/>
              <a:chExt cx="770725" cy="771512"/>
            </a:xfrm>
          </p:grpSpPr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27" name="Text Box 103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30" name="Group 106"/>
            <p:cNvGrpSpPr>
              <a:grpSpLocks/>
            </p:cNvGrpSpPr>
            <p:nvPr/>
          </p:nvGrpSpPr>
          <p:grpSpPr bwMode="auto">
            <a:xfrm>
              <a:off x="106548805" y="116001010"/>
              <a:ext cx="770725" cy="771512"/>
              <a:chOff x="103856493" y="115344581"/>
              <a:chExt cx="770725" cy="771512"/>
            </a:xfrm>
          </p:grpSpPr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34" name="Text Box 110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1137" name="Group 113"/>
          <p:cNvGrpSpPr>
            <a:grpSpLocks/>
          </p:cNvGrpSpPr>
          <p:nvPr/>
        </p:nvGrpSpPr>
        <p:grpSpPr bwMode="auto">
          <a:xfrm>
            <a:off x="4939609" y="3737629"/>
            <a:ext cx="3319472" cy="2048439"/>
            <a:chOff x="107772296" y="115279858"/>
            <a:chExt cx="3895788" cy="2642832"/>
          </a:xfrm>
        </p:grpSpPr>
        <p:grpSp>
          <p:nvGrpSpPr>
            <p:cNvPr id="1138" name="Group 114"/>
            <p:cNvGrpSpPr>
              <a:grpSpLocks/>
            </p:cNvGrpSpPr>
            <p:nvPr/>
          </p:nvGrpSpPr>
          <p:grpSpPr bwMode="auto">
            <a:xfrm>
              <a:off x="107772296" y="117270226"/>
              <a:ext cx="652466" cy="652464"/>
              <a:chOff x="102641400" y="117253549"/>
              <a:chExt cx="652466" cy="652464"/>
            </a:xfrm>
          </p:grpSpPr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102641400" y="117367844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 rot="-5400000">
                <a:off x="103197822" y="117501991"/>
                <a:ext cx="77787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 rot="-5400000">
                <a:off x="103198616" y="117656772"/>
                <a:ext cx="76200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 rot="-5400000">
                <a:off x="102794592" y="117272598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 rot="-5400000">
                <a:off x="102948581" y="117272599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4" name="Text Box 120"/>
              <p:cNvSpPr txBox="1">
                <a:spLocks noChangeArrowheads="1"/>
              </p:cNvSpPr>
              <p:nvPr/>
            </p:nvSpPr>
            <p:spPr bwMode="auto">
              <a:xfrm>
                <a:off x="102795389" y="117409126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45" name="Group 121"/>
            <p:cNvGrpSpPr>
              <a:grpSpLocks/>
            </p:cNvGrpSpPr>
            <p:nvPr/>
          </p:nvGrpSpPr>
          <p:grpSpPr bwMode="auto">
            <a:xfrm>
              <a:off x="108335725" y="117270216"/>
              <a:ext cx="766766" cy="652469"/>
              <a:chOff x="103992228" y="116039893"/>
              <a:chExt cx="766766" cy="652469"/>
            </a:xfrm>
          </p:grpSpPr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104106528" y="116154193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 rot="-5400000">
                <a:off x="104662950" y="116288340"/>
                <a:ext cx="77787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 rot="-5400000">
                <a:off x="104663744" y="116443121"/>
                <a:ext cx="76200" cy="1143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 rot="-10800000">
                <a:off x="104002149" y="116318505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 rot="-10800000">
                <a:off x="103992228" y="116462172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51" name="Text Box 127"/>
              <p:cNvSpPr txBox="1">
                <a:spLocks noChangeArrowheads="1"/>
              </p:cNvSpPr>
              <p:nvPr/>
            </p:nvSpPr>
            <p:spPr bwMode="auto">
              <a:xfrm>
                <a:off x="104260517" y="116195475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104357342" y="116039893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53" name="Group 129"/>
            <p:cNvGrpSpPr>
              <a:grpSpLocks/>
            </p:cNvGrpSpPr>
            <p:nvPr/>
          </p:nvGrpSpPr>
          <p:grpSpPr bwMode="auto">
            <a:xfrm>
              <a:off x="108974914" y="117282891"/>
              <a:ext cx="652461" cy="634218"/>
              <a:chOff x="104190882" y="117271800"/>
              <a:chExt cx="652461" cy="634218"/>
            </a:xfrm>
          </p:grpSpPr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104305182" y="117367849"/>
                <a:ext cx="538161" cy="538169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 rot="-10800000">
                <a:off x="104200803" y="117532161"/>
                <a:ext cx="114300" cy="76201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 rot="-10800000">
                <a:off x="104190882" y="117675828"/>
                <a:ext cx="114300" cy="7620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57" name="Text Box 133"/>
              <p:cNvSpPr txBox="1">
                <a:spLocks noChangeArrowheads="1"/>
              </p:cNvSpPr>
              <p:nvPr/>
            </p:nvSpPr>
            <p:spPr bwMode="auto">
              <a:xfrm>
                <a:off x="104459171" y="117409131"/>
                <a:ext cx="248442" cy="4746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>
                <a:off x="104551018" y="117271800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59" name="Group 135"/>
            <p:cNvGrpSpPr>
              <a:grpSpLocks/>
            </p:cNvGrpSpPr>
            <p:nvPr/>
          </p:nvGrpSpPr>
          <p:grpSpPr bwMode="auto">
            <a:xfrm>
              <a:off x="107785676" y="116616172"/>
              <a:ext cx="638940" cy="768343"/>
              <a:chOff x="104190882" y="115770021"/>
              <a:chExt cx="638940" cy="768343"/>
            </a:xfrm>
          </p:grpSpPr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>
                <a:off x="104190882" y="115885907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>
                <a:off x="104497269" y="116424065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62" name="Rectangle 138"/>
              <p:cNvSpPr>
                <a:spLocks noChangeArrowheads="1"/>
              </p:cNvSpPr>
              <p:nvPr/>
            </p:nvSpPr>
            <p:spPr bwMode="auto">
              <a:xfrm>
                <a:off x="104343282" y="116424065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104498856" y="115770021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104344869" y="115770021"/>
                <a:ext cx="76200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65" name="Text Box 141"/>
              <p:cNvSpPr txBox="1">
                <a:spLocks noChangeArrowheads="1"/>
              </p:cNvSpPr>
              <p:nvPr/>
            </p:nvSpPr>
            <p:spPr bwMode="auto">
              <a:xfrm>
                <a:off x="104286918" y="115909715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 rot="-5400000">
                <a:off x="104733779" y="116097043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67" name="Group 143"/>
            <p:cNvGrpSpPr>
              <a:grpSpLocks/>
            </p:cNvGrpSpPr>
            <p:nvPr/>
          </p:nvGrpSpPr>
          <p:grpSpPr bwMode="auto">
            <a:xfrm>
              <a:off x="107785676" y="116056566"/>
              <a:ext cx="652460" cy="652457"/>
              <a:chOff x="102680297" y="115501736"/>
              <a:chExt cx="652460" cy="652457"/>
            </a:xfrm>
          </p:grpSpPr>
          <p:grpSp>
            <p:nvGrpSpPr>
              <p:cNvPr id="1168" name="Group 144"/>
              <p:cNvGrpSpPr>
                <a:grpSpLocks/>
              </p:cNvGrpSpPr>
              <p:nvPr/>
            </p:nvGrpSpPr>
            <p:grpSpPr bwMode="auto">
              <a:xfrm>
                <a:off x="102680297" y="115501736"/>
                <a:ext cx="538161" cy="652457"/>
                <a:chOff x="3533" y="2402"/>
                <a:chExt cx="339" cy="411"/>
              </a:xfrm>
            </p:grpSpPr>
            <p:sp>
              <p:nvSpPr>
                <p:cNvPr id="1169" name="Rectangle 145"/>
                <p:cNvSpPr>
                  <a:spLocks noChangeArrowheads="1"/>
                </p:cNvSpPr>
                <p:nvPr/>
              </p:nvSpPr>
              <p:spPr bwMode="auto">
                <a:xfrm>
                  <a:off x="3533" y="2402"/>
                  <a:ext cx="339" cy="339"/>
                </a:xfrm>
                <a:prstGeom prst="rect">
                  <a:avLst/>
                </a:prstGeom>
                <a:solidFill>
                  <a:srgbClr val="FFCC0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1170" name="Rectangle 146"/>
                <p:cNvSpPr>
                  <a:spLocks noChangeArrowheads="1"/>
                </p:cNvSpPr>
                <p:nvPr/>
              </p:nvSpPr>
              <p:spPr bwMode="auto">
                <a:xfrm>
                  <a:off x="3726" y="2741"/>
                  <a:ext cx="49" cy="72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auto">
                <a:xfrm>
                  <a:off x="3629" y="2741"/>
                  <a:ext cx="48" cy="72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1172" name="Text Box 148"/>
              <p:cNvSpPr txBox="1">
                <a:spLocks noChangeArrowheads="1"/>
              </p:cNvSpPr>
              <p:nvPr/>
            </p:nvSpPr>
            <p:spPr bwMode="auto">
              <a:xfrm>
                <a:off x="102776333" y="115525544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 rot="-5400000">
                <a:off x="103236714" y="1157104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74" name="Group 150"/>
            <p:cNvGrpSpPr>
              <a:grpSpLocks/>
            </p:cNvGrpSpPr>
            <p:nvPr/>
          </p:nvGrpSpPr>
          <p:grpSpPr bwMode="auto">
            <a:xfrm>
              <a:off x="108345646" y="116609006"/>
              <a:ext cx="770725" cy="771512"/>
              <a:chOff x="103856493" y="115344581"/>
              <a:chExt cx="770725" cy="771512"/>
            </a:xfrm>
          </p:grpSpPr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78" name="Text Box 154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81" name="Group 157"/>
            <p:cNvGrpSpPr>
              <a:grpSpLocks/>
            </p:cNvGrpSpPr>
            <p:nvPr/>
          </p:nvGrpSpPr>
          <p:grpSpPr bwMode="auto">
            <a:xfrm>
              <a:off x="109002865" y="116605041"/>
              <a:ext cx="770725" cy="771512"/>
              <a:chOff x="103856493" y="115344581"/>
              <a:chExt cx="770725" cy="771512"/>
            </a:xfrm>
          </p:grpSpPr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85" name="Text Box 161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88" name="Group 164"/>
            <p:cNvGrpSpPr>
              <a:grpSpLocks/>
            </p:cNvGrpSpPr>
            <p:nvPr/>
          </p:nvGrpSpPr>
          <p:grpSpPr bwMode="auto">
            <a:xfrm>
              <a:off x="108345647" y="115947828"/>
              <a:ext cx="770725" cy="771512"/>
              <a:chOff x="103856493" y="115344581"/>
              <a:chExt cx="770725" cy="771512"/>
            </a:xfrm>
          </p:grpSpPr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92" name="Text Box 168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94" name="Rectangle 170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195" name="Group 171"/>
            <p:cNvGrpSpPr>
              <a:grpSpLocks/>
            </p:cNvGrpSpPr>
            <p:nvPr/>
          </p:nvGrpSpPr>
          <p:grpSpPr bwMode="auto">
            <a:xfrm>
              <a:off x="109002866" y="115943863"/>
              <a:ext cx="770725" cy="771512"/>
              <a:chOff x="103856493" y="115344581"/>
              <a:chExt cx="770725" cy="771512"/>
            </a:xfrm>
          </p:grpSpPr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98" name="Rectangle 174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99" name="Text Box 175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02" name="Group 178"/>
            <p:cNvGrpSpPr>
              <a:grpSpLocks/>
            </p:cNvGrpSpPr>
            <p:nvPr/>
          </p:nvGrpSpPr>
          <p:grpSpPr bwMode="auto">
            <a:xfrm>
              <a:off x="108345646" y="115285054"/>
              <a:ext cx="770725" cy="771512"/>
              <a:chOff x="103856493" y="115344581"/>
              <a:chExt cx="770725" cy="771512"/>
            </a:xfrm>
          </p:grpSpPr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06" name="Text Box 182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09" name="Group 185"/>
            <p:cNvGrpSpPr>
              <a:grpSpLocks/>
            </p:cNvGrpSpPr>
            <p:nvPr/>
          </p:nvGrpSpPr>
          <p:grpSpPr bwMode="auto">
            <a:xfrm>
              <a:off x="109002072" y="115285054"/>
              <a:ext cx="770725" cy="771512"/>
              <a:chOff x="103856493" y="115344581"/>
              <a:chExt cx="770725" cy="771512"/>
            </a:xfrm>
          </p:grpSpPr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13" name="Text Box 189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4" name="Rectangle 190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16" name="Group 192"/>
            <p:cNvGrpSpPr>
              <a:grpSpLocks/>
            </p:cNvGrpSpPr>
            <p:nvPr/>
          </p:nvGrpSpPr>
          <p:grpSpPr bwMode="auto">
            <a:xfrm>
              <a:off x="109627375" y="115281090"/>
              <a:ext cx="770725" cy="771512"/>
              <a:chOff x="103856493" y="115344581"/>
              <a:chExt cx="770725" cy="771512"/>
            </a:xfrm>
          </p:grpSpPr>
          <p:sp>
            <p:nvSpPr>
              <p:cNvPr id="1217" name="Rectangle 193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18" name="Rectangle 194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20" name="Text Box 196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22" name="Rectangle 198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23" name="Group 199"/>
            <p:cNvGrpSpPr>
              <a:grpSpLocks/>
            </p:cNvGrpSpPr>
            <p:nvPr/>
          </p:nvGrpSpPr>
          <p:grpSpPr bwMode="auto">
            <a:xfrm>
              <a:off x="109627375" y="115926400"/>
              <a:ext cx="770725" cy="771512"/>
              <a:chOff x="103856493" y="115344581"/>
              <a:chExt cx="770725" cy="771512"/>
            </a:xfrm>
          </p:grpSpPr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27" name="Text Box 203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29" name="Rectangle 205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30" name="Group 206"/>
            <p:cNvGrpSpPr>
              <a:grpSpLocks/>
            </p:cNvGrpSpPr>
            <p:nvPr/>
          </p:nvGrpSpPr>
          <p:grpSpPr bwMode="auto">
            <a:xfrm>
              <a:off x="110262367" y="115286220"/>
              <a:ext cx="770725" cy="771512"/>
              <a:chOff x="103856493" y="115344581"/>
              <a:chExt cx="770725" cy="771512"/>
            </a:xfrm>
          </p:grpSpPr>
          <p:sp>
            <p:nvSpPr>
              <p:cNvPr id="1231" name="Rectangle 207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33" name="Rectangle 209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34" name="Text Box 210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5" name="Rectangle 211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37" name="Group 213"/>
            <p:cNvGrpSpPr>
              <a:grpSpLocks/>
            </p:cNvGrpSpPr>
            <p:nvPr/>
          </p:nvGrpSpPr>
          <p:grpSpPr bwMode="auto">
            <a:xfrm>
              <a:off x="110262367" y="115931530"/>
              <a:ext cx="770725" cy="771512"/>
              <a:chOff x="103856493" y="115344581"/>
              <a:chExt cx="770725" cy="771512"/>
            </a:xfrm>
          </p:grpSpPr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39" name="Rectangle 215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41" name="Text Box 217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43" name="Rectangle 219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44" name="Group 220"/>
            <p:cNvGrpSpPr>
              <a:grpSpLocks/>
            </p:cNvGrpSpPr>
            <p:nvPr/>
          </p:nvGrpSpPr>
          <p:grpSpPr bwMode="auto">
            <a:xfrm>
              <a:off x="110897359" y="115279858"/>
              <a:ext cx="770725" cy="771512"/>
              <a:chOff x="103856493" y="115344581"/>
              <a:chExt cx="770725" cy="771512"/>
            </a:xfrm>
          </p:grpSpPr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46" name="Rectangle 222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48" name="Text Box 224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9" name="Rectangle 225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51" name="Group 227"/>
            <p:cNvGrpSpPr>
              <a:grpSpLocks/>
            </p:cNvGrpSpPr>
            <p:nvPr/>
          </p:nvGrpSpPr>
          <p:grpSpPr bwMode="auto">
            <a:xfrm>
              <a:off x="110897359" y="115925168"/>
              <a:ext cx="770725" cy="771512"/>
              <a:chOff x="103856493" y="115344581"/>
              <a:chExt cx="770725" cy="771512"/>
            </a:xfrm>
          </p:grpSpPr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53" name="Rectangle 229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55" name="Text Box 231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58" name="Group 234"/>
            <p:cNvGrpSpPr>
              <a:grpSpLocks/>
            </p:cNvGrpSpPr>
            <p:nvPr/>
          </p:nvGrpSpPr>
          <p:grpSpPr bwMode="auto">
            <a:xfrm>
              <a:off x="110257203" y="116583600"/>
              <a:ext cx="770725" cy="771512"/>
              <a:chOff x="103856493" y="115344581"/>
              <a:chExt cx="770725" cy="771512"/>
            </a:xfrm>
          </p:grpSpPr>
          <p:sp>
            <p:nvSpPr>
              <p:cNvPr id="1259" name="Rectangle 235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61" name="Rectangle 237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62" name="Text Box 238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3" name="Rectangle 239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1265" name="Group 241"/>
            <p:cNvGrpSpPr>
              <a:grpSpLocks/>
            </p:cNvGrpSpPr>
            <p:nvPr/>
          </p:nvGrpSpPr>
          <p:grpSpPr bwMode="auto">
            <a:xfrm>
              <a:off x="110892195" y="116577238"/>
              <a:ext cx="770725" cy="771512"/>
              <a:chOff x="103856493" y="115344581"/>
              <a:chExt cx="770725" cy="771512"/>
            </a:xfrm>
          </p:grpSpPr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103974758" y="115458880"/>
                <a:ext cx="538161" cy="538158"/>
              </a:xfrm>
              <a:prstGeom prst="rect">
                <a:avLst/>
              </a:prstGeom>
              <a:solidFill>
                <a:srgbClr val="FFCC0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67" name="Rectangle 243"/>
              <p:cNvSpPr>
                <a:spLocks noChangeArrowheads="1"/>
              </p:cNvSpPr>
              <p:nvPr/>
            </p:nvSpPr>
            <p:spPr bwMode="auto">
              <a:xfrm>
                <a:off x="104197005" y="116001794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104197005" y="115344581"/>
                <a:ext cx="76199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69" name="Text Box 245"/>
              <p:cNvSpPr txBox="1">
                <a:spLocks noChangeArrowheads="1"/>
              </p:cNvSpPr>
              <p:nvPr/>
            </p:nvSpPr>
            <p:spPr bwMode="auto">
              <a:xfrm>
                <a:off x="104070794" y="115504116"/>
                <a:ext cx="306391" cy="5143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 rot="-5400000">
                <a:off x="104531175" y="115670016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71" name="Rectangle 247"/>
              <p:cNvSpPr>
                <a:spLocks noChangeArrowheads="1"/>
              </p:cNvSpPr>
              <p:nvPr/>
            </p:nvSpPr>
            <p:spPr bwMode="auto">
              <a:xfrm rot="-5400000">
                <a:off x="103874749" y="115671600"/>
                <a:ext cx="77787" cy="11429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sp>
        <p:nvSpPr>
          <p:cNvPr id="1272" name="Text Box 248"/>
          <p:cNvSpPr txBox="1">
            <a:spLocks noChangeArrowheads="1"/>
          </p:cNvSpPr>
          <p:nvPr/>
        </p:nvSpPr>
        <p:spPr bwMode="auto">
          <a:xfrm>
            <a:off x="0" y="3151770"/>
            <a:ext cx="1474241" cy="427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Tile set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3" name="Text Box 249"/>
          <p:cNvSpPr txBox="1">
            <a:spLocks noChangeArrowheads="1"/>
          </p:cNvSpPr>
          <p:nvPr/>
        </p:nvSpPr>
        <p:spPr bwMode="auto">
          <a:xfrm>
            <a:off x="2068939" y="3124200"/>
            <a:ext cx="2727553" cy="4921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Desired shape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Text Box 250"/>
          <p:cNvSpPr txBox="1">
            <a:spLocks noChangeArrowheads="1"/>
          </p:cNvSpPr>
          <p:nvPr/>
        </p:nvSpPr>
        <p:spPr bwMode="auto">
          <a:xfrm>
            <a:off x="5305042" y="3157284"/>
            <a:ext cx="2906796" cy="4176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Avoid this: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Goal:</a:t>
            </a:r>
            <a:endParaRPr lang="en-US" dirty="0" smtClean="0"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Design an 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efficient</a:t>
            </a:r>
            <a:r>
              <a:rPr lang="en-US" dirty="0" smtClean="0">
                <a:latin typeface="Arial" charset="0"/>
              </a:rPr>
              <a:t> tile system for the assembly of a 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n x n square</a:t>
            </a:r>
            <a:r>
              <a:rPr lang="en-US" dirty="0" smtClean="0">
                <a:latin typeface="Arial" charset="0"/>
              </a:rPr>
              <a:t> that is fuzzy fault tolerant.</a:t>
            </a:r>
          </a:p>
          <a:p>
            <a:pPr eaLnBrk="1" hangingPunct="1"/>
            <a:endParaRPr lang="en-US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Result:  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O(log n)</a:t>
            </a:r>
            <a:r>
              <a:rPr lang="en-US" dirty="0" smtClean="0">
                <a:latin typeface="Arial" charset="0"/>
              </a:rPr>
              <a:t> tile complexity construction for n x n squares that is fuzzy fault tolerant.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A5C6C-642D-496C-86C9-0EC0CD98697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451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Rectangle 9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Rectangle 10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Rectangle 11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Rectangle 12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Rectangle 13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Rectangle 14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45119" name="Rectangle 15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Rectangle 16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Rectangle 17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Rectangle 18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45123" name="Rectangle 19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Rectangle 20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Rectangle 21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Rectangle 22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23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45128" name="Rectangle 24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Rectangle 25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Rectangle 26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Rectangle 27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45132" name="Rectangle 28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Rectangle 29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Rectangle 30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Rectangle 31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Rectangle 32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45137" name="Rectangle 33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Rectangle 34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Rectangle 35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Rectangle 36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1143000" y="3886200"/>
            <a:ext cx="2260600" cy="2260600"/>
            <a:chOff x="720" y="2448"/>
            <a:chExt cx="1424" cy="1424"/>
          </a:xfrm>
        </p:grpSpPr>
        <p:sp>
          <p:nvSpPr>
            <p:cNvPr id="4506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720" y="2448"/>
              <a:ext cx="142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Rectangle 39"/>
            <p:cNvSpPr>
              <a:spLocks noChangeArrowheads="1"/>
            </p:cNvSpPr>
            <p:nvPr/>
          </p:nvSpPr>
          <p:spPr bwMode="auto">
            <a:xfrm>
              <a:off x="720" y="3392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Rectangle 40"/>
            <p:cNvSpPr>
              <a:spLocks noChangeArrowheads="1"/>
            </p:cNvSpPr>
            <p:nvPr/>
          </p:nvSpPr>
          <p:spPr bwMode="auto">
            <a:xfrm>
              <a:off x="776" y="3392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Rectangle 41"/>
            <p:cNvSpPr>
              <a:spLocks noChangeArrowheads="1"/>
            </p:cNvSpPr>
            <p:nvPr/>
          </p:nvSpPr>
          <p:spPr bwMode="auto">
            <a:xfrm>
              <a:off x="1128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Rectangle 42"/>
            <p:cNvSpPr>
              <a:spLocks noChangeArrowheads="1"/>
            </p:cNvSpPr>
            <p:nvPr/>
          </p:nvSpPr>
          <p:spPr bwMode="auto">
            <a:xfrm>
              <a:off x="888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  <p:sp>
          <p:nvSpPr>
            <p:cNvPr id="45070" name="Rectangle 43"/>
            <p:cNvSpPr>
              <a:spLocks noChangeArrowheads="1"/>
            </p:cNvSpPr>
            <p:nvPr/>
          </p:nvSpPr>
          <p:spPr bwMode="auto">
            <a:xfrm>
              <a:off x="720" y="2920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44"/>
            <p:cNvSpPr>
              <a:spLocks noChangeArrowheads="1"/>
            </p:cNvSpPr>
            <p:nvPr/>
          </p:nvSpPr>
          <p:spPr bwMode="auto">
            <a:xfrm>
              <a:off x="1128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Rectangle 45"/>
            <p:cNvSpPr>
              <a:spLocks noChangeArrowheads="1"/>
            </p:cNvSpPr>
            <p:nvPr/>
          </p:nvSpPr>
          <p:spPr bwMode="auto">
            <a:xfrm>
              <a:off x="776" y="3336"/>
              <a:ext cx="352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Rectangle 46"/>
            <p:cNvSpPr>
              <a:spLocks noChangeArrowheads="1"/>
            </p:cNvSpPr>
            <p:nvPr/>
          </p:nvSpPr>
          <p:spPr bwMode="auto">
            <a:xfrm>
              <a:off x="1184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47"/>
            <p:cNvSpPr>
              <a:spLocks noChangeArrowheads="1"/>
            </p:cNvSpPr>
            <p:nvPr/>
          </p:nvSpPr>
          <p:spPr bwMode="auto">
            <a:xfrm>
              <a:off x="1184" y="3448"/>
              <a:ext cx="56" cy="3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Rectangle 48"/>
            <p:cNvSpPr>
              <a:spLocks noChangeArrowheads="1"/>
            </p:cNvSpPr>
            <p:nvPr/>
          </p:nvSpPr>
          <p:spPr bwMode="auto">
            <a:xfrm>
              <a:off x="1240" y="3392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49"/>
            <p:cNvSpPr>
              <a:spLocks noChangeArrowheads="1"/>
            </p:cNvSpPr>
            <p:nvPr/>
          </p:nvSpPr>
          <p:spPr bwMode="auto">
            <a:xfrm>
              <a:off x="1600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Rectangle 50"/>
            <p:cNvSpPr>
              <a:spLocks noChangeArrowheads="1"/>
            </p:cNvSpPr>
            <p:nvPr/>
          </p:nvSpPr>
          <p:spPr bwMode="auto">
            <a:xfrm>
              <a:off x="1656" y="3392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Rectangle 51"/>
            <p:cNvSpPr>
              <a:spLocks noChangeArrowheads="1"/>
            </p:cNvSpPr>
            <p:nvPr/>
          </p:nvSpPr>
          <p:spPr bwMode="auto">
            <a:xfrm>
              <a:off x="1656" y="3448"/>
              <a:ext cx="56" cy="352"/>
            </a:xfrm>
            <a:prstGeom prst="rect">
              <a:avLst/>
            </a:prstGeom>
            <a:solidFill>
              <a:srgbClr val="33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Rectangle 52"/>
            <p:cNvSpPr>
              <a:spLocks noChangeArrowheads="1"/>
            </p:cNvSpPr>
            <p:nvPr/>
          </p:nvSpPr>
          <p:spPr bwMode="auto">
            <a:xfrm>
              <a:off x="1712" y="3392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Rectangle 53"/>
            <p:cNvSpPr>
              <a:spLocks noChangeArrowheads="1"/>
            </p:cNvSpPr>
            <p:nvPr/>
          </p:nvSpPr>
          <p:spPr bwMode="auto">
            <a:xfrm>
              <a:off x="776" y="2920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Rectangle 54"/>
            <p:cNvSpPr>
              <a:spLocks noChangeArrowheads="1"/>
            </p:cNvSpPr>
            <p:nvPr/>
          </p:nvSpPr>
          <p:spPr bwMode="auto">
            <a:xfrm>
              <a:off x="720" y="2448"/>
              <a:ext cx="464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Rectangle 55"/>
            <p:cNvSpPr>
              <a:spLocks noChangeArrowheads="1"/>
            </p:cNvSpPr>
            <p:nvPr/>
          </p:nvSpPr>
          <p:spPr bwMode="auto">
            <a:xfrm>
              <a:off x="1128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Rectangle 56"/>
            <p:cNvSpPr>
              <a:spLocks noChangeArrowheads="1"/>
            </p:cNvSpPr>
            <p:nvPr/>
          </p:nvSpPr>
          <p:spPr bwMode="auto">
            <a:xfrm>
              <a:off x="776" y="2864"/>
              <a:ext cx="352" cy="5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Rectangle 57"/>
            <p:cNvSpPr>
              <a:spLocks noChangeArrowheads="1"/>
            </p:cNvSpPr>
            <p:nvPr/>
          </p:nvSpPr>
          <p:spPr bwMode="auto">
            <a:xfrm>
              <a:off x="1376" y="35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45085" name="Rectangle 58"/>
            <p:cNvSpPr>
              <a:spLocks noChangeArrowheads="1"/>
            </p:cNvSpPr>
            <p:nvPr/>
          </p:nvSpPr>
          <p:spPr bwMode="auto">
            <a:xfrm>
              <a:off x="1840" y="35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45086" name="Rectangle 59"/>
            <p:cNvSpPr>
              <a:spLocks noChangeArrowheads="1"/>
            </p:cNvSpPr>
            <p:nvPr/>
          </p:nvSpPr>
          <p:spPr bwMode="auto">
            <a:xfrm>
              <a:off x="904" y="305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45087" name="Rectangle 60"/>
            <p:cNvSpPr>
              <a:spLocks noChangeArrowheads="1"/>
            </p:cNvSpPr>
            <p:nvPr/>
          </p:nvSpPr>
          <p:spPr bwMode="auto">
            <a:xfrm>
              <a:off x="904" y="259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45088" name="Rectangle 61"/>
            <p:cNvSpPr>
              <a:spLocks noChangeArrowheads="1"/>
            </p:cNvSpPr>
            <p:nvPr/>
          </p:nvSpPr>
          <p:spPr bwMode="auto">
            <a:xfrm>
              <a:off x="1184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Rectangle 62"/>
            <p:cNvSpPr>
              <a:spLocks noChangeArrowheads="1"/>
            </p:cNvSpPr>
            <p:nvPr/>
          </p:nvSpPr>
          <p:spPr bwMode="auto">
            <a:xfrm>
              <a:off x="1184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Rectangle 63"/>
            <p:cNvSpPr>
              <a:spLocks noChangeArrowheads="1"/>
            </p:cNvSpPr>
            <p:nvPr/>
          </p:nvSpPr>
          <p:spPr bwMode="auto">
            <a:xfrm>
              <a:off x="1240" y="2920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64"/>
            <p:cNvSpPr>
              <a:spLocks noChangeArrowheads="1"/>
            </p:cNvSpPr>
            <p:nvPr/>
          </p:nvSpPr>
          <p:spPr bwMode="auto">
            <a:xfrm>
              <a:off x="1240" y="3336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Rectangle 65"/>
            <p:cNvSpPr>
              <a:spLocks noChangeArrowheads="1"/>
            </p:cNvSpPr>
            <p:nvPr/>
          </p:nvSpPr>
          <p:spPr bwMode="auto">
            <a:xfrm>
              <a:off x="1600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Rectangle 66"/>
            <p:cNvSpPr>
              <a:spLocks noChangeArrowheads="1"/>
            </p:cNvSpPr>
            <p:nvPr/>
          </p:nvSpPr>
          <p:spPr bwMode="auto">
            <a:xfrm>
              <a:off x="1376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45094" name="Rectangle 67"/>
            <p:cNvSpPr>
              <a:spLocks noChangeArrowheads="1"/>
            </p:cNvSpPr>
            <p:nvPr/>
          </p:nvSpPr>
          <p:spPr bwMode="auto">
            <a:xfrm>
              <a:off x="1656" y="2920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Rectangle 68"/>
            <p:cNvSpPr>
              <a:spLocks noChangeArrowheads="1"/>
            </p:cNvSpPr>
            <p:nvPr/>
          </p:nvSpPr>
          <p:spPr bwMode="auto">
            <a:xfrm>
              <a:off x="1656" y="2976"/>
              <a:ext cx="56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Rectangle 69"/>
            <p:cNvSpPr>
              <a:spLocks noChangeArrowheads="1"/>
            </p:cNvSpPr>
            <p:nvPr/>
          </p:nvSpPr>
          <p:spPr bwMode="auto">
            <a:xfrm>
              <a:off x="1712" y="2920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Rectangle 70"/>
            <p:cNvSpPr>
              <a:spLocks noChangeArrowheads="1"/>
            </p:cNvSpPr>
            <p:nvPr/>
          </p:nvSpPr>
          <p:spPr bwMode="auto">
            <a:xfrm>
              <a:off x="1712" y="3336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Rectangle 71"/>
            <p:cNvSpPr>
              <a:spLocks noChangeArrowheads="1"/>
            </p:cNvSpPr>
            <p:nvPr/>
          </p:nvSpPr>
          <p:spPr bwMode="auto">
            <a:xfrm>
              <a:off x="2064" y="2976"/>
              <a:ext cx="64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Rectangle 72"/>
            <p:cNvSpPr>
              <a:spLocks noChangeArrowheads="1"/>
            </p:cNvSpPr>
            <p:nvPr/>
          </p:nvSpPr>
          <p:spPr bwMode="auto">
            <a:xfrm>
              <a:off x="1840" y="3048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45100" name="Rectangle 73"/>
            <p:cNvSpPr>
              <a:spLocks noChangeArrowheads="1"/>
            </p:cNvSpPr>
            <p:nvPr/>
          </p:nvSpPr>
          <p:spPr bwMode="auto">
            <a:xfrm>
              <a:off x="1184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Rectangle 74"/>
            <p:cNvSpPr>
              <a:spLocks noChangeArrowheads="1"/>
            </p:cNvSpPr>
            <p:nvPr/>
          </p:nvSpPr>
          <p:spPr bwMode="auto">
            <a:xfrm>
              <a:off x="1184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Rectangle 75"/>
            <p:cNvSpPr>
              <a:spLocks noChangeArrowheads="1"/>
            </p:cNvSpPr>
            <p:nvPr/>
          </p:nvSpPr>
          <p:spPr bwMode="auto">
            <a:xfrm>
              <a:off x="1240" y="2448"/>
              <a:ext cx="360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76"/>
            <p:cNvSpPr>
              <a:spLocks noChangeArrowheads="1"/>
            </p:cNvSpPr>
            <p:nvPr/>
          </p:nvSpPr>
          <p:spPr bwMode="auto">
            <a:xfrm>
              <a:off x="1240" y="2864"/>
              <a:ext cx="360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Rectangle 77"/>
            <p:cNvSpPr>
              <a:spLocks noChangeArrowheads="1"/>
            </p:cNvSpPr>
            <p:nvPr/>
          </p:nvSpPr>
          <p:spPr bwMode="auto">
            <a:xfrm>
              <a:off x="1600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Rectangle 78"/>
            <p:cNvSpPr>
              <a:spLocks noChangeArrowheads="1"/>
            </p:cNvSpPr>
            <p:nvPr/>
          </p:nvSpPr>
          <p:spPr bwMode="auto">
            <a:xfrm>
              <a:off x="1376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45106" name="Rectangle 79"/>
            <p:cNvSpPr>
              <a:spLocks noChangeArrowheads="1"/>
            </p:cNvSpPr>
            <p:nvPr/>
          </p:nvSpPr>
          <p:spPr bwMode="auto">
            <a:xfrm>
              <a:off x="1656" y="2448"/>
              <a:ext cx="472" cy="4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Rectangle 80"/>
            <p:cNvSpPr>
              <a:spLocks noChangeArrowheads="1"/>
            </p:cNvSpPr>
            <p:nvPr/>
          </p:nvSpPr>
          <p:spPr bwMode="auto">
            <a:xfrm>
              <a:off x="1656" y="2512"/>
              <a:ext cx="56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Rectangle 81"/>
            <p:cNvSpPr>
              <a:spLocks noChangeArrowheads="1"/>
            </p:cNvSpPr>
            <p:nvPr/>
          </p:nvSpPr>
          <p:spPr bwMode="auto">
            <a:xfrm>
              <a:off x="1712" y="2448"/>
              <a:ext cx="352" cy="64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Rectangle 82"/>
            <p:cNvSpPr>
              <a:spLocks noChangeArrowheads="1"/>
            </p:cNvSpPr>
            <p:nvPr/>
          </p:nvSpPr>
          <p:spPr bwMode="auto">
            <a:xfrm>
              <a:off x="1712" y="2864"/>
              <a:ext cx="352" cy="56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Rectangle 83"/>
            <p:cNvSpPr>
              <a:spLocks noChangeArrowheads="1"/>
            </p:cNvSpPr>
            <p:nvPr/>
          </p:nvSpPr>
          <p:spPr bwMode="auto">
            <a:xfrm>
              <a:off x="2064" y="2512"/>
              <a:ext cx="64" cy="3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Rectangle 84"/>
            <p:cNvSpPr>
              <a:spLocks noChangeArrowheads="1"/>
            </p:cNvSpPr>
            <p:nvPr/>
          </p:nvSpPr>
          <p:spPr bwMode="auto">
            <a:xfrm>
              <a:off x="1840" y="2576"/>
              <a:ext cx="15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</p:grpSp>
      <p:sp>
        <p:nvSpPr>
          <p:cNvPr id="45063" name="Line 85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Text Box 8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Building</a:t>
            </a:r>
            <a:endParaRPr lang="en-US" dirty="0"/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5B34-12E5-48F8-97E3-49D238A74B2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914400" y="3352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Tile Set: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5029200" y="1371600"/>
            <a:ext cx="157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Glue </a:t>
            </a:r>
          </a:p>
          <a:p>
            <a:r>
              <a:rPr lang="en-US" sz="2400">
                <a:solidFill>
                  <a:srgbClr val="CC0000"/>
                </a:solidFill>
              </a:rPr>
              <a:t>Function: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495800" y="3962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Temperature:</a:t>
            </a:r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1752600" y="29718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V="1">
            <a:off x="1981200" y="29718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>
            <a:off x="17526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5"/>
          <p:cNvSpPr>
            <a:spLocks noChangeShapeType="1"/>
          </p:cNvSpPr>
          <p:nvPr/>
        </p:nvSpPr>
        <p:spPr bwMode="auto">
          <a:xfrm>
            <a:off x="48006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513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Rectangle 19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Rectangle 20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21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Rectangle 22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Rectangle 23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5143" name="Rectangle 24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Rectangle 25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Rectangle 26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Rectangle 27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5147" name="Rectangle 28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Rectangle 29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Rectangle 30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Rectangle 31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Rectangle 32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5152" name="Rectangle 33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Rectangle 34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Rectangle 35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Rectangle 36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5156" name="Rectangle 37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Rectangle 38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Rectangle 39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Rectangle 40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Rectangle 41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5161" name="Rectangle 42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Rectangle 43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Rectangle 44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Rectangle 45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5134" name="Line 46"/>
          <p:cNvSpPr>
            <a:spLocks noChangeShapeType="1"/>
          </p:cNvSpPr>
          <p:nvPr/>
        </p:nvSpPr>
        <p:spPr bwMode="auto">
          <a:xfrm flipV="1">
            <a:off x="6553200" y="1219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47"/>
          <p:cNvSpPr>
            <a:spLocks noChangeShapeType="1"/>
          </p:cNvSpPr>
          <p:nvPr/>
        </p:nvSpPr>
        <p:spPr bwMode="auto">
          <a:xfrm>
            <a:off x="5715000" y="2133600"/>
            <a:ext cx="838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00" y="6324600"/>
            <a:ext cx="1905000" cy="457200"/>
          </a:xfrm>
        </p:spPr>
        <p:txBody>
          <a:bodyPr/>
          <a:lstStyle/>
          <a:p>
            <a:pPr>
              <a:defRPr/>
            </a:pPr>
            <a:fld id="{D027D843-66D1-4C2B-A837-49AC8EF2C99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</a:t>
            </a:r>
            <a:r>
              <a:rPr lang="en-US" sz="2800" dirty="0" smtClean="0"/>
              <a:t>Building: Normal Approach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1371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1371600" y="5715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0" name="Rectangle 109"/>
          <p:cNvSpPr/>
          <p:nvPr/>
        </p:nvSpPr>
        <p:spPr bwMode="auto">
          <a:xfrm>
            <a:off x="1371600" y="5410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1" name="Rectangle 110"/>
          <p:cNvSpPr/>
          <p:nvPr/>
        </p:nvSpPr>
        <p:spPr bwMode="auto">
          <a:xfrm>
            <a:off x="1371600" y="5105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1371600" y="4800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1371600" y="4495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4" name="Rectangle 113"/>
          <p:cNvSpPr/>
          <p:nvPr/>
        </p:nvSpPr>
        <p:spPr bwMode="auto">
          <a:xfrm>
            <a:off x="1371600" y="4191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1371600" y="3886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6" name="Rectangle 115"/>
          <p:cNvSpPr/>
          <p:nvPr/>
        </p:nvSpPr>
        <p:spPr bwMode="auto">
          <a:xfrm>
            <a:off x="1371600" y="3581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1371600" y="3276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8" name="Rectangle 117"/>
          <p:cNvSpPr/>
          <p:nvPr/>
        </p:nvSpPr>
        <p:spPr bwMode="auto">
          <a:xfrm>
            <a:off x="1371600" y="2971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9" name="Rectangle 118"/>
          <p:cNvSpPr/>
          <p:nvPr/>
        </p:nvSpPr>
        <p:spPr bwMode="auto">
          <a:xfrm>
            <a:off x="1371600" y="2667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1371600" y="2362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1371600" y="2057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1371600" y="1752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1371600" y="1447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4" name="Rectangle 123"/>
          <p:cNvSpPr/>
          <p:nvPr/>
        </p:nvSpPr>
        <p:spPr bwMode="auto">
          <a:xfrm>
            <a:off x="1676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1981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6" name="Rectangle 125"/>
          <p:cNvSpPr/>
          <p:nvPr/>
        </p:nvSpPr>
        <p:spPr bwMode="auto">
          <a:xfrm>
            <a:off x="2286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7" name="Rectangle 126"/>
          <p:cNvSpPr/>
          <p:nvPr/>
        </p:nvSpPr>
        <p:spPr bwMode="auto">
          <a:xfrm>
            <a:off x="2590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2895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3200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3505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2" name="Rectangle 131"/>
          <p:cNvSpPr/>
          <p:nvPr/>
        </p:nvSpPr>
        <p:spPr bwMode="auto">
          <a:xfrm>
            <a:off x="4114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3" name="Rectangle 132"/>
          <p:cNvSpPr/>
          <p:nvPr/>
        </p:nvSpPr>
        <p:spPr bwMode="auto">
          <a:xfrm>
            <a:off x="4419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4" name="Rectangle 133"/>
          <p:cNvSpPr/>
          <p:nvPr/>
        </p:nvSpPr>
        <p:spPr bwMode="auto">
          <a:xfrm>
            <a:off x="4724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5" name="Rectangle 134"/>
          <p:cNvSpPr/>
          <p:nvPr/>
        </p:nvSpPr>
        <p:spPr bwMode="auto">
          <a:xfrm>
            <a:off x="5029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6" name="Rectangle 135"/>
          <p:cNvSpPr/>
          <p:nvPr/>
        </p:nvSpPr>
        <p:spPr bwMode="auto">
          <a:xfrm>
            <a:off x="5334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7" name="Rectangle 136"/>
          <p:cNvSpPr/>
          <p:nvPr/>
        </p:nvSpPr>
        <p:spPr bwMode="auto">
          <a:xfrm>
            <a:off x="5638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8" name="Rectangle 137"/>
          <p:cNvSpPr/>
          <p:nvPr/>
        </p:nvSpPr>
        <p:spPr bwMode="auto">
          <a:xfrm>
            <a:off x="5943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6248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6553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2" name="Rectangle 141"/>
          <p:cNvSpPr/>
          <p:nvPr/>
        </p:nvSpPr>
        <p:spPr bwMode="auto">
          <a:xfrm>
            <a:off x="1371600" y="1143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3" name="Rectangle 142"/>
          <p:cNvSpPr/>
          <p:nvPr/>
        </p:nvSpPr>
        <p:spPr bwMode="auto">
          <a:xfrm>
            <a:off x="1371600" y="838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6119" name="Text Box 4"/>
          <p:cNvSpPr txBox="1">
            <a:spLocks noChangeArrowheads="1"/>
          </p:cNvSpPr>
          <p:nvPr/>
        </p:nvSpPr>
        <p:spPr bwMode="auto">
          <a:xfrm>
            <a:off x="681038" y="2743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n</a:t>
            </a:r>
          </a:p>
        </p:txBody>
      </p:sp>
      <p:sp>
        <p:nvSpPr>
          <p:cNvPr id="46120" name="Line 6"/>
          <p:cNvSpPr>
            <a:spLocks noChangeShapeType="1"/>
          </p:cNvSpPr>
          <p:nvPr/>
        </p:nvSpPr>
        <p:spPr bwMode="auto">
          <a:xfrm>
            <a:off x="12192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 bwMode="auto">
          <a:xfrm>
            <a:off x="1371600" y="838200"/>
            <a:ext cx="5486400" cy="548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00" y="6324600"/>
            <a:ext cx="1905000" cy="457200"/>
          </a:xfrm>
        </p:spPr>
        <p:txBody>
          <a:bodyPr/>
          <a:lstStyle/>
          <a:p>
            <a:pPr>
              <a:defRPr/>
            </a:pPr>
            <a:fld id="{6CD25DF4-1B1D-42BD-BE5F-14F34C48A5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Building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1371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1371600" y="5715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0" name="Rectangle 109"/>
          <p:cNvSpPr/>
          <p:nvPr/>
        </p:nvSpPr>
        <p:spPr bwMode="auto">
          <a:xfrm>
            <a:off x="1371600" y="5410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1" name="Rectangle 110"/>
          <p:cNvSpPr/>
          <p:nvPr/>
        </p:nvSpPr>
        <p:spPr bwMode="auto">
          <a:xfrm>
            <a:off x="1371600" y="5105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1371600" y="4800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1371600" y="4495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4" name="Rectangle 113"/>
          <p:cNvSpPr/>
          <p:nvPr/>
        </p:nvSpPr>
        <p:spPr bwMode="auto">
          <a:xfrm>
            <a:off x="1371600" y="4191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1371600" y="3886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6" name="Rectangle 115"/>
          <p:cNvSpPr/>
          <p:nvPr/>
        </p:nvSpPr>
        <p:spPr bwMode="auto">
          <a:xfrm>
            <a:off x="1371600" y="3581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1371600" y="3276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8" name="Rectangle 117"/>
          <p:cNvSpPr/>
          <p:nvPr/>
        </p:nvSpPr>
        <p:spPr bwMode="auto">
          <a:xfrm>
            <a:off x="1371600" y="2971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19" name="Rectangle 118"/>
          <p:cNvSpPr/>
          <p:nvPr/>
        </p:nvSpPr>
        <p:spPr bwMode="auto">
          <a:xfrm>
            <a:off x="1371600" y="2667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1371600" y="2362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1371600" y="20574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1371600" y="17526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1371600" y="1447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4" name="Rectangle 123"/>
          <p:cNvSpPr/>
          <p:nvPr/>
        </p:nvSpPr>
        <p:spPr bwMode="auto">
          <a:xfrm>
            <a:off x="1676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1981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6" name="Rectangle 125"/>
          <p:cNvSpPr/>
          <p:nvPr/>
        </p:nvSpPr>
        <p:spPr bwMode="auto">
          <a:xfrm>
            <a:off x="2286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7" name="Rectangle 126"/>
          <p:cNvSpPr/>
          <p:nvPr/>
        </p:nvSpPr>
        <p:spPr bwMode="auto">
          <a:xfrm>
            <a:off x="2590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2895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3200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3505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2" name="Rectangle 131"/>
          <p:cNvSpPr/>
          <p:nvPr/>
        </p:nvSpPr>
        <p:spPr bwMode="auto">
          <a:xfrm>
            <a:off x="4114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3" name="Rectangle 132"/>
          <p:cNvSpPr/>
          <p:nvPr/>
        </p:nvSpPr>
        <p:spPr bwMode="auto">
          <a:xfrm>
            <a:off x="4419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4" name="Rectangle 133"/>
          <p:cNvSpPr/>
          <p:nvPr/>
        </p:nvSpPr>
        <p:spPr bwMode="auto">
          <a:xfrm>
            <a:off x="4724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5" name="Rectangle 134"/>
          <p:cNvSpPr/>
          <p:nvPr/>
        </p:nvSpPr>
        <p:spPr bwMode="auto">
          <a:xfrm>
            <a:off x="5029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6" name="Rectangle 135"/>
          <p:cNvSpPr/>
          <p:nvPr/>
        </p:nvSpPr>
        <p:spPr bwMode="auto">
          <a:xfrm>
            <a:off x="53340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7" name="Rectangle 136"/>
          <p:cNvSpPr/>
          <p:nvPr/>
        </p:nvSpPr>
        <p:spPr bwMode="auto">
          <a:xfrm>
            <a:off x="56388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8" name="Rectangle 137"/>
          <p:cNvSpPr/>
          <p:nvPr/>
        </p:nvSpPr>
        <p:spPr bwMode="auto">
          <a:xfrm>
            <a:off x="59436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62484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6553200" y="60198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2" name="Rectangle 141"/>
          <p:cNvSpPr/>
          <p:nvPr/>
        </p:nvSpPr>
        <p:spPr bwMode="auto">
          <a:xfrm>
            <a:off x="1371600" y="11430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3" name="Rectangle 142"/>
          <p:cNvSpPr/>
          <p:nvPr/>
        </p:nvSpPr>
        <p:spPr bwMode="auto">
          <a:xfrm>
            <a:off x="1371600" y="838200"/>
            <a:ext cx="3048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2740025" y="4419600"/>
            <a:ext cx="638175" cy="638175"/>
          </a:xfrm>
          <a:prstGeom prst="rect">
            <a:avLst/>
          </a:prstGeom>
          <a:solidFill>
            <a:srgbClr val="000000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5" name="Rectangle 55"/>
          <p:cNvSpPr>
            <a:spLocks noChangeArrowheads="1"/>
          </p:cNvSpPr>
          <p:nvPr/>
        </p:nvSpPr>
        <p:spPr bwMode="auto">
          <a:xfrm>
            <a:off x="2740025" y="4498975"/>
            <a:ext cx="79375" cy="479425"/>
          </a:xfrm>
          <a:prstGeom prst="rect">
            <a:avLst/>
          </a:prstGeom>
          <a:solidFill>
            <a:srgbClr val="FFFFFF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6" name="Rectangle 56"/>
          <p:cNvSpPr>
            <a:spLocks noChangeArrowheads="1"/>
          </p:cNvSpPr>
          <p:nvPr/>
        </p:nvSpPr>
        <p:spPr bwMode="auto">
          <a:xfrm>
            <a:off x="2819400" y="4419600"/>
            <a:ext cx="479425" cy="79375"/>
          </a:xfrm>
          <a:prstGeom prst="rect">
            <a:avLst/>
          </a:prstGeom>
          <a:solidFill>
            <a:srgbClr val="FF66CC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Rectangle 57"/>
          <p:cNvSpPr>
            <a:spLocks noChangeArrowheads="1"/>
          </p:cNvSpPr>
          <p:nvPr/>
        </p:nvSpPr>
        <p:spPr bwMode="auto">
          <a:xfrm>
            <a:off x="2819400" y="4978400"/>
            <a:ext cx="479425" cy="79375"/>
          </a:xfrm>
          <a:prstGeom prst="rect">
            <a:avLst/>
          </a:prstGeom>
          <a:solidFill>
            <a:srgbClr val="FF66CC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8" name="Rectangle 58"/>
          <p:cNvSpPr>
            <a:spLocks noChangeArrowheads="1"/>
          </p:cNvSpPr>
          <p:nvPr/>
        </p:nvSpPr>
        <p:spPr bwMode="auto">
          <a:xfrm>
            <a:off x="3298825" y="4498975"/>
            <a:ext cx="79375" cy="479425"/>
          </a:xfrm>
          <a:prstGeom prst="rect">
            <a:avLst/>
          </a:prstGeom>
          <a:solidFill>
            <a:srgbClr val="FFFFFF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9" name="Rectangle 59"/>
          <p:cNvSpPr>
            <a:spLocks noChangeArrowheads="1"/>
          </p:cNvSpPr>
          <p:nvPr/>
        </p:nvSpPr>
        <p:spPr bwMode="auto">
          <a:xfrm>
            <a:off x="2995613" y="4578350"/>
            <a:ext cx="2079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x</a:t>
            </a:r>
            <a:endParaRPr lang="en-US"/>
          </a:p>
        </p:txBody>
      </p:sp>
      <p:cxnSp>
        <p:nvCxnSpPr>
          <p:cNvPr id="47150" name="Straight Arrow Connector 176"/>
          <p:cNvCxnSpPr>
            <a:cxnSpLocks noChangeShapeType="1"/>
          </p:cNvCxnSpPr>
          <p:nvPr/>
        </p:nvCxnSpPr>
        <p:spPr bwMode="auto">
          <a:xfrm rot="5400000" flipH="1" flipV="1">
            <a:off x="1981200" y="5257800"/>
            <a:ext cx="533400" cy="533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51" name="TextBox 178"/>
          <p:cNvSpPr txBox="1">
            <a:spLocks noChangeArrowheads="1"/>
          </p:cNvSpPr>
          <p:nvPr/>
        </p:nvSpPr>
        <p:spPr bwMode="auto">
          <a:xfrm>
            <a:off x="6934200" y="1600200"/>
            <a:ext cx="2157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Tile Complexity: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2n</a:t>
            </a:r>
          </a:p>
        </p:txBody>
      </p:sp>
      <p:sp>
        <p:nvSpPr>
          <p:cNvPr id="47152" name="Text Box 4"/>
          <p:cNvSpPr txBox="1">
            <a:spLocks noChangeArrowheads="1"/>
          </p:cNvSpPr>
          <p:nvPr/>
        </p:nvSpPr>
        <p:spPr bwMode="auto">
          <a:xfrm>
            <a:off x="681038" y="27432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n</a:t>
            </a:r>
          </a:p>
        </p:txBody>
      </p:sp>
      <p:sp>
        <p:nvSpPr>
          <p:cNvPr id="47153" name="Line 6"/>
          <p:cNvSpPr>
            <a:spLocks noChangeShapeType="1"/>
          </p:cNvSpPr>
          <p:nvPr/>
        </p:nvSpPr>
        <p:spPr bwMode="auto">
          <a:xfrm>
            <a:off x="12192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Building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8135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8136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8137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8138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8139" name="Text Box 4"/>
          <p:cNvSpPr txBox="1">
            <a:spLocks noChangeArrowheads="1"/>
          </p:cNvSpPr>
          <p:nvPr/>
        </p:nvSpPr>
        <p:spPr bwMode="auto">
          <a:xfrm>
            <a:off x="2133600" y="541972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cxnSp>
        <p:nvCxnSpPr>
          <p:cNvPr id="48140" name="Straight Arrow Connector 393"/>
          <p:cNvCxnSpPr>
            <a:cxnSpLocks noChangeShapeType="1"/>
          </p:cNvCxnSpPr>
          <p:nvPr/>
        </p:nvCxnSpPr>
        <p:spPr bwMode="auto">
          <a:xfrm>
            <a:off x="2133600" y="5418138"/>
            <a:ext cx="914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8141" name="TextBox 530"/>
          <p:cNvSpPr txBox="1">
            <a:spLocks noChangeArrowheads="1"/>
          </p:cNvSpPr>
          <p:nvPr/>
        </p:nvSpPr>
        <p:spPr bwMode="auto">
          <a:xfrm>
            <a:off x="5286375" y="685800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to seed</a:t>
            </a:r>
          </a:p>
          <a:p>
            <a:r>
              <a:rPr lang="en-US"/>
              <a:t>counter: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Building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159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160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161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162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163" name="Text Box 4"/>
          <p:cNvSpPr txBox="1">
            <a:spLocks noChangeArrowheads="1"/>
          </p:cNvSpPr>
          <p:nvPr/>
        </p:nvSpPr>
        <p:spPr bwMode="auto">
          <a:xfrm>
            <a:off x="2133600" y="541972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cxnSp>
        <p:nvCxnSpPr>
          <p:cNvPr id="49164" name="Straight Arrow Connector 393"/>
          <p:cNvCxnSpPr>
            <a:cxnSpLocks noChangeShapeType="1"/>
          </p:cNvCxnSpPr>
          <p:nvPr/>
        </p:nvCxnSpPr>
        <p:spPr bwMode="auto">
          <a:xfrm>
            <a:off x="2133600" y="5418138"/>
            <a:ext cx="914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9165" name="TextBox 528"/>
          <p:cNvSpPr txBox="1">
            <a:spLocks noChangeArrowheads="1"/>
          </p:cNvSpPr>
          <p:nvPr/>
        </p:nvSpPr>
        <p:spPr bwMode="auto">
          <a:xfrm>
            <a:off x="5337175" y="1501775"/>
            <a:ext cx="360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additional tile types</a:t>
            </a:r>
          </a:p>
          <a:p>
            <a:r>
              <a:rPr lang="en-US"/>
              <a:t> capable of binary counting:</a:t>
            </a:r>
          </a:p>
        </p:txBody>
      </p:sp>
      <p:sp>
        <p:nvSpPr>
          <p:cNvPr id="49166" name="TextBox 17"/>
          <p:cNvSpPr txBox="1">
            <a:spLocks noChangeArrowheads="1"/>
          </p:cNvSpPr>
          <p:nvPr/>
        </p:nvSpPr>
        <p:spPr bwMode="auto">
          <a:xfrm>
            <a:off x="5286375" y="685800"/>
            <a:ext cx="394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capable of</a:t>
            </a:r>
          </a:p>
          <a:p>
            <a:r>
              <a:rPr lang="en-US"/>
              <a:t>Binary counting: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 bwMode="auto">
          <a:xfrm>
            <a:off x="2133600" y="1524000"/>
            <a:ext cx="914400" cy="3657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Building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186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187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188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189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190" name="Text Box 4"/>
          <p:cNvSpPr txBox="1">
            <a:spLocks noChangeArrowheads="1"/>
          </p:cNvSpPr>
          <p:nvPr/>
        </p:nvSpPr>
        <p:spPr bwMode="auto">
          <a:xfrm>
            <a:off x="2133600" y="541972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cxnSp>
        <p:nvCxnSpPr>
          <p:cNvPr id="50191" name="Straight Arrow Connector 393"/>
          <p:cNvCxnSpPr>
            <a:cxnSpLocks noChangeShapeType="1"/>
          </p:cNvCxnSpPr>
          <p:nvPr/>
        </p:nvCxnSpPr>
        <p:spPr bwMode="auto">
          <a:xfrm>
            <a:off x="2133600" y="5418138"/>
            <a:ext cx="914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97" name="Rectangle 396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98" name="Rectangle 397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99" name="Rectangle 398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0" name="Rectangle 399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1" name="Rectangle 400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2" name="Rectangle 401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3" name="Rectangle 402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4" name="Rectangle 403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5" name="Rectangle 404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6" name="Rectangle 405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7" name="Rectangle 406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8" name="Rectangle 407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09" name="Rectangle 408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10" name="Rectangle 409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11" name="Rectangle 410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12" name="Rectangle 411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08" name="TextBox 412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09" name="TextBox 413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0" name="TextBox 414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1" name="TextBox 415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2" name="TextBox 416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3" name="TextBox 417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4" name="TextBox 418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15" name="TextBox 419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21" name="Rectangle 420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22" name="Rectangle 421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23" name="Rectangle 422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24" name="Rectangle 423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20" name="TextBox 424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21" name="TextBox 425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22" name="TextBox 426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23" name="TextBox 427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29" name="Rectangle 428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0" name="Rectangle 429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1" name="Rectangle 430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2" name="Rectangle 431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28" name="TextBox 432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29" name="TextBox 433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30" name="TextBox 434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31" name="TextBox 435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37" name="Rectangle 436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8" name="Rectangle 437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39" name="Rectangle 438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40" name="Rectangle 439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36" name="TextBox 440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37" name="TextBox 441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38" name="TextBox 442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39" name="TextBox 443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45" name="Rectangle 444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46" name="Rectangle 445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47" name="Rectangle 446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43" name="TextBox 448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44" name="TextBox 449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45" name="TextBox 450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53" name="Rectangle 452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54" name="Rectangle 453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48" name="TextBox 457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49" name="TextBox 458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461" name="Rectangle 460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62" name="Rectangle 461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52" name="TextBox 465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3" name="TextBox 466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69" name="Rectangle 468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55" name="TextBox 474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6" name="TextBox 50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7" name="TextBox 50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8" name="TextBox 51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0259" name="TextBox 51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1" name="Rectangle 520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" name="Rectangle 52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" name="Rectangle 522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" name="Rectangle 52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264" name="TextBox 524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65" name="TextBox 525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66" name="TextBox 526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0267" name="TextBox 527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cxnSp>
        <p:nvCxnSpPr>
          <p:cNvPr id="50268" name="Straight Arrow Connector 141"/>
          <p:cNvCxnSpPr>
            <a:cxnSpLocks noChangeShapeType="1"/>
          </p:cNvCxnSpPr>
          <p:nvPr/>
        </p:nvCxnSpPr>
        <p:spPr bwMode="auto">
          <a:xfrm rot="5400000" flipH="1" flipV="1">
            <a:off x="2247901" y="2247900"/>
            <a:ext cx="5334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0269" name="TextBox 144"/>
          <p:cNvSpPr txBox="1">
            <a:spLocks noChangeArrowheads="1"/>
          </p:cNvSpPr>
          <p:nvPr/>
        </p:nvSpPr>
        <p:spPr bwMode="auto">
          <a:xfrm>
            <a:off x="5337175" y="1501775"/>
            <a:ext cx="360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additional tile types</a:t>
            </a:r>
          </a:p>
          <a:p>
            <a:r>
              <a:rPr lang="en-US"/>
              <a:t> capable of binary counting:</a:t>
            </a:r>
          </a:p>
        </p:txBody>
      </p:sp>
      <p:sp>
        <p:nvSpPr>
          <p:cNvPr id="50270" name="TextBox 145"/>
          <p:cNvSpPr txBox="1">
            <a:spLocks noChangeArrowheads="1"/>
          </p:cNvSpPr>
          <p:nvPr/>
        </p:nvSpPr>
        <p:spPr bwMode="auto">
          <a:xfrm>
            <a:off x="5286375" y="685800"/>
            <a:ext cx="394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capable of</a:t>
            </a:r>
          </a:p>
          <a:p>
            <a:r>
              <a:rPr lang="en-US"/>
              <a:t>Binary counting: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Building</a:t>
            </a:r>
            <a:endParaRPr lang="en-US" sz="2800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25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26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27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28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29" name="TextBox 97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0" name="TextBox 98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1" name="TextBox 99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2" name="TextBox 100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3" name="TextBox 101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4" name="TextBox 102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5" name="TextBox 103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6" name="TextBox 104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7" name="TextBox 105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8" name="TextBox 107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39" name="TextBox 140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6" name="Rectangle 145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7" name="Rectangle 146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8" name="Rectangle 147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44" name="TextBox 148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45" name="TextBox 149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46" name="TextBox 150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47" name="TextBox 151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4" name="Rectangle 153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52" name="TextBox 156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53" name="TextBox 157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54" name="TextBox 158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55" name="TextBox 159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3" name="Rectangle 162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4" name="Rectangle 163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60" name="TextBox 164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61" name="TextBox 165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62" name="TextBox 166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63" name="TextBox 167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0" name="Rectangle 169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1" name="Rectangle 170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2" name="Rectangle 171"/>
          <p:cNvSpPr/>
          <p:nvPr/>
        </p:nvSpPr>
        <p:spPr bwMode="auto">
          <a:xfrm>
            <a:off x="21336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68" name="TextBox 172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69" name="TextBox 173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70" name="TextBox 174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71" name="TextBox 175"/>
          <p:cNvSpPr txBox="1">
            <a:spLocks noChangeArrowheads="1"/>
          </p:cNvSpPr>
          <p:nvPr/>
        </p:nvSpPr>
        <p:spPr bwMode="auto">
          <a:xfrm>
            <a:off x="21336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0" name="Rectangle 179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1" name="Rectangle 180"/>
          <p:cNvSpPr/>
          <p:nvPr/>
        </p:nvSpPr>
        <p:spPr bwMode="auto">
          <a:xfrm>
            <a:off x="23622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2" name="Rectangle 181"/>
          <p:cNvSpPr/>
          <p:nvPr/>
        </p:nvSpPr>
        <p:spPr bwMode="auto">
          <a:xfrm>
            <a:off x="21336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76" name="TextBox 182"/>
          <p:cNvSpPr txBox="1">
            <a:spLocks noChangeArrowheads="1"/>
          </p:cNvSpPr>
          <p:nvPr/>
        </p:nvSpPr>
        <p:spPr bwMode="auto">
          <a:xfrm>
            <a:off x="23622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77" name="TextBox 183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78" name="TextBox 184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79" name="TextBox 185"/>
          <p:cNvSpPr txBox="1">
            <a:spLocks noChangeArrowheads="1"/>
          </p:cNvSpPr>
          <p:nvPr/>
        </p:nvSpPr>
        <p:spPr bwMode="auto">
          <a:xfrm>
            <a:off x="21336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8" name="Rectangle 187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9" name="Rectangle 188"/>
          <p:cNvSpPr/>
          <p:nvPr/>
        </p:nvSpPr>
        <p:spPr bwMode="auto">
          <a:xfrm>
            <a:off x="23622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21336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84" name="TextBox 190"/>
          <p:cNvSpPr txBox="1">
            <a:spLocks noChangeArrowheads="1"/>
          </p:cNvSpPr>
          <p:nvPr/>
        </p:nvSpPr>
        <p:spPr bwMode="auto">
          <a:xfrm>
            <a:off x="23622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85" name="TextBox 191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86" name="TextBox 192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87" name="TextBox 193"/>
          <p:cNvSpPr txBox="1">
            <a:spLocks noChangeArrowheads="1"/>
          </p:cNvSpPr>
          <p:nvPr/>
        </p:nvSpPr>
        <p:spPr bwMode="auto">
          <a:xfrm>
            <a:off x="21336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25908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23622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8" name="Rectangle 197"/>
          <p:cNvSpPr/>
          <p:nvPr/>
        </p:nvSpPr>
        <p:spPr bwMode="auto">
          <a:xfrm>
            <a:off x="21336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292" name="TextBox 198"/>
          <p:cNvSpPr txBox="1">
            <a:spLocks noChangeArrowheads="1"/>
          </p:cNvSpPr>
          <p:nvPr/>
        </p:nvSpPr>
        <p:spPr bwMode="auto">
          <a:xfrm>
            <a:off x="23622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293" name="TextBox 199"/>
          <p:cNvSpPr txBox="1">
            <a:spLocks noChangeArrowheads="1"/>
          </p:cNvSpPr>
          <p:nvPr/>
        </p:nvSpPr>
        <p:spPr bwMode="auto">
          <a:xfrm>
            <a:off x="25908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94" name="TextBox 200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295" name="TextBox 201"/>
          <p:cNvSpPr txBox="1">
            <a:spLocks noChangeArrowheads="1"/>
          </p:cNvSpPr>
          <p:nvPr/>
        </p:nvSpPr>
        <p:spPr bwMode="auto">
          <a:xfrm>
            <a:off x="21336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03" name="Rectangle 202"/>
          <p:cNvSpPr/>
          <p:nvPr/>
        </p:nvSpPr>
        <p:spPr bwMode="auto">
          <a:xfrm>
            <a:off x="28194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4" name="Rectangle 203"/>
          <p:cNvSpPr/>
          <p:nvPr/>
        </p:nvSpPr>
        <p:spPr bwMode="auto">
          <a:xfrm>
            <a:off x="25908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5" name="Rectangle 204"/>
          <p:cNvSpPr/>
          <p:nvPr/>
        </p:nvSpPr>
        <p:spPr bwMode="auto">
          <a:xfrm>
            <a:off x="23622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6" name="Rectangle 205"/>
          <p:cNvSpPr/>
          <p:nvPr/>
        </p:nvSpPr>
        <p:spPr bwMode="auto">
          <a:xfrm>
            <a:off x="21336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300" name="TextBox 206"/>
          <p:cNvSpPr txBox="1">
            <a:spLocks noChangeArrowheads="1"/>
          </p:cNvSpPr>
          <p:nvPr/>
        </p:nvSpPr>
        <p:spPr bwMode="auto">
          <a:xfrm>
            <a:off x="23622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01" name="TextBox 207"/>
          <p:cNvSpPr txBox="1">
            <a:spLocks noChangeArrowheads="1"/>
          </p:cNvSpPr>
          <p:nvPr/>
        </p:nvSpPr>
        <p:spPr bwMode="auto">
          <a:xfrm>
            <a:off x="25908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302" name="TextBox 208"/>
          <p:cNvSpPr txBox="1">
            <a:spLocks noChangeArrowheads="1"/>
          </p:cNvSpPr>
          <p:nvPr/>
        </p:nvSpPr>
        <p:spPr bwMode="auto">
          <a:xfrm>
            <a:off x="28194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303" name="TextBox 209"/>
          <p:cNvSpPr txBox="1">
            <a:spLocks noChangeArrowheads="1"/>
          </p:cNvSpPr>
          <p:nvPr/>
        </p:nvSpPr>
        <p:spPr bwMode="auto">
          <a:xfrm>
            <a:off x="21336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28194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2" name="Rectangle 211"/>
          <p:cNvSpPr/>
          <p:nvPr/>
        </p:nvSpPr>
        <p:spPr bwMode="auto">
          <a:xfrm>
            <a:off x="25908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3" name="Rectangle 212"/>
          <p:cNvSpPr/>
          <p:nvPr/>
        </p:nvSpPr>
        <p:spPr bwMode="auto">
          <a:xfrm>
            <a:off x="23622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4" name="Rectangle 213"/>
          <p:cNvSpPr/>
          <p:nvPr/>
        </p:nvSpPr>
        <p:spPr bwMode="auto">
          <a:xfrm>
            <a:off x="21336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308" name="TextBox 214"/>
          <p:cNvSpPr txBox="1">
            <a:spLocks noChangeArrowheads="1"/>
          </p:cNvSpPr>
          <p:nvPr/>
        </p:nvSpPr>
        <p:spPr bwMode="auto">
          <a:xfrm>
            <a:off x="23622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09" name="TextBox 215"/>
          <p:cNvSpPr txBox="1">
            <a:spLocks noChangeArrowheads="1"/>
          </p:cNvSpPr>
          <p:nvPr/>
        </p:nvSpPr>
        <p:spPr bwMode="auto">
          <a:xfrm>
            <a:off x="25908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310" name="TextBox 216"/>
          <p:cNvSpPr txBox="1">
            <a:spLocks noChangeArrowheads="1"/>
          </p:cNvSpPr>
          <p:nvPr/>
        </p:nvSpPr>
        <p:spPr bwMode="auto">
          <a:xfrm>
            <a:off x="28194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11" name="TextBox 217"/>
          <p:cNvSpPr txBox="1">
            <a:spLocks noChangeArrowheads="1"/>
          </p:cNvSpPr>
          <p:nvPr/>
        </p:nvSpPr>
        <p:spPr bwMode="auto">
          <a:xfrm>
            <a:off x="21336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1" name="Rectangle 230"/>
          <p:cNvSpPr/>
          <p:nvPr/>
        </p:nvSpPr>
        <p:spPr bwMode="auto">
          <a:xfrm>
            <a:off x="28194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2" name="Rectangle 231"/>
          <p:cNvSpPr/>
          <p:nvPr/>
        </p:nvSpPr>
        <p:spPr bwMode="auto">
          <a:xfrm>
            <a:off x="25908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23622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21336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316" name="TextBox 234"/>
          <p:cNvSpPr txBox="1">
            <a:spLocks noChangeArrowheads="1"/>
          </p:cNvSpPr>
          <p:nvPr/>
        </p:nvSpPr>
        <p:spPr bwMode="auto">
          <a:xfrm>
            <a:off x="23622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17" name="TextBox 235"/>
          <p:cNvSpPr txBox="1">
            <a:spLocks noChangeArrowheads="1"/>
          </p:cNvSpPr>
          <p:nvPr/>
        </p:nvSpPr>
        <p:spPr bwMode="auto">
          <a:xfrm>
            <a:off x="25908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18" name="TextBox 236"/>
          <p:cNvSpPr txBox="1">
            <a:spLocks noChangeArrowheads="1"/>
          </p:cNvSpPr>
          <p:nvPr/>
        </p:nvSpPr>
        <p:spPr bwMode="auto">
          <a:xfrm>
            <a:off x="28194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19" name="TextBox 237"/>
          <p:cNvSpPr txBox="1">
            <a:spLocks noChangeArrowheads="1"/>
          </p:cNvSpPr>
          <p:nvPr/>
        </p:nvSpPr>
        <p:spPr bwMode="auto">
          <a:xfrm>
            <a:off x="21336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9" name="Rectangle 238"/>
          <p:cNvSpPr/>
          <p:nvPr/>
        </p:nvSpPr>
        <p:spPr bwMode="auto">
          <a:xfrm>
            <a:off x="28194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0" name="Rectangle 239"/>
          <p:cNvSpPr/>
          <p:nvPr/>
        </p:nvSpPr>
        <p:spPr bwMode="auto">
          <a:xfrm>
            <a:off x="25908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1" name="Rectangle 240"/>
          <p:cNvSpPr/>
          <p:nvPr/>
        </p:nvSpPr>
        <p:spPr bwMode="auto">
          <a:xfrm>
            <a:off x="23622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2" name="Rectangle 241"/>
          <p:cNvSpPr/>
          <p:nvPr/>
        </p:nvSpPr>
        <p:spPr bwMode="auto">
          <a:xfrm>
            <a:off x="21336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324" name="TextBox 242"/>
          <p:cNvSpPr txBox="1">
            <a:spLocks noChangeArrowheads="1"/>
          </p:cNvSpPr>
          <p:nvPr/>
        </p:nvSpPr>
        <p:spPr bwMode="auto">
          <a:xfrm>
            <a:off x="23622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25" name="TextBox 243"/>
          <p:cNvSpPr txBox="1">
            <a:spLocks noChangeArrowheads="1"/>
          </p:cNvSpPr>
          <p:nvPr/>
        </p:nvSpPr>
        <p:spPr bwMode="auto">
          <a:xfrm>
            <a:off x="25908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26" name="TextBox 244"/>
          <p:cNvSpPr txBox="1">
            <a:spLocks noChangeArrowheads="1"/>
          </p:cNvSpPr>
          <p:nvPr/>
        </p:nvSpPr>
        <p:spPr bwMode="auto">
          <a:xfrm>
            <a:off x="28194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1327" name="TextBox 245"/>
          <p:cNvSpPr txBox="1">
            <a:spLocks noChangeArrowheads="1"/>
          </p:cNvSpPr>
          <p:nvPr/>
        </p:nvSpPr>
        <p:spPr bwMode="auto">
          <a:xfrm>
            <a:off x="21336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28" name="TextBox 246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29" name="TextBox 24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30" name="TextBox 24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31" name="TextBox 25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32" name="TextBox 25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1333" name="TextBox 389"/>
          <p:cNvSpPr txBox="1">
            <a:spLocks noChangeArrowheads="1"/>
          </p:cNvSpPr>
          <p:nvPr/>
        </p:nvSpPr>
        <p:spPr bwMode="auto">
          <a:xfrm>
            <a:off x="5337175" y="1501775"/>
            <a:ext cx="360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additional tile types</a:t>
            </a:r>
          </a:p>
          <a:p>
            <a:r>
              <a:rPr lang="en-US"/>
              <a:t> capable of binary counting:</a:t>
            </a:r>
          </a:p>
        </p:txBody>
      </p:sp>
      <p:sp>
        <p:nvSpPr>
          <p:cNvPr id="51334" name="TextBox 393"/>
          <p:cNvSpPr txBox="1">
            <a:spLocks noChangeArrowheads="1"/>
          </p:cNvSpPr>
          <p:nvPr/>
        </p:nvSpPr>
        <p:spPr bwMode="auto">
          <a:xfrm>
            <a:off x="5286375" y="685800"/>
            <a:ext cx="394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capable of</a:t>
            </a:r>
          </a:p>
          <a:p>
            <a:r>
              <a:rPr lang="en-US"/>
              <a:t>Binary counting:</a:t>
            </a:r>
          </a:p>
        </p:txBody>
      </p:sp>
      <p:sp>
        <p:nvSpPr>
          <p:cNvPr id="51335" name="Text Box 4"/>
          <p:cNvSpPr txBox="1">
            <a:spLocks noChangeArrowheads="1"/>
          </p:cNvSpPr>
          <p:nvPr/>
        </p:nvSpPr>
        <p:spPr bwMode="auto">
          <a:xfrm>
            <a:off x="2133600" y="541972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cxnSp>
        <p:nvCxnSpPr>
          <p:cNvPr id="51336" name="Straight Arrow Connector 393"/>
          <p:cNvCxnSpPr>
            <a:cxnSpLocks noChangeShapeType="1"/>
          </p:cNvCxnSpPr>
          <p:nvPr/>
        </p:nvCxnSpPr>
        <p:spPr bwMode="auto">
          <a:xfrm>
            <a:off x="2133600" y="5418138"/>
            <a:ext cx="9144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Building</a:t>
            </a:r>
            <a:endParaRPr lang="en-US" sz="2800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30480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50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1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2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3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4" name="TextBox 97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5" name="TextBox 98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6" name="TextBox 99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7" name="TextBox 100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8" name="TextBox 101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59" name="TextBox 102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0" name="TextBox 103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1" name="TextBox 104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2" name="TextBox 105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3" name="TextBox 107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64" name="TextBox 140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6" name="Rectangle 145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7" name="Rectangle 146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8" name="Rectangle 147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69" name="TextBox 148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70" name="TextBox 149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71" name="TextBox 150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72" name="TextBox 151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4" name="Rectangle 153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77" name="TextBox 156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78" name="TextBox 157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79" name="TextBox 158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80" name="TextBox 159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3" name="Rectangle 162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4" name="Rectangle 163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85" name="TextBox 164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86" name="TextBox 165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87" name="TextBox 166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288" name="TextBox 167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0" name="Rectangle 169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1" name="Rectangle 170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2" name="Rectangle 171"/>
          <p:cNvSpPr/>
          <p:nvPr/>
        </p:nvSpPr>
        <p:spPr bwMode="auto">
          <a:xfrm>
            <a:off x="21336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293" name="TextBox 172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94" name="TextBox 173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95" name="TextBox 174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296" name="TextBox 175"/>
          <p:cNvSpPr txBox="1">
            <a:spLocks noChangeArrowheads="1"/>
          </p:cNvSpPr>
          <p:nvPr/>
        </p:nvSpPr>
        <p:spPr bwMode="auto">
          <a:xfrm>
            <a:off x="21336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0" name="Rectangle 179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1" name="Rectangle 180"/>
          <p:cNvSpPr/>
          <p:nvPr/>
        </p:nvSpPr>
        <p:spPr bwMode="auto">
          <a:xfrm>
            <a:off x="23622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2" name="Rectangle 181"/>
          <p:cNvSpPr/>
          <p:nvPr/>
        </p:nvSpPr>
        <p:spPr bwMode="auto">
          <a:xfrm>
            <a:off x="21336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01" name="TextBox 182"/>
          <p:cNvSpPr txBox="1">
            <a:spLocks noChangeArrowheads="1"/>
          </p:cNvSpPr>
          <p:nvPr/>
        </p:nvSpPr>
        <p:spPr bwMode="auto">
          <a:xfrm>
            <a:off x="23622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02" name="TextBox 183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03" name="TextBox 184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04" name="TextBox 185"/>
          <p:cNvSpPr txBox="1">
            <a:spLocks noChangeArrowheads="1"/>
          </p:cNvSpPr>
          <p:nvPr/>
        </p:nvSpPr>
        <p:spPr bwMode="auto">
          <a:xfrm>
            <a:off x="21336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8" name="Rectangle 187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9" name="Rectangle 188"/>
          <p:cNvSpPr/>
          <p:nvPr/>
        </p:nvSpPr>
        <p:spPr bwMode="auto">
          <a:xfrm>
            <a:off x="23622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21336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09" name="TextBox 190"/>
          <p:cNvSpPr txBox="1">
            <a:spLocks noChangeArrowheads="1"/>
          </p:cNvSpPr>
          <p:nvPr/>
        </p:nvSpPr>
        <p:spPr bwMode="auto">
          <a:xfrm>
            <a:off x="23622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10" name="TextBox 191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11" name="TextBox 192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12" name="TextBox 193"/>
          <p:cNvSpPr txBox="1">
            <a:spLocks noChangeArrowheads="1"/>
          </p:cNvSpPr>
          <p:nvPr/>
        </p:nvSpPr>
        <p:spPr bwMode="auto">
          <a:xfrm>
            <a:off x="21336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25908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23622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8" name="Rectangle 197"/>
          <p:cNvSpPr/>
          <p:nvPr/>
        </p:nvSpPr>
        <p:spPr bwMode="auto">
          <a:xfrm>
            <a:off x="21336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17" name="TextBox 198"/>
          <p:cNvSpPr txBox="1">
            <a:spLocks noChangeArrowheads="1"/>
          </p:cNvSpPr>
          <p:nvPr/>
        </p:nvSpPr>
        <p:spPr bwMode="auto">
          <a:xfrm>
            <a:off x="23622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18" name="TextBox 199"/>
          <p:cNvSpPr txBox="1">
            <a:spLocks noChangeArrowheads="1"/>
          </p:cNvSpPr>
          <p:nvPr/>
        </p:nvSpPr>
        <p:spPr bwMode="auto">
          <a:xfrm>
            <a:off x="25908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19" name="TextBox 200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20" name="TextBox 201"/>
          <p:cNvSpPr txBox="1">
            <a:spLocks noChangeArrowheads="1"/>
          </p:cNvSpPr>
          <p:nvPr/>
        </p:nvSpPr>
        <p:spPr bwMode="auto">
          <a:xfrm>
            <a:off x="21336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03" name="Rectangle 202"/>
          <p:cNvSpPr/>
          <p:nvPr/>
        </p:nvSpPr>
        <p:spPr bwMode="auto">
          <a:xfrm>
            <a:off x="28194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4" name="Rectangle 203"/>
          <p:cNvSpPr/>
          <p:nvPr/>
        </p:nvSpPr>
        <p:spPr bwMode="auto">
          <a:xfrm>
            <a:off x="25908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5" name="Rectangle 204"/>
          <p:cNvSpPr/>
          <p:nvPr/>
        </p:nvSpPr>
        <p:spPr bwMode="auto">
          <a:xfrm>
            <a:off x="23622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6" name="Rectangle 205"/>
          <p:cNvSpPr/>
          <p:nvPr/>
        </p:nvSpPr>
        <p:spPr bwMode="auto">
          <a:xfrm>
            <a:off x="21336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25" name="TextBox 206"/>
          <p:cNvSpPr txBox="1">
            <a:spLocks noChangeArrowheads="1"/>
          </p:cNvSpPr>
          <p:nvPr/>
        </p:nvSpPr>
        <p:spPr bwMode="auto">
          <a:xfrm>
            <a:off x="23622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26" name="TextBox 207"/>
          <p:cNvSpPr txBox="1">
            <a:spLocks noChangeArrowheads="1"/>
          </p:cNvSpPr>
          <p:nvPr/>
        </p:nvSpPr>
        <p:spPr bwMode="auto">
          <a:xfrm>
            <a:off x="25908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27" name="TextBox 208"/>
          <p:cNvSpPr txBox="1">
            <a:spLocks noChangeArrowheads="1"/>
          </p:cNvSpPr>
          <p:nvPr/>
        </p:nvSpPr>
        <p:spPr bwMode="auto">
          <a:xfrm>
            <a:off x="28194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28" name="TextBox 209"/>
          <p:cNvSpPr txBox="1">
            <a:spLocks noChangeArrowheads="1"/>
          </p:cNvSpPr>
          <p:nvPr/>
        </p:nvSpPr>
        <p:spPr bwMode="auto">
          <a:xfrm>
            <a:off x="21336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28194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2" name="Rectangle 211"/>
          <p:cNvSpPr/>
          <p:nvPr/>
        </p:nvSpPr>
        <p:spPr bwMode="auto">
          <a:xfrm>
            <a:off x="25908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3" name="Rectangle 212"/>
          <p:cNvSpPr/>
          <p:nvPr/>
        </p:nvSpPr>
        <p:spPr bwMode="auto">
          <a:xfrm>
            <a:off x="23622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4" name="Rectangle 213"/>
          <p:cNvSpPr/>
          <p:nvPr/>
        </p:nvSpPr>
        <p:spPr bwMode="auto">
          <a:xfrm>
            <a:off x="21336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33" name="TextBox 214"/>
          <p:cNvSpPr txBox="1">
            <a:spLocks noChangeArrowheads="1"/>
          </p:cNvSpPr>
          <p:nvPr/>
        </p:nvSpPr>
        <p:spPr bwMode="auto">
          <a:xfrm>
            <a:off x="23622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34" name="TextBox 215"/>
          <p:cNvSpPr txBox="1">
            <a:spLocks noChangeArrowheads="1"/>
          </p:cNvSpPr>
          <p:nvPr/>
        </p:nvSpPr>
        <p:spPr bwMode="auto">
          <a:xfrm>
            <a:off x="25908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35" name="TextBox 216"/>
          <p:cNvSpPr txBox="1">
            <a:spLocks noChangeArrowheads="1"/>
          </p:cNvSpPr>
          <p:nvPr/>
        </p:nvSpPr>
        <p:spPr bwMode="auto">
          <a:xfrm>
            <a:off x="28194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36" name="TextBox 217"/>
          <p:cNvSpPr txBox="1">
            <a:spLocks noChangeArrowheads="1"/>
          </p:cNvSpPr>
          <p:nvPr/>
        </p:nvSpPr>
        <p:spPr bwMode="auto">
          <a:xfrm>
            <a:off x="21336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1" name="Rectangle 230"/>
          <p:cNvSpPr/>
          <p:nvPr/>
        </p:nvSpPr>
        <p:spPr bwMode="auto">
          <a:xfrm>
            <a:off x="28194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2" name="Rectangle 231"/>
          <p:cNvSpPr/>
          <p:nvPr/>
        </p:nvSpPr>
        <p:spPr bwMode="auto">
          <a:xfrm>
            <a:off x="25908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23622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21336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41" name="TextBox 234"/>
          <p:cNvSpPr txBox="1">
            <a:spLocks noChangeArrowheads="1"/>
          </p:cNvSpPr>
          <p:nvPr/>
        </p:nvSpPr>
        <p:spPr bwMode="auto">
          <a:xfrm>
            <a:off x="23622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42" name="TextBox 235"/>
          <p:cNvSpPr txBox="1">
            <a:spLocks noChangeArrowheads="1"/>
          </p:cNvSpPr>
          <p:nvPr/>
        </p:nvSpPr>
        <p:spPr bwMode="auto">
          <a:xfrm>
            <a:off x="25908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43" name="TextBox 236"/>
          <p:cNvSpPr txBox="1">
            <a:spLocks noChangeArrowheads="1"/>
          </p:cNvSpPr>
          <p:nvPr/>
        </p:nvSpPr>
        <p:spPr bwMode="auto">
          <a:xfrm>
            <a:off x="28194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44" name="TextBox 237"/>
          <p:cNvSpPr txBox="1">
            <a:spLocks noChangeArrowheads="1"/>
          </p:cNvSpPr>
          <p:nvPr/>
        </p:nvSpPr>
        <p:spPr bwMode="auto">
          <a:xfrm>
            <a:off x="21336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9" name="Rectangle 238"/>
          <p:cNvSpPr/>
          <p:nvPr/>
        </p:nvSpPr>
        <p:spPr bwMode="auto">
          <a:xfrm>
            <a:off x="28194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0" name="Rectangle 239"/>
          <p:cNvSpPr/>
          <p:nvPr/>
        </p:nvSpPr>
        <p:spPr bwMode="auto">
          <a:xfrm>
            <a:off x="25908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1" name="Rectangle 240"/>
          <p:cNvSpPr/>
          <p:nvPr/>
        </p:nvSpPr>
        <p:spPr bwMode="auto">
          <a:xfrm>
            <a:off x="23622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2" name="Rectangle 241"/>
          <p:cNvSpPr/>
          <p:nvPr/>
        </p:nvSpPr>
        <p:spPr bwMode="auto">
          <a:xfrm>
            <a:off x="21336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49" name="TextBox 242"/>
          <p:cNvSpPr txBox="1">
            <a:spLocks noChangeArrowheads="1"/>
          </p:cNvSpPr>
          <p:nvPr/>
        </p:nvSpPr>
        <p:spPr bwMode="auto">
          <a:xfrm>
            <a:off x="23622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0" name="TextBox 243"/>
          <p:cNvSpPr txBox="1">
            <a:spLocks noChangeArrowheads="1"/>
          </p:cNvSpPr>
          <p:nvPr/>
        </p:nvSpPr>
        <p:spPr bwMode="auto">
          <a:xfrm>
            <a:off x="25908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1" name="TextBox 244"/>
          <p:cNvSpPr txBox="1">
            <a:spLocks noChangeArrowheads="1"/>
          </p:cNvSpPr>
          <p:nvPr/>
        </p:nvSpPr>
        <p:spPr bwMode="auto">
          <a:xfrm>
            <a:off x="28194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52" name="TextBox 245"/>
          <p:cNvSpPr txBox="1">
            <a:spLocks noChangeArrowheads="1"/>
          </p:cNvSpPr>
          <p:nvPr/>
        </p:nvSpPr>
        <p:spPr bwMode="auto">
          <a:xfrm>
            <a:off x="21336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3" name="TextBox 246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4" name="TextBox 24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5" name="TextBox 24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6" name="TextBox 25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57" name="TextBox 25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3048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4" name="Rectangle 253"/>
          <p:cNvSpPr/>
          <p:nvPr/>
        </p:nvSpPr>
        <p:spPr bwMode="auto">
          <a:xfrm>
            <a:off x="3048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5" name="Rectangle 254"/>
          <p:cNvSpPr/>
          <p:nvPr/>
        </p:nvSpPr>
        <p:spPr bwMode="auto">
          <a:xfrm>
            <a:off x="3048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6" name="Rectangle 255"/>
          <p:cNvSpPr/>
          <p:nvPr/>
        </p:nvSpPr>
        <p:spPr bwMode="auto">
          <a:xfrm>
            <a:off x="3048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62" name="TextBox 256"/>
          <p:cNvSpPr txBox="1">
            <a:spLocks noChangeArrowheads="1"/>
          </p:cNvSpPr>
          <p:nvPr/>
        </p:nvSpPr>
        <p:spPr bwMode="auto">
          <a:xfrm>
            <a:off x="3048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63" name="TextBox 257"/>
          <p:cNvSpPr txBox="1">
            <a:spLocks noChangeArrowheads="1"/>
          </p:cNvSpPr>
          <p:nvPr/>
        </p:nvSpPr>
        <p:spPr bwMode="auto">
          <a:xfrm>
            <a:off x="3048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64" name="TextBox 258"/>
          <p:cNvSpPr txBox="1">
            <a:spLocks noChangeArrowheads="1"/>
          </p:cNvSpPr>
          <p:nvPr/>
        </p:nvSpPr>
        <p:spPr bwMode="auto">
          <a:xfrm>
            <a:off x="3048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65" name="TextBox 259"/>
          <p:cNvSpPr txBox="1">
            <a:spLocks noChangeArrowheads="1"/>
          </p:cNvSpPr>
          <p:nvPr/>
        </p:nvSpPr>
        <p:spPr bwMode="auto">
          <a:xfrm>
            <a:off x="3048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3276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2" name="Rectangle 261"/>
          <p:cNvSpPr/>
          <p:nvPr/>
        </p:nvSpPr>
        <p:spPr bwMode="auto">
          <a:xfrm>
            <a:off x="3276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3" name="Rectangle 262"/>
          <p:cNvSpPr/>
          <p:nvPr/>
        </p:nvSpPr>
        <p:spPr bwMode="auto">
          <a:xfrm>
            <a:off x="3276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4" name="Rectangle 263"/>
          <p:cNvSpPr/>
          <p:nvPr/>
        </p:nvSpPr>
        <p:spPr bwMode="auto">
          <a:xfrm>
            <a:off x="3276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70" name="TextBox 264"/>
          <p:cNvSpPr txBox="1">
            <a:spLocks noChangeArrowheads="1"/>
          </p:cNvSpPr>
          <p:nvPr/>
        </p:nvSpPr>
        <p:spPr bwMode="auto">
          <a:xfrm>
            <a:off x="3276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71" name="TextBox 265"/>
          <p:cNvSpPr txBox="1">
            <a:spLocks noChangeArrowheads="1"/>
          </p:cNvSpPr>
          <p:nvPr/>
        </p:nvSpPr>
        <p:spPr bwMode="auto">
          <a:xfrm>
            <a:off x="3276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72" name="TextBox 266"/>
          <p:cNvSpPr txBox="1">
            <a:spLocks noChangeArrowheads="1"/>
          </p:cNvSpPr>
          <p:nvPr/>
        </p:nvSpPr>
        <p:spPr bwMode="auto">
          <a:xfrm>
            <a:off x="3276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73" name="TextBox 267"/>
          <p:cNvSpPr txBox="1">
            <a:spLocks noChangeArrowheads="1"/>
          </p:cNvSpPr>
          <p:nvPr/>
        </p:nvSpPr>
        <p:spPr bwMode="auto">
          <a:xfrm>
            <a:off x="3276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9" name="Rectangle 268"/>
          <p:cNvSpPr/>
          <p:nvPr/>
        </p:nvSpPr>
        <p:spPr bwMode="auto">
          <a:xfrm>
            <a:off x="3505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0" name="Rectangle 269"/>
          <p:cNvSpPr/>
          <p:nvPr/>
        </p:nvSpPr>
        <p:spPr bwMode="auto">
          <a:xfrm>
            <a:off x="3505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1" name="Rectangle 270"/>
          <p:cNvSpPr/>
          <p:nvPr/>
        </p:nvSpPr>
        <p:spPr bwMode="auto">
          <a:xfrm>
            <a:off x="3505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2" name="Rectangle 271"/>
          <p:cNvSpPr/>
          <p:nvPr/>
        </p:nvSpPr>
        <p:spPr bwMode="auto">
          <a:xfrm>
            <a:off x="3505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78" name="TextBox 272"/>
          <p:cNvSpPr txBox="1">
            <a:spLocks noChangeArrowheads="1"/>
          </p:cNvSpPr>
          <p:nvPr/>
        </p:nvSpPr>
        <p:spPr bwMode="auto">
          <a:xfrm>
            <a:off x="3505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79" name="TextBox 273"/>
          <p:cNvSpPr txBox="1">
            <a:spLocks noChangeArrowheads="1"/>
          </p:cNvSpPr>
          <p:nvPr/>
        </p:nvSpPr>
        <p:spPr bwMode="auto">
          <a:xfrm>
            <a:off x="3505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80" name="TextBox 274"/>
          <p:cNvSpPr txBox="1">
            <a:spLocks noChangeArrowheads="1"/>
          </p:cNvSpPr>
          <p:nvPr/>
        </p:nvSpPr>
        <p:spPr bwMode="auto">
          <a:xfrm>
            <a:off x="3505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81" name="TextBox 275"/>
          <p:cNvSpPr txBox="1">
            <a:spLocks noChangeArrowheads="1"/>
          </p:cNvSpPr>
          <p:nvPr/>
        </p:nvSpPr>
        <p:spPr bwMode="auto">
          <a:xfrm>
            <a:off x="3505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3733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8" name="Rectangle 277"/>
          <p:cNvSpPr/>
          <p:nvPr/>
        </p:nvSpPr>
        <p:spPr bwMode="auto">
          <a:xfrm>
            <a:off x="3733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9" name="Rectangle 278"/>
          <p:cNvSpPr/>
          <p:nvPr/>
        </p:nvSpPr>
        <p:spPr bwMode="auto">
          <a:xfrm>
            <a:off x="3733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0" name="Rectangle 279"/>
          <p:cNvSpPr/>
          <p:nvPr/>
        </p:nvSpPr>
        <p:spPr bwMode="auto">
          <a:xfrm>
            <a:off x="3733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86" name="TextBox 280"/>
          <p:cNvSpPr txBox="1">
            <a:spLocks noChangeArrowheads="1"/>
          </p:cNvSpPr>
          <p:nvPr/>
        </p:nvSpPr>
        <p:spPr bwMode="auto">
          <a:xfrm>
            <a:off x="3733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87" name="TextBox 281"/>
          <p:cNvSpPr txBox="1">
            <a:spLocks noChangeArrowheads="1"/>
          </p:cNvSpPr>
          <p:nvPr/>
        </p:nvSpPr>
        <p:spPr bwMode="auto">
          <a:xfrm>
            <a:off x="3733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88" name="TextBox 282"/>
          <p:cNvSpPr txBox="1">
            <a:spLocks noChangeArrowheads="1"/>
          </p:cNvSpPr>
          <p:nvPr/>
        </p:nvSpPr>
        <p:spPr bwMode="auto">
          <a:xfrm>
            <a:off x="3733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89" name="TextBox 283"/>
          <p:cNvSpPr txBox="1">
            <a:spLocks noChangeArrowheads="1"/>
          </p:cNvSpPr>
          <p:nvPr/>
        </p:nvSpPr>
        <p:spPr bwMode="auto">
          <a:xfrm>
            <a:off x="3733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5" name="Rectangle 284"/>
          <p:cNvSpPr/>
          <p:nvPr/>
        </p:nvSpPr>
        <p:spPr bwMode="auto">
          <a:xfrm>
            <a:off x="3962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6" name="Rectangle 285"/>
          <p:cNvSpPr/>
          <p:nvPr/>
        </p:nvSpPr>
        <p:spPr bwMode="auto">
          <a:xfrm>
            <a:off x="3962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7" name="Rectangle 286"/>
          <p:cNvSpPr/>
          <p:nvPr/>
        </p:nvSpPr>
        <p:spPr bwMode="auto">
          <a:xfrm>
            <a:off x="3962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8" name="Rectangle 287"/>
          <p:cNvSpPr/>
          <p:nvPr/>
        </p:nvSpPr>
        <p:spPr bwMode="auto">
          <a:xfrm>
            <a:off x="3962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394" name="TextBox 288"/>
          <p:cNvSpPr txBox="1">
            <a:spLocks noChangeArrowheads="1"/>
          </p:cNvSpPr>
          <p:nvPr/>
        </p:nvSpPr>
        <p:spPr bwMode="auto">
          <a:xfrm>
            <a:off x="3962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95" name="TextBox 289"/>
          <p:cNvSpPr txBox="1">
            <a:spLocks noChangeArrowheads="1"/>
          </p:cNvSpPr>
          <p:nvPr/>
        </p:nvSpPr>
        <p:spPr bwMode="auto">
          <a:xfrm>
            <a:off x="3962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396" name="TextBox 290"/>
          <p:cNvSpPr txBox="1">
            <a:spLocks noChangeArrowheads="1"/>
          </p:cNvSpPr>
          <p:nvPr/>
        </p:nvSpPr>
        <p:spPr bwMode="auto">
          <a:xfrm>
            <a:off x="3962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397" name="TextBox 291"/>
          <p:cNvSpPr txBox="1">
            <a:spLocks noChangeArrowheads="1"/>
          </p:cNvSpPr>
          <p:nvPr/>
        </p:nvSpPr>
        <p:spPr bwMode="auto">
          <a:xfrm>
            <a:off x="3962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4191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4" name="Rectangle 293"/>
          <p:cNvSpPr/>
          <p:nvPr/>
        </p:nvSpPr>
        <p:spPr bwMode="auto">
          <a:xfrm>
            <a:off x="4191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5" name="Rectangle 294"/>
          <p:cNvSpPr/>
          <p:nvPr/>
        </p:nvSpPr>
        <p:spPr bwMode="auto">
          <a:xfrm>
            <a:off x="4191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6" name="Rectangle 295"/>
          <p:cNvSpPr/>
          <p:nvPr/>
        </p:nvSpPr>
        <p:spPr bwMode="auto">
          <a:xfrm>
            <a:off x="4191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02" name="TextBox 296"/>
          <p:cNvSpPr txBox="1">
            <a:spLocks noChangeArrowheads="1"/>
          </p:cNvSpPr>
          <p:nvPr/>
        </p:nvSpPr>
        <p:spPr bwMode="auto">
          <a:xfrm>
            <a:off x="4191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03" name="TextBox 297"/>
          <p:cNvSpPr txBox="1">
            <a:spLocks noChangeArrowheads="1"/>
          </p:cNvSpPr>
          <p:nvPr/>
        </p:nvSpPr>
        <p:spPr bwMode="auto">
          <a:xfrm>
            <a:off x="4191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04" name="TextBox 298"/>
          <p:cNvSpPr txBox="1">
            <a:spLocks noChangeArrowheads="1"/>
          </p:cNvSpPr>
          <p:nvPr/>
        </p:nvSpPr>
        <p:spPr bwMode="auto">
          <a:xfrm>
            <a:off x="4191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05" name="TextBox 299"/>
          <p:cNvSpPr txBox="1">
            <a:spLocks noChangeArrowheads="1"/>
          </p:cNvSpPr>
          <p:nvPr/>
        </p:nvSpPr>
        <p:spPr bwMode="auto">
          <a:xfrm>
            <a:off x="4191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1" name="Rectangle 300"/>
          <p:cNvSpPr/>
          <p:nvPr/>
        </p:nvSpPr>
        <p:spPr bwMode="auto">
          <a:xfrm>
            <a:off x="4419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2" name="Rectangle 301"/>
          <p:cNvSpPr/>
          <p:nvPr/>
        </p:nvSpPr>
        <p:spPr bwMode="auto">
          <a:xfrm>
            <a:off x="4419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3" name="Rectangle 302"/>
          <p:cNvSpPr/>
          <p:nvPr/>
        </p:nvSpPr>
        <p:spPr bwMode="auto">
          <a:xfrm>
            <a:off x="4419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4" name="Rectangle 303"/>
          <p:cNvSpPr/>
          <p:nvPr/>
        </p:nvSpPr>
        <p:spPr bwMode="auto">
          <a:xfrm>
            <a:off x="4419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10" name="TextBox 304"/>
          <p:cNvSpPr txBox="1">
            <a:spLocks noChangeArrowheads="1"/>
          </p:cNvSpPr>
          <p:nvPr/>
        </p:nvSpPr>
        <p:spPr bwMode="auto">
          <a:xfrm>
            <a:off x="4419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11" name="TextBox 305"/>
          <p:cNvSpPr txBox="1">
            <a:spLocks noChangeArrowheads="1"/>
          </p:cNvSpPr>
          <p:nvPr/>
        </p:nvSpPr>
        <p:spPr bwMode="auto">
          <a:xfrm>
            <a:off x="4419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12" name="TextBox 306"/>
          <p:cNvSpPr txBox="1">
            <a:spLocks noChangeArrowheads="1"/>
          </p:cNvSpPr>
          <p:nvPr/>
        </p:nvSpPr>
        <p:spPr bwMode="auto">
          <a:xfrm>
            <a:off x="4419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13" name="TextBox 307"/>
          <p:cNvSpPr txBox="1">
            <a:spLocks noChangeArrowheads="1"/>
          </p:cNvSpPr>
          <p:nvPr/>
        </p:nvSpPr>
        <p:spPr bwMode="auto">
          <a:xfrm>
            <a:off x="4419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4648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0" name="Rectangle 309"/>
          <p:cNvSpPr/>
          <p:nvPr/>
        </p:nvSpPr>
        <p:spPr bwMode="auto">
          <a:xfrm>
            <a:off x="4648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1" name="Rectangle 310"/>
          <p:cNvSpPr/>
          <p:nvPr/>
        </p:nvSpPr>
        <p:spPr bwMode="auto">
          <a:xfrm>
            <a:off x="4648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2" name="Rectangle 311"/>
          <p:cNvSpPr/>
          <p:nvPr/>
        </p:nvSpPr>
        <p:spPr bwMode="auto">
          <a:xfrm>
            <a:off x="4648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18" name="TextBox 312"/>
          <p:cNvSpPr txBox="1">
            <a:spLocks noChangeArrowheads="1"/>
          </p:cNvSpPr>
          <p:nvPr/>
        </p:nvSpPr>
        <p:spPr bwMode="auto">
          <a:xfrm>
            <a:off x="4648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19" name="TextBox 313"/>
          <p:cNvSpPr txBox="1">
            <a:spLocks noChangeArrowheads="1"/>
          </p:cNvSpPr>
          <p:nvPr/>
        </p:nvSpPr>
        <p:spPr bwMode="auto">
          <a:xfrm>
            <a:off x="4648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20" name="TextBox 314"/>
          <p:cNvSpPr txBox="1">
            <a:spLocks noChangeArrowheads="1"/>
          </p:cNvSpPr>
          <p:nvPr/>
        </p:nvSpPr>
        <p:spPr bwMode="auto">
          <a:xfrm>
            <a:off x="4648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21" name="TextBox 315"/>
          <p:cNvSpPr txBox="1">
            <a:spLocks noChangeArrowheads="1"/>
          </p:cNvSpPr>
          <p:nvPr/>
        </p:nvSpPr>
        <p:spPr bwMode="auto">
          <a:xfrm>
            <a:off x="4648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4876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8" name="Rectangle 317"/>
          <p:cNvSpPr/>
          <p:nvPr/>
        </p:nvSpPr>
        <p:spPr bwMode="auto">
          <a:xfrm>
            <a:off x="4876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9" name="Rectangle 318"/>
          <p:cNvSpPr/>
          <p:nvPr/>
        </p:nvSpPr>
        <p:spPr bwMode="auto">
          <a:xfrm>
            <a:off x="4876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0" name="Rectangle 319"/>
          <p:cNvSpPr/>
          <p:nvPr/>
        </p:nvSpPr>
        <p:spPr bwMode="auto">
          <a:xfrm>
            <a:off x="4876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26" name="TextBox 320"/>
          <p:cNvSpPr txBox="1">
            <a:spLocks noChangeArrowheads="1"/>
          </p:cNvSpPr>
          <p:nvPr/>
        </p:nvSpPr>
        <p:spPr bwMode="auto">
          <a:xfrm>
            <a:off x="4876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27" name="TextBox 321"/>
          <p:cNvSpPr txBox="1">
            <a:spLocks noChangeArrowheads="1"/>
          </p:cNvSpPr>
          <p:nvPr/>
        </p:nvSpPr>
        <p:spPr bwMode="auto">
          <a:xfrm>
            <a:off x="4876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28" name="TextBox 322"/>
          <p:cNvSpPr txBox="1">
            <a:spLocks noChangeArrowheads="1"/>
          </p:cNvSpPr>
          <p:nvPr/>
        </p:nvSpPr>
        <p:spPr bwMode="auto">
          <a:xfrm>
            <a:off x="4876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29" name="TextBox 323"/>
          <p:cNvSpPr txBox="1">
            <a:spLocks noChangeArrowheads="1"/>
          </p:cNvSpPr>
          <p:nvPr/>
        </p:nvSpPr>
        <p:spPr bwMode="auto">
          <a:xfrm>
            <a:off x="4876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25" name="Rectangle 324"/>
          <p:cNvSpPr/>
          <p:nvPr/>
        </p:nvSpPr>
        <p:spPr bwMode="auto">
          <a:xfrm>
            <a:off x="5105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6" name="Rectangle 325"/>
          <p:cNvSpPr/>
          <p:nvPr/>
        </p:nvSpPr>
        <p:spPr bwMode="auto">
          <a:xfrm>
            <a:off x="5105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7" name="Rectangle 326"/>
          <p:cNvSpPr/>
          <p:nvPr/>
        </p:nvSpPr>
        <p:spPr bwMode="auto">
          <a:xfrm>
            <a:off x="5105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8" name="Rectangle 327"/>
          <p:cNvSpPr/>
          <p:nvPr/>
        </p:nvSpPr>
        <p:spPr bwMode="auto">
          <a:xfrm>
            <a:off x="5105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34" name="TextBox 328"/>
          <p:cNvSpPr txBox="1">
            <a:spLocks noChangeArrowheads="1"/>
          </p:cNvSpPr>
          <p:nvPr/>
        </p:nvSpPr>
        <p:spPr bwMode="auto">
          <a:xfrm>
            <a:off x="5105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35" name="TextBox 329"/>
          <p:cNvSpPr txBox="1">
            <a:spLocks noChangeArrowheads="1"/>
          </p:cNvSpPr>
          <p:nvPr/>
        </p:nvSpPr>
        <p:spPr bwMode="auto">
          <a:xfrm>
            <a:off x="5105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36" name="TextBox 330"/>
          <p:cNvSpPr txBox="1">
            <a:spLocks noChangeArrowheads="1"/>
          </p:cNvSpPr>
          <p:nvPr/>
        </p:nvSpPr>
        <p:spPr bwMode="auto">
          <a:xfrm>
            <a:off x="5105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37" name="TextBox 331"/>
          <p:cNvSpPr txBox="1">
            <a:spLocks noChangeArrowheads="1"/>
          </p:cNvSpPr>
          <p:nvPr/>
        </p:nvSpPr>
        <p:spPr bwMode="auto">
          <a:xfrm>
            <a:off x="5105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5334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4" name="Rectangle 333"/>
          <p:cNvSpPr/>
          <p:nvPr/>
        </p:nvSpPr>
        <p:spPr bwMode="auto">
          <a:xfrm>
            <a:off x="5334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5" name="Rectangle 334"/>
          <p:cNvSpPr/>
          <p:nvPr/>
        </p:nvSpPr>
        <p:spPr bwMode="auto">
          <a:xfrm>
            <a:off x="5334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6" name="Rectangle 335"/>
          <p:cNvSpPr/>
          <p:nvPr/>
        </p:nvSpPr>
        <p:spPr bwMode="auto">
          <a:xfrm>
            <a:off x="5334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42" name="TextBox 336"/>
          <p:cNvSpPr txBox="1">
            <a:spLocks noChangeArrowheads="1"/>
          </p:cNvSpPr>
          <p:nvPr/>
        </p:nvSpPr>
        <p:spPr bwMode="auto">
          <a:xfrm>
            <a:off x="5334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43" name="TextBox 337"/>
          <p:cNvSpPr txBox="1">
            <a:spLocks noChangeArrowheads="1"/>
          </p:cNvSpPr>
          <p:nvPr/>
        </p:nvSpPr>
        <p:spPr bwMode="auto">
          <a:xfrm>
            <a:off x="5334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44" name="TextBox 338"/>
          <p:cNvSpPr txBox="1">
            <a:spLocks noChangeArrowheads="1"/>
          </p:cNvSpPr>
          <p:nvPr/>
        </p:nvSpPr>
        <p:spPr bwMode="auto">
          <a:xfrm>
            <a:off x="5334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45" name="TextBox 339"/>
          <p:cNvSpPr txBox="1">
            <a:spLocks noChangeArrowheads="1"/>
          </p:cNvSpPr>
          <p:nvPr/>
        </p:nvSpPr>
        <p:spPr bwMode="auto">
          <a:xfrm>
            <a:off x="5334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1" name="Rectangle 340"/>
          <p:cNvSpPr/>
          <p:nvPr/>
        </p:nvSpPr>
        <p:spPr bwMode="auto">
          <a:xfrm>
            <a:off x="5562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2" name="Rectangle 341"/>
          <p:cNvSpPr/>
          <p:nvPr/>
        </p:nvSpPr>
        <p:spPr bwMode="auto">
          <a:xfrm>
            <a:off x="5562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3" name="Rectangle 342"/>
          <p:cNvSpPr/>
          <p:nvPr/>
        </p:nvSpPr>
        <p:spPr bwMode="auto">
          <a:xfrm>
            <a:off x="5562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4" name="Rectangle 343"/>
          <p:cNvSpPr/>
          <p:nvPr/>
        </p:nvSpPr>
        <p:spPr bwMode="auto">
          <a:xfrm>
            <a:off x="5562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50" name="TextBox 344"/>
          <p:cNvSpPr txBox="1">
            <a:spLocks noChangeArrowheads="1"/>
          </p:cNvSpPr>
          <p:nvPr/>
        </p:nvSpPr>
        <p:spPr bwMode="auto">
          <a:xfrm>
            <a:off x="5562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51" name="TextBox 345"/>
          <p:cNvSpPr txBox="1">
            <a:spLocks noChangeArrowheads="1"/>
          </p:cNvSpPr>
          <p:nvPr/>
        </p:nvSpPr>
        <p:spPr bwMode="auto">
          <a:xfrm>
            <a:off x="5562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52" name="TextBox 346"/>
          <p:cNvSpPr txBox="1">
            <a:spLocks noChangeArrowheads="1"/>
          </p:cNvSpPr>
          <p:nvPr/>
        </p:nvSpPr>
        <p:spPr bwMode="auto">
          <a:xfrm>
            <a:off x="5562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53" name="TextBox 347"/>
          <p:cNvSpPr txBox="1">
            <a:spLocks noChangeArrowheads="1"/>
          </p:cNvSpPr>
          <p:nvPr/>
        </p:nvSpPr>
        <p:spPr bwMode="auto">
          <a:xfrm>
            <a:off x="5562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9" name="Rectangle 348"/>
          <p:cNvSpPr/>
          <p:nvPr/>
        </p:nvSpPr>
        <p:spPr bwMode="auto">
          <a:xfrm>
            <a:off x="5791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0" name="Rectangle 349"/>
          <p:cNvSpPr/>
          <p:nvPr/>
        </p:nvSpPr>
        <p:spPr bwMode="auto">
          <a:xfrm>
            <a:off x="5791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1" name="Rectangle 350"/>
          <p:cNvSpPr/>
          <p:nvPr/>
        </p:nvSpPr>
        <p:spPr bwMode="auto">
          <a:xfrm>
            <a:off x="5791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2" name="Rectangle 351"/>
          <p:cNvSpPr/>
          <p:nvPr/>
        </p:nvSpPr>
        <p:spPr bwMode="auto">
          <a:xfrm>
            <a:off x="5791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58" name="TextBox 352"/>
          <p:cNvSpPr txBox="1">
            <a:spLocks noChangeArrowheads="1"/>
          </p:cNvSpPr>
          <p:nvPr/>
        </p:nvSpPr>
        <p:spPr bwMode="auto">
          <a:xfrm>
            <a:off x="5791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59" name="TextBox 353"/>
          <p:cNvSpPr txBox="1">
            <a:spLocks noChangeArrowheads="1"/>
          </p:cNvSpPr>
          <p:nvPr/>
        </p:nvSpPr>
        <p:spPr bwMode="auto">
          <a:xfrm>
            <a:off x="5791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60" name="TextBox 354"/>
          <p:cNvSpPr txBox="1">
            <a:spLocks noChangeArrowheads="1"/>
          </p:cNvSpPr>
          <p:nvPr/>
        </p:nvSpPr>
        <p:spPr bwMode="auto">
          <a:xfrm>
            <a:off x="5791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61" name="TextBox 355"/>
          <p:cNvSpPr txBox="1">
            <a:spLocks noChangeArrowheads="1"/>
          </p:cNvSpPr>
          <p:nvPr/>
        </p:nvSpPr>
        <p:spPr bwMode="auto">
          <a:xfrm>
            <a:off x="5791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57" name="Rectangle 356"/>
          <p:cNvSpPr/>
          <p:nvPr/>
        </p:nvSpPr>
        <p:spPr bwMode="auto">
          <a:xfrm>
            <a:off x="6019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8" name="Rectangle 357"/>
          <p:cNvSpPr/>
          <p:nvPr/>
        </p:nvSpPr>
        <p:spPr bwMode="auto">
          <a:xfrm>
            <a:off x="6019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9" name="Rectangle 358"/>
          <p:cNvSpPr/>
          <p:nvPr/>
        </p:nvSpPr>
        <p:spPr bwMode="auto">
          <a:xfrm>
            <a:off x="6019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0" name="Rectangle 359"/>
          <p:cNvSpPr/>
          <p:nvPr/>
        </p:nvSpPr>
        <p:spPr bwMode="auto">
          <a:xfrm>
            <a:off x="6019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66" name="TextBox 360"/>
          <p:cNvSpPr txBox="1">
            <a:spLocks noChangeArrowheads="1"/>
          </p:cNvSpPr>
          <p:nvPr/>
        </p:nvSpPr>
        <p:spPr bwMode="auto">
          <a:xfrm>
            <a:off x="6019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67" name="TextBox 361"/>
          <p:cNvSpPr txBox="1">
            <a:spLocks noChangeArrowheads="1"/>
          </p:cNvSpPr>
          <p:nvPr/>
        </p:nvSpPr>
        <p:spPr bwMode="auto">
          <a:xfrm>
            <a:off x="6019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68" name="TextBox 362"/>
          <p:cNvSpPr txBox="1">
            <a:spLocks noChangeArrowheads="1"/>
          </p:cNvSpPr>
          <p:nvPr/>
        </p:nvSpPr>
        <p:spPr bwMode="auto">
          <a:xfrm>
            <a:off x="6019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69" name="TextBox 363"/>
          <p:cNvSpPr txBox="1">
            <a:spLocks noChangeArrowheads="1"/>
          </p:cNvSpPr>
          <p:nvPr/>
        </p:nvSpPr>
        <p:spPr bwMode="auto">
          <a:xfrm>
            <a:off x="6019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65" name="Rectangle 364"/>
          <p:cNvSpPr/>
          <p:nvPr/>
        </p:nvSpPr>
        <p:spPr bwMode="auto">
          <a:xfrm>
            <a:off x="6248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6" name="Rectangle 365"/>
          <p:cNvSpPr/>
          <p:nvPr/>
        </p:nvSpPr>
        <p:spPr bwMode="auto">
          <a:xfrm>
            <a:off x="6248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7" name="Rectangle 366"/>
          <p:cNvSpPr/>
          <p:nvPr/>
        </p:nvSpPr>
        <p:spPr bwMode="auto">
          <a:xfrm>
            <a:off x="6248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8" name="Rectangle 367"/>
          <p:cNvSpPr/>
          <p:nvPr/>
        </p:nvSpPr>
        <p:spPr bwMode="auto">
          <a:xfrm>
            <a:off x="6248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74" name="TextBox 368"/>
          <p:cNvSpPr txBox="1">
            <a:spLocks noChangeArrowheads="1"/>
          </p:cNvSpPr>
          <p:nvPr/>
        </p:nvSpPr>
        <p:spPr bwMode="auto">
          <a:xfrm>
            <a:off x="6248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2475" name="TextBox 369"/>
          <p:cNvSpPr txBox="1">
            <a:spLocks noChangeArrowheads="1"/>
          </p:cNvSpPr>
          <p:nvPr/>
        </p:nvSpPr>
        <p:spPr bwMode="auto">
          <a:xfrm>
            <a:off x="6248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76" name="TextBox 370"/>
          <p:cNvSpPr txBox="1">
            <a:spLocks noChangeArrowheads="1"/>
          </p:cNvSpPr>
          <p:nvPr/>
        </p:nvSpPr>
        <p:spPr bwMode="auto">
          <a:xfrm>
            <a:off x="6248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77" name="TextBox 371"/>
          <p:cNvSpPr txBox="1">
            <a:spLocks noChangeArrowheads="1"/>
          </p:cNvSpPr>
          <p:nvPr/>
        </p:nvSpPr>
        <p:spPr bwMode="auto">
          <a:xfrm>
            <a:off x="6248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73" name="Rectangle 372"/>
          <p:cNvSpPr/>
          <p:nvPr/>
        </p:nvSpPr>
        <p:spPr bwMode="auto">
          <a:xfrm>
            <a:off x="6477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4" name="Rectangle 373"/>
          <p:cNvSpPr/>
          <p:nvPr/>
        </p:nvSpPr>
        <p:spPr bwMode="auto">
          <a:xfrm>
            <a:off x="6477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5" name="Rectangle 374"/>
          <p:cNvSpPr/>
          <p:nvPr/>
        </p:nvSpPr>
        <p:spPr bwMode="auto">
          <a:xfrm>
            <a:off x="6477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6" name="Rectangle 375"/>
          <p:cNvSpPr/>
          <p:nvPr/>
        </p:nvSpPr>
        <p:spPr bwMode="auto">
          <a:xfrm>
            <a:off x="6477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482" name="TextBox 376"/>
          <p:cNvSpPr txBox="1">
            <a:spLocks noChangeArrowheads="1"/>
          </p:cNvSpPr>
          <p:nvPr/>
        </p:nvSpPr>
        <p:spPr bwMode="auto">
          <a:xfrm>
            <a:off x="6477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83" name="TextBox 377"/>
          <p:cNvSpPr txBox="1">
            <a:spLocks noChangeArrowheads="1"/>
          </p:cNvSpPr>
          <p:nvPr/>
        </p:nvSpPr>
        <p:spPr bwMode="auto">
          <a:xfrm>
            <a:off x="6477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84" name="TextBox 378"/>
          <p:cNvSpPr txBox="1">
            <a:spLocks noChangeArrowheads="1"/>
          </p:cNvSpPr>
          <p:nvPr/>
        </p:nvSpPr>
        <p:spPr bwMode="auto">
          <a:xfrm>
            <a:off x="6477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85" name="TextBox 379"/>
          <p:cNvSpPr txBox="1">
            <a:spLocks noChangeArrowheads="1"/>
          </p:cNvSpPr>
          <p:nvPr/>
        </p:nvSpPr>
        <p:spPr bwMode="auto">
          <a:xfrm>
            <a:off x="6477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2486" name="TextBox 389"/>
          <p:cNvSpPr txBox="1">
            <a:spLocks noChangeArrowheads="1"/>
          </p:cNvSpPr>
          <p:nvPr/>
        </p:nvSpPr>
        <p:spPr bwMode="auto">
          <a:xfrm>
            <a:off x="5337175" y="1501775"/>
            <a:ext cx="360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additional tile types</a:t>
            </a:r>
          </a:p>
          <a:p>
            <a:r>
              <a:rPr lang="en-US"/>
              <a:t> capable of binary counting:</a:t>
            </a:r>
          </a:p>
        </p:txBody>
      </p:sp>
      <p:sp>
        <p:nvSpPr>
          <p:cNvPr id="52487" name="TextBox 393"/>
          <p:cNvSpPr txBox="1">
            <a:spLocks noChangeArrowheads="1"/>
          </p:cNvSpPr>
          <p:nvPr/>
        </p:nvSpPr>
        <p:spPr bwMode="auto">
          <a:xfrm>
            <a:off x="5286375" y="685800"/>
            <a:ext cx="394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-Use </a:t>
            </a:r>
            <a:r>
              <a:rPr lang="en-US">
                <a:solidFill>
                  <a:srgbClr val="FF0000"/>
                </a:solidFill>
              </a:rPr>
              <a:t>log n</a:t>
            </a:r>
            <a:r>
              <a:rPr lang="en-US"/>
              <a:t> tile types capable of</a:t>
            </a:r>
          </a:p>
          <a:p>
            <a:r>
              <a:rPr lang="en-US"/>
              <a:t>Binary counting: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383"/>
          <p:cNvSpPr/>
          <p:nvPr/>
        </p:nvSpPr>
        <p:spPr bwMode="auto">
          <a:xfrm>
            <a:off x="2133600" y="1524000"/>
            <a:ext cx="457200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Square Building</a:t>
            </a:r>
            <a:endParaRPr lang="en-US" sz="2800" dirty="0"/>
          </a:p>
        </p:txBody>
      </p:sp>
      <p:sp>
        <p:nvSpPr>
          <p:cNvPr id="120" name="Rectangle 119"/>
          <p:cNvSpPr/>
          <p:nvPr/>
        </p:nvSpPr>
        <p:spPr bwMode="auto">
          <a:xfrm>
            <a:off x="21336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1" name="Rectangle 120"/>
          <p:cNvSpPr/>
          <p:nvPr/>
        </p:nvSpPr>
        <p:spPr bwMode="auto">
          <a:xfrm>
            <a:off x="21336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21336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21336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cxnSp>
        <p:nvCxnSpPr>
          <p:cNvPr id="53258" name="Straight Arrow Connector 176"/>
          <p:cNvCxnSpPr>
            <a:cxnSpLocks noChangeShapeType="1"/>
          </p:cNvCxnSpPr>
          <p:nvPr/>
        </p:nvCxnSpPr>
        <p:spPr bwMode="auto">
          <a:xfrm rot="5400000" flipH="1" flipV="1">
            <a:off x="3429000" y="4343400"/>
            <a:ext cx="533400" cy="533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" name="Rectangle 46"/>
          <p:cNvSpPr/>
          <p:nvPr/>
        </p:nvSpPr>
        <p:spPr bwMode="auto">
          <a:xfrm>
            <a:off x="30480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3622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2133600" y="4981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23622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23622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25908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25908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2819400" y="4752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819400" y="4524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819400" y="4295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2819400" y="4067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276" name="TextBox 93"/>
          <p:cNvSpPr txBox="1">
            <a:spLocks noChangeArrowheads="1"/>
          </p:cNvSpPr>
          <p:nvPr/>
        </p:nvSpPr>
        <p:spPr bwMode="auto">
          <a:xfrm>
            <a:off x="23622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77" name="TextBox 94"/>
          <p:cNvSpPr txBox="1">
            <a:spLocks noChangeArrowheads="1"/>
          </p:cNvSpPr>
          <p:nvPr/>
        </p:nvSpPr>
        <p:spPr bwMode="auto">
          <a:xfrm>
            <a:off x="25908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78" name="TextBox 95"/>
          <p:cNvSpPr txBox="1">
            <a:spLocks noChangeArrowheads="1"/>
          </p:cNvSpPr>
          <p:nvPr/>
        </p:nvSpPr>
        <p:spPr bwMode="auto">
          <a:xfrm>
            <a:off x="28194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79" name="TextBox 96"/>
          <p:cNvSpPr txBox="1">
            <a:spLocks noChangeArrowheads="1"/>
          </p:cNvSpPr>
          <p:nvPr/>
        </p:nvSpPr>
        <p:spPr bwMode="auto">
          <a:xfrm>
            <a:off x="2133600" y="4981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0" name="TextBox 97"/>
          <p:cNvSpPr txBox="1">
            <a:spLocks noChangeArrowheads="1"/>
          </p:cNvSpPr>
          <p:nvPr/>
        </p:nvSpPr>
        <p:spPr bwMode="auto">
          <a:xfrm>
            <a:off x="25908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1" name="TextBox 98"/>
          <p:cNvSpPr txBox="1">
            <a:spLocks noChangeArrowheads="1"/>
          </p:cNvSpPr>
          <p:nvPr/>
        </p:nvSpPr>
        <p:spPr bwMode="auto">
          <a:xfrm>
            <a:off x="23622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2" name="TextBox 99"/>
          <p:cNvSpPr txBox="1">
            <a:spLocks noChangeArrowheads="1"/>
          </p:cNvSpPr>
          <p:nvPr/>
        </p:nvSpPr>
        <p:spPr bwMode="auto">
          <a:xfrm>
            <a:off x="21336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3" name="TextBox 100"/>
          <p:cNvSpPr txBox="1">
            <a:spLocks noChangeArrowheads="1"/>
          </p:cNvSpPr>
          <p:nvPr/>
        </p:nvSpPr>
        <p:spPr bwMode="auto">
          <a:xfrm>
            <a:off x="28194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4" name="TextBox 101"/>
          <p:cNvSpPr txBox="1">
            <a:spLocks noChangeArrowheads="1"/>
          </p:cNvSpPr>
          <p:nvPr/>
        </p:nvSpPr>
        <p:spPr bwMode="auto">
          <a:xfrm>
            <a:off x="23622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5" name="TextBox 102"/>
          <p:cNvSpPr txBox="1">
            <a:spLocks noChangeArrowheads="1"/>
          </p:cNvSpPr>
          <p:nvPr/>
        </p:nvSpPr>
        <p:spPr bwMode="auto">
          <a:xfrm>
            <a:off x="21336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6" name="TextBox 103"/>
          <p:cNvSpPr txBox="1">
            <a:spLocks noChangeArrowheads="1"/>
          </p:cNvSpPr>
          <p:nvPr/>
        </p:nvSpPr>
        <p:spPr bwMode="auto">
          <a:xfrm>
            <a:off x="23622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7" name="TextBox 104"/>
          <p:cNvSpPr txBox="1">
            <a:spLocks noChangeArrowheads="1"/>
          </p:cNvSpPr>
          <p:nvPr/>
        </p:nvSpPr>
        <p:spPr bwMode="auto">
          <a:xfrm>
            <a:off x="21336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8" name="TextBox 105"/>
          <p:cNvSpPr txBox="1">
            <a:spLocks noChangeArrowheads="1"/>
          </p:cNvSpPr>
          <p:nvPr/>
        </p:nvSpPr>
        <p:spPr bwMode="auto">
          <a:xfrm>
            <a:off x="25908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89" name="TextBox 107"/>
          <p:cNvSpPr txBox="1">
            <a:spLocks noChangeArrowheads="1"/>
          </p:cNvSpPr>
          <p:nvPr/>
        </p:nvSpPr>
        <p:spPr bwMode="auto">
          <a:xfrm>
            <a:off x="28194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90" name="TextBox 140"/>
          <p:cNvSpPr txBox="1">
            <a:spLocks noChangeArrowheads="1"/>
          </p:cNvSpPr>
          <p:nvPr/>
        </p:nvSpPr>
        <p:spPr bwMode="auto">
          <a:xfrm>
            <a:off x="21336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28194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6" name="Rectangle 145"/>
          <p:cNvSpPr/>
          <p:nvPr/>
        </p:nvSpPr>
        <p:spPr bwMode="auto">
          <a:xfrm>
            <a:off x="25908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7" name="Rectangle 146"/>
          <p:cNvSpPr/>
          <p:nvPr/>
        </p:nvSpPr>
        <p:spPr bwMode="auto">
          <a:xfrm>
            <a:off x="23622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48" name="Rectangle 147"/>
          <p:cNvSpPr/>
          <p:nvPr/>
        </p:nvSpPr>
        <p:spPr bwMode="auto">
          <a:xfrm>
            <a:off x="2133600" y="3838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295" name="TextBox 148"/>
          <p:cNvSpPr txBox="1">
            <a:spLocks noChangeArrowheads="1"/>
          </p:cNvSpPr>
          <p:nvPr/>
        </p:nvSpPr>
        <p:spPr bwMode="auto">
          <a:xfrm>
            <a:off x="23622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296" name="TextBox 149"/>
          <p:cNvSpPr txBox="1">
            <a:spLocks noChangeArrowheads="1"/>
          </p:cNvSpPr>
          <p:nvPr/>
        </p:nvSpPr>
        <p:spPr bwMode="auto">
          <a:xfrm>
            <a:off x="25908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297" name="TextBox 150"/>
          <p:cNvSpPr txBox="1">
            <a:spLocks noChangeArrowheads="1"/>
          </p:cNvSpPr>
          <p:nvPr/>
        </p:nvSpPr>
        <p:spPr bwMode="auto">
          <a:xfrm>
            <a:off x="28194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298" name="TextBox 151"/>
          <p:cNvSpPr txBox="1">
            <a:spLocks noChangeArrowheads="1"/>
          </p:cNvSpPr>
          <p:nvPr/>
        </p:nvSpPr>
        <p:spPr bwMode="auto">
          <a:xfrm>
            <a:off x="2133600" y="3838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28194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4" name="Rectangle 153"/>
          <p:cNvSpPr/>
          <p:nvPr/>
        </p:nvSpPr>
        <p:spPr bwMode="auto">
          <a:xfrm>
            <a:off x="25908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23622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133600" y="3609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03" name="TextBox 156"/>
          <p:cNvSpPr txBox="1">
            <a:spLocks noChangeArrowheads="1"/>
          </p:cNvSpPr>
          <p:nvPr/>
        </p:nvSpPr>
        <p:spPr bwMode="auto">
          <a:xfrm>
            <a:off x="23622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04" name="TextBox 157"/>
          <p:cNvSpPr txBox="1">
            <a:spLocks noChangeArrowheads="1"/>
          </p:cNvSpPr>
          <p:nvPr/>
        </p:nvSpPr>
        <p:spPr bwMode="auto">
          <a:xfrm>
            <a:off x="25908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05" name="TextBox 158"/>
          <p:cNvSpPr txBox="1">
            <a:spLocks noChangeArrowheads="1"/>
          </p:cNvSpPr>
          <p:nvPr/>
        </p:nvSpPr>
        <p:spPr bwMode="auto">
          <a:xfrm>
            <a:off x="28194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06" name="TextBox 159"/>
          <p:cNvSpPr txBox="1">
            <a:spLocks noChangeArrowheads="1"/>
          </p:cNvSpPr>
          <p:nvPr/>
        </p:nvSpPr>
        <p:spPr bwMode="auto">
          <a:xfrm>
            <a:off x="2133600" y="3609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28194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5908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3" name="Rectangle 162"/>
          <p:cNvSpPr/>
          <p:nvPr/>
        </p:nvSpPr>
        <p:spPr bwMode="auto">
          <a:xfrm>
            <a:off x="23622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64" name="Rectangle 163"/>
          <p:cNvSpPr/>
          <p:nvPr/>
        </p:nvSpPr>
        <p:spPr bwMode="auto">
          <a:xfrm>
            <a:off x="2133600" y="3381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11" name="TextBox 164"/>
          <p:cNvSpPr txBox="1">
            <a:spLocks noChangeArrowheads="1"/>
          </p:cNvSpPr>
          <p:nvPr/>
        </p:nvSpPr>
        <p:spPr bwMode="auto">
          <a:xfrm>
            <a:off x="23622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12" name="TextBox 165"/>
          <p:cNvSpPr txBox="1">
            <a:spLocks noChangeArrowheads="1"/>
          </p:cNvSpPr>
          <p:nvPr/>
        </p:nvSpPr>
        <p:spPr bwMode="auto">
          <a:xfrm>
            <a:off x="25908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13" name="TextBox 166"/>
          <p:cNvSpPr txBox="1">
            <a:spLocks noChangeArrowheads="1"/>
          </p:cNvSpPr>
          <p:nvPr/>
        </p:nvSpPr>
        <p:spPr bwMode="auto">
          <a:xfrm>
            <a:off x="28194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14" name="TextBox 167"/>
          <p:cNvSpPr txBox="1">
            <a:spLocks noChangeArrowheads="1"/>
          </p:cNvSpPr>
          <p:nvPr/>
        </p:nvSpPr>
        <p:spPr bwMode="auto">
          <a:xfrm>
            <a:off x="2133600" y="3381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28194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0" name="Rectangle 169"/>
          <p:cNvSpPr/>
          <p:nvPr/>
        </p:nvSpPr>
        <p:spPr bwMode="auto">
          <a:xfrm>
            <a:off x="25908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1" name="Rectangle 170"/>
          <p:cNvSpPr/>
          <p:nvPr/>
        </p:nvSpPr>
        <p:spPr bwMode="auto">
          <a:xfrm>
            <a:off x="23622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72" name="Rectangle 171"/>
          <p:cNvSpPr/>
          <p:nvPr/>
        </p:nvSpPr>
        <p:spPr bwMode="auto">
          <a:xfrm>
            <a:off x="2133600" y="3152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19" name="TextBox 172"/>
          <p:cNvSpPr txBox="1">
            <a:spLocks noChangeArrowheads="1"/>
          </p:cNvSpPr>
          <p:nvPr/>
        </p:nvSpPr>
        <p:spPr bwMode="auto">
          <a:xfrm>
            <a:off x="23622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0" name="TextBox 173"/>
          <p:cNvSpPr txBox="1">
            <a:spLocks noChangeArrowheads="1"/>
          </p:cNvSpPr>
          <p:nvPr/>
        </p:nvSpPr>
        <p:spPr bwMode="auto">
          <a:xfrm>
            <a:off x="25908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1" name="TextBox 174"/>
          <p:cNvSpPr txBox="1">
            <a:spLocks noChangeArrowheads="1"/>
          </p:cNvSpPr>
          <p:nvPr/>
        </p:nvSpPr>
        <p:spPr bwMode="auto">
          <a:xfrm>
            <a:off x="28194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2" name="TextBox 175"/>
          <p:cNvSpPr txBox="1">
            <a:spLocks noChangeArrowheads="1"/>
          </p:cNvSpPr>
          <p:nvPr/>
        </p:nvSpPr>
        <p:spPr bwMode="auto">
          <a:xfrm>
            <a:off x="2133600" y="3152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8194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0" name="Rectangle 179"/>
          <p:cNvSpPr/>
          <p:nvPr/>
        </p:nvSpPr>
        <p:spPr bwMode="auto">
          <a:xfrm>
            <a:off x="25908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1" name="Rectangle 180"/>
          <p:cNvSpPr/>
          <p:nvPr/>
        </p:nvSpPr>
        <p:spPr bwMode="auto">
          <a:xfrm>
            <a:off x="23622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2" name="Rectangle 181"/>
          <p:cNvSpPr/>
          <p:nvPr/>
        </p:nvSpPr>
        <p:spPr bwMode="auto">
          <a:xfrm>
            <a:off x="2133600" y="2924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27" name="TextBox 182"/>
          <p:cNvSpPr txBox="1">
            <a:spLocks noChangeArrowheads="1"/>
          </p:cNvSpPr>
          <p:nvPr/>
        </p:nvSpPr>
        <p:spPr bwMode="auto">
          <a:xfrm>
            <a:off x="23622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8" name="TextBox 183"/>
          <p:cNvSpPr txBox="1">
            <a:spLocks noChangeArrowheads="1"/>
          </p:cNvSpPr>
          <p:nvPr/>
        </p:nvSpPr>
        <p:spPr bwMode="auto">
          <a:xfrm>
            <a:off x="25908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29" name="TextBox 184"/>
          <p:cNvSpPr txBox="1">
            <a:spLocks noChangeArrowheads="1"/>
          </p:cNvSpPr>
          <p:nvPr/>
        </p:nvSpPr>
        <p:spPr bwMode="auto">
          <a:xfrm>
            <a:off x="28194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30" name="TextBox 185"/>
          <p:cNvSpPr txBox="1">
            <a:spLocks noChangeArrowheads="1"/>
          </p:cNvSpPr>
          <p:nvPr/>
        </p:nvSpPr>
        <p:spPr bwMode="auto">
          <a:xfrm>
            <a:off x="2133600" y="2924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28194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8" name="Rectangle 187"/>
          <p:cNvSpPr/>
          <p:nvPr/>
        </p:nvSpPr>
        <p:spPr bwMode="auto">
          <a:xfrm>
            <a:off x="25908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89" name="Rectangle 188"/>
          <p:cNvSpPr/>
          <p:nvPr/>
        </p:nvSpPr>
        <p:spPr bwMode="auto">
          <a:xfrm>
            <a:off x="23622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2133600" y="2695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35" name="TextBox 190"/>
          <p:cNvSpPr txBox="1">
            <a:spLocks noChangeArrowheads="1"/>
          </p:cNvSpPr>
          <p:nvPr/>
        </p:nvSpPr>
        <p:spPr bwMode="auto">
          <a:xfrm>
            <a:off x="23622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36" name="TextBox 191"/>
          <p:cNvSpPr txBox="1">
            <a:spLocks noChangeArrowheads="1"/>
          </p:cNvSpPr>
          <p:nvPr/>
        </p:nvSpPr>
        <p:spPr bwMode="auto">
          <a:xfrm>
            <a:off x="25908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37" name="TextBox 192"/>
          <p:cNvSpPr txBox="1">
            <a:spLocks noChangeArrowheads="1"/>
          </p:cNvSpPr>
          <p:nvPr/>
        </p:nvSpPr>
        <p:spPr bwMode="auto">
          <a:xfrm>
            <a:off x="28194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38" name="TextBox 193"/>
          <p:cNvSpPr txBox="1">
            <a:spLocks noChangeArrowheads="1"/>
          </p:cNvSpPr>
          <p:nvPr/>
        </p:nvSpPr>
        <p:spPr bwMode="auto">
          <a:xfrm>
            <a:off x="2133600" y="2695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28194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25908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23622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198" name="Rectangle 197"/>
          <p:cNvSpPr/>
          <p:nvPr/>
        </p:nvSpPr>
        <p:spPr bwMode="auto">
          <a:xfrm>
            <a:off x="2133600" y="2466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43" name="TextBox 198"/>
          <p:cNvSpPr txBox="1">
            <a:spLocks noChangeArrowheads="1"/>
          </p:cNvSpPr>
          <p:nvPr/>
        </p:nvSpPr>
        <p:spPr bwMode="auto">
          <a:xfrm>
            <a:off x="23622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44" name="TextBox 199"/>
          <p:cNvSpPr txBox="1">
            <a:spLocks noChangeArrowheads="1"/>
          </p:cNvSpPr>
          <p:nvPr/>
        </p:nvSpPr>
        <p:spPr bwMode="auto">
          <a:xfrm>
            <a:off x="25908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45" name="TextBox 200"/>
          <p:cNvSpPr txBox="1">
            <a:spLocks noChangeArrowheads="1"/>
          </p:cNvSpPr>
          <p:nvPr/>
        </p:nvSpPr>
        <p:spPr bwMode="auto">
          <a:xfrm>
            <a:off x="28194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46" name="TextBox 201"/>
          <p:cNvSpPr txBox="1">
            <a:spLocks noChangeArrowheads="1"/>
          </p:cNvSpPr>
          <p:nvPr/>
        </p:nvSpPr>
        <p:spPr bwMode="auto">
          <a:xfrm>
            <a:off x="2133600" y="2466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03" name="Rectangle 202"/>
          <p:cNvSpPr/>
          <p:nvPr/>
        </p:nvSpPr>
        <p:spPr bwMode="auto">
          <a:xfrm>
            <a:off x="28194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4" name="Rectangle 203"/>
          <p:cNvSpPr/>
          <p:nvPr/>
        </p:nvSpPr>
        <p:spPr bwMode="auto">
          <a:xfrm>
            <a:off x="25908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5" name="Rectangle 204"/>
          <p:cNvSpPr/>
          <p:nvPr/>
        </p:nvSpPr>
        <p:spPr bwMode="auto">
          <a:xfrm>
            <a:off x="23622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06" name="Rectangle 205"/>
          <p:cNvSpPr/>
          <p:nvPr/>
        </p:nvSpPr>
        <p:spPr bwMode="auto">
          <a:xfrm>
            <a:off x="2133600" y="2238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51" name="TextBox 206"/>
          <p:cNvSpPr txBox="1">
            <a:spLocks noChangeArrowheads="1"/>
          </p:cNvSpPr>
          <p:nvPr/>
        </p:nvSpPr>
        <p:spPr bwMode="auto">
          <a:xfrm>
            <a:off x="23622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52" name="TextBox 207"/>
          <p:cNvSpPr txBox="1">
            <a:spLocks noChangeArrowheads="1"/>
          </p:cNvSpPr>
          <p:nvPr/>
        </p:nvSpPr>
        <p:spPr bwMode="auto">
          <a:xfrm>
            <a:off x="25908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53" name="TextBox 208"/>
          <p:cNvSpPr txBox="1">
            <a:spLocks noChangeArrowheads="1"/>
          </p:cNvSpPr>
          <p:nvPr/>
        </p:nvSpPr>
        <p:spPr bwMode="auto">
          <a:xfrm>
            <a:off x="28194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54" name="TextBox 209"/>
          <p:cNvSpPr txBox="1">
            <a:spLocks noChangeArrowheads="1"/>
          </p:cNvSpPr>
          <p:nvPr/>
        </p:nvSpPr>
        <p:spPr bwMode="auto">
          <a:xfrm>
            <a:off x="2133600" y="2238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28194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2" name="Rectangle 211"/>
          <p:cNvSpPr/>
          <p:nvPr/>
        </p:nvSpPr>
        <p:spPr bwMode="auto">
          <a:xfrm>
            <a:off x="25908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3" name="Rectangle 212"/>
          <p:cNvSpPr/>
          <p:nvPr/>
        </p:nvSpPr>
        <p:spPr bwMode="auto">
          <a:xfrm>
            <a:off x="23622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14" name="Rectangle 213"/>
          <p:cNvSpPr/>
          <p:nvPr/>
        </p:nvSpPr>
        <p:spPr bwMode="auto">
          <a:xfrm>
            <a:off x="2133600" y="2009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59" name="TextBox 214"/>
          <p:cNvSpPr txBox="1">
            <a:spLocks noChangeArrowheads="1"/>
          </p:cNvSpPr>
          <p:nvPr/>
        </p:nvSpPr>
        <p:spPr bwMode="auto">
          <a:xfrm>
            <a:off x="23622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60" name="TextBox 215"/>
          <p:cNvSpPr txBox="1">
            <a:spLocks noChangeArrowheads="1"/>
          </p:cNvSpPr>
          <p:nvPr/>
        </p:nvSpPr>
        <p:spPr bwMode="auto">
          <a:xfrm>
            <a:off x="25908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61" name="TextBox 216"/>
          <p:cNvSpPr txBox="1">
            <a:spLocks noChangeArrowheads="1"/>
          </p:cNvSpPr>
          <p:nvPr/>
        </p:nvSpPr>
        <p:spPr bwMode="auto">
          <a:xfrm>
            <a:off x="28194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62" name="TextBox 217"/>
          <p:cNvSpPr txBox="1">
            <a:spLocks noChangeArrowheads="1"/>
          </p:cNvSpPr>
          <p:nvPr/>
        </p:nvSpPr>
        <p:spPr bwMode="auto">
          <a:xfrm>
            <a:off x="2133600" y="2009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1" name="Rectangle 230"/>
          <p:cNvSpPr/>
          <p:nvPr/>
        </p:nvSpPr>
        <p:spPr bwMode="auto">
          <a:xfrm>
            <a:off x="28194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2" name="Rectangle 231"/>
          <p:cNvSpPr/>
          <p:nvPr/>
        </p:nvSpPr>
        <p:spPr bwMode="auto">
          <a:xfrm>
            <a:off x="25908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23622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34" name="Rectangle 233"/>
          <p:cNvSpPr/>
          <p:nvPr/>
        </p:nvSpPr>
        <p:spPr bwMode="auto">
          <a:xfrm>
            <a:off x="2133600" y="15525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67" name="TextBox 234"/>
          <p:cNvSpPr txBox="1">
            <a:spLocks noChangeArrowheads="1"/>
          </p:cNvSpPr>
          <p:nvPr/>
        </p:nvSpPr>
        <p:spPr bwMode="auto">
          <a:xfrm>
            <a:off x="23622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68" name="TextBox 235"/>
          <p:cNvSpPr txBox="1">
            <a:spLocks noChangeArrowheads="1"/>
          </p:cNvSpPr>
          <p:nvPr/>
        </p:nvSpPr>
        <p:spPr bwMode="auto">
          <a:xfrm>
            <a:off x="25908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69" name="TextBox 236"/>
          <p:cNvSpPr txBox="1">
            <a:spLocks noChangeArrowheads="1"/>
          </p:cNvSpPr>
          <p:nvPr/>
        </p:nvSpPr>
        <p:spPr bwMode="auto">
          <a:xfrm>
            <a:off x="28194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70" name="TextBox 237"/>
          <p:cNvSpPr txBox="1">
            <a:spLocks noChangeArrowheads="1"/>
          </p:cNvSpPr>
          <p:nvPr/>
        </p:nvSpPr>
        <p:spPr bwMode="auto">
          <a:xfrm>
            <a:off x="2133600" y="15525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39" name="Rectangle 238"/>
          <p:cNvSpPr/>
          <p:nvPr/>
        </p:nvSpPr>
        <p:spPr bwMode="auto">
          <a:xfrm>
            <a:off x="28194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0" name="Rectangle 239"/>
          <p:cNvSpPr/>
          <p:nvPr/>
        </p:nvSpPr>
        <p:spPr bwMode="auto">
          <a:xfrm>
            <a:off x="25908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1" name="Rectangle 240"/>
          <p:cNvSpPr/>
          <p:nvPr/>
        </p:nvSpPr>
        <p:spPr bwMode="auto">
          <a:xfrm>
            <a:off x="23622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42" name="Rectangle 241"/>
          <p:cNvSpPr/>
          <p:nvPr/>
        </p:nvSpPr>
        <p:spPr bwMode="auto">
          <a:xfrm>
            <a:off x="2133600" y="1781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75" name="TextBox 242"/>
          <p:cNvSpPr txBox="1">
            <a:spLocks noChangeArrowheads="1"/>
          </p:cNvSpPr>
          <p:nvPr/>
        </p:nvSpPr>
        <p:spPr bwMode="auto">
          <a:xfrm>
            <a:off x="23622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76" name="TextBox 243"/>
          <p:cNvSpPr txBox="1">
            <a:spLocks noChangeArrowheads="1"/>
          </p:cNvSpPr>
          <p:nvPr/>
        </p:nvSpPr>
        <p:spPr bwMode="auto">
          <a:xfrm>
            <a:off x="25908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77" name="TextBox 244"/>
          <p:cNvSpPr txBox="1">
            <a:spLocks noChangeArrowheads="1"/>
          </p:cNvSpPr>
          <p:nvPr/>
        </p:nvSpPr>
        <p:spPr bwMode="auto">
          <a:xfrm>
            <a:off x="28194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78" name="TextBox 245"/>
          <p:cNvSpPr txBox="1">
            <a:spLocks noChangeArrowheads="1"/>
          </p:cNvSpPr>
          <p:nvPr/>
        </p:nvSpPr>
        <p:spPr bwMode="auto">
          <a:xfrm>
            <a:off x="2133600" y="1781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79" name="TextBox 246"/>
          <p:cNvSpPr txBox="1">
            <a:spLocks noChangeArrowheads="1"/>
          </p:cNvSpPr>
          <p:nvPr/>
        </p:nvSpPr>
        <p:spPr bwMode="auto">
          <a:xfrm>
            <a:off x="2819400" y="4752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80" name="TextBox 248"/>
          <p:cNvSpPr txBox="1">
            <a:spLocks noChangeArrowheads="1"/>
          </p:cNvSpPr>
          <p:nvPr/>
        </p:nvSpPr>
        <p:spPr bwMode="auto">
          <a:xfrm>
            <a:off x="2590800" y="4524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81" name="TextBox 249"/>
          <p:cNvSpPr txBox="1">
            <a:spLocks noChangeArrowheads="1"/>
          </p:cNvSpPr>
          <p:nvPr/>
        </p:nvSpPr>
        <p:spPr bwMode="auto">
          <a:xfrm>
            <a:off x="28194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82" name="TextBox 250"/>
          <p:cNvSpPr txBox="1">
            <a:spLocks noChangeArrowheads="1"/>
          </p:cNvSpPr>
          <p:nvPr/>
        </p:nvSpPr>
        <p:spPr bwMode="auto">
          <a:xfrm>
            <a:off x="2590800" y="4295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83" name="TextBox 251"/>
          <p:cNvSpPr txBox="1">
            <a:spLocks noChangeArrowheads="1"/>
          </p:cNvSpPr>
          <p:nvPr/>
        </p:nvSpPr>
        <p:spPr bwMode="auto">
          <a:xfrm>
            <a:off x="2362200" y="4067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3048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4" name="Rectangle 253"/>
          <p:cNvSpPr/>
          <p:nvPr/>
        </p:nvSpPr>
        <p:spPr bwMode="auto">
          <a:xfrm>
            <a:off x="3048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5" name="Rectangle 254"/>
          <p:cNvSpPr/>
          <p:nvPr/>
        </p:nvSpPr>
        <p:spPr bwMode="auto">
          <a:xfrm>
            <a:off x="3048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56" name="Rectangle 255"/>
          <p:cNvSpPr/>
          <p:nvPr/>
        </p:nvSpPr>
        <p:spPr bwMode="auto">
          <a:xfrm>
            <a:off x="3048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88" name="TextBox 256"/>
          <p:cNvSpPr txBox="1">
            <a:spLocks noChangeArrowheads="1"/>
          </p:cNvSpPr>
          <p:nvPr/>
        </p:nvSpPr>
        <p:spPr bwMode="auto">
          <a:xfrm>
            <a:off x="3048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89" name="TextBox 257"/>
          <p:cNvSpPr txBox="1">
            <a:spLocks noChangeArrowheads="1"/>
          </p:cNvSpPr>
          <p:nvPr/>
        </p:nvSpPr>
        <p:spPr bwMode="auto">
          <a:xfrm>
            <a:off x="3048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90" name="TextBox 258"/>
          <p:cNvSpPr txBox="1">
            <a:spLocks noChangeArrowheads="1"/>
          </p:cNvSpPr>
          <p:nvPr/>
        </p:nvSpPr>
        <p:spPr bwMode="auto">
          <a:xfrm>
            <a:off x="3048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91" name="TextBox 259"/>
          <p:cNvSpPr txBox="1">
            <a:spLocks noChangeArrowheads="1"/>
          </p:cNvSpPr>
          <p:nvPr/>
        </p:nvSpPr>
        <p:spPr bwMode="auto">
          <a:xfrm>
            <a:off x="3048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3276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2" name="Rectangle 261"/>
          <p:cNvSpPr/>
          <p:nvPr/>
        </p:nvSpPr>
        <p:spPr bwMode="auto">
          <a:xfrm>
            <a:off x="3276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3" name="Rectangle 262"/>
          <p:cNvSpPr/>
          <p:nvPr/>
        </p:nvSpPr>
        <p:spPr bwMode="auto">
          <a:xfrm>
            <a:off x="3276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64" name="Rectangle 263"/>
          <p:cNvSpPr/>
          <p:nvPr/>
        </p:nvSpPr>
        <p:spPr bwMode="auto">
          <a:xfrm>
            <a:off x="3276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396" name="TextBox 264"/>
          <p:cNvSpPr txBox="1">
            <a:spLocks noChangeArrowheads="1"/>
          </p:cNvSpPr>
          <p:nvPr/>
        </p:nvSpPr>
        <p:spPr bwMode="auto">
          <a:xfrm>
            <a:off x="3276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397" name="TextBox 265"/>
          <p:cNvSpPr txBox="1">
            <a:spLocks noChangeArrowheads="1"/>
          </p:cNvSpPr>
          <p:nvPr/>
        </p:nvSpPr>
        <p:spPr bwMode="auto">
          <a:xfrm>
            <a:off x="3276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98" name="TextBox 266"/>
          <p:cNvSpPr txBox="1">
            <a:spLocks noChangeArrowheads="1"/>
          </p:cNvSpPr>
          <p:nvPr/>
        </p:nvSpPr>
        <p:spPr bwMode="auto">
          <a:xfrm>
            <a:off x="3276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399" name="TextBox 267"/>
          <p:cNvSpPr txBox="1">
            <a:spLocks noChangeArrowheads="1"/>
          </p:cNvSpPr>
          <p:nvPr/>
        </p:nvSpPr>
        <p:spPr bwMode="auto">
          <a:xfrm>
            <a:off x="3276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9" name="Rectangle 268"/>
          <p:cNvSpPr/>
          <p:nvPr/>
        </p:nvSpPr>
        <p:spPr bwMode="auto">
          <a:xfrm>
            <a:off x="3505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0" name="Rectangle 269"/>
          <p:cNvSpPr/>
          <p:nvPr/>
        </p:nvSpPr>
        <p:spPr bwMode="auto">
          <a:xfrm>
            <a:off x="3505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1" name="Rectangle 270"/>
          <p:cNvSpPr/>
          <p:nvPr/>
        </p:nvSpPr>
        <p:spPr bwMode="auto">
          <a:xfrm>
            <a:off x="3505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2" name="Rectangle 271"/>
          <p:cNvSpPr/>
          <p:nvPr/>
        </p:nvSpPr>
        <p:spPr bwMode="auto">
          <a:xfrm>
            <a:off x="3505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04" name="TextBox 272"/>
          <p:cNvSpPr txBox="1">
            <a:spLocks noChangeArrowheads="1"/>
          </p:cNvSpPr>
          <p:nvPr/>
        </p:nvSpPr>
        <p:spPr bwMode="auto">
          <a:xfrm>
            <a:off x="3505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05" name="TextBox 273"/>
          <p:cNvSpPr txBox="1">
            <a:spLocks noChangeArrowheads="1"/>
          </p:cNvSpPr>
          <p:nvPr/>
        </p:nvSpPr>
        <p:spPr bwMode="auto">
          <a:xfrm>
            <a:off x="3505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06" name="TextBox 274"/>
          <p:cNvSpPr txBox="1">
            <a:spLocks noChangeArrowheads="1"/>
          </p:cNvSpPr>
          <p:nvPr/>
        </p:nvSpPr>
        <p:spPr bwMode="auto">
          <a:xfrm>
            <a:off x="3505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07" name="TextBox 275"/>
          <p:cNvSpPr txBox="1">
            <a:spLocks noChangeArrowheads="1"/>
          </p:cNvSpPr>
          <p:nvPr/>
        </p:nvSpPr>
        <p:spPr bwMode="auto">
          <a:xfrm>
            <a:off x="3505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3733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8" name="Rectangle 277"/>
          <p:cNvSpPr/>
          <p:nvPr/>
        </p:nvSpPr>
        <p:spPr bwMode="auto">
          <a:xfrm>
            <a:off x="3733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79" name="Rectangle 278"/>
          <p:cNvSpPr/>
          <p:nvPr/>
        </p:nvSpPr>
        <p:spPr bwMode="auto">
          <a:xfrm>
            <a:off x="3733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0" name="Rectangle 279"/>
          <p:cNvSpPr/>
          <p:nvPr/>
        </p:nvSpPr>
        <p:spPr bwMode="auto">
          <a:xfrm>
            <a:off x="3733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12" name="TextBox 280"/>
          <p:cNvSpPr txBox="1">
            <a:spLocks noChangeArrowheads="1"/>
          </p:cNvSpPr>
          <p:nvPr/>
        </p:nvSpPr>
        <p:spPr bwMode="auto">
          <a:xfrm>
            <a:off x="3733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13" name="TextBox 281"/>
          <p:cNvSpPr txBox="1">
            <a:spLocks noChangeArrowheads="1"/>
          </p:cNvSpPr>
          <p:nvPr/>
        </p:nvSpPr>
        <p:spPr bwMode="auto">
          <a:xfrm>
            <a:off x="3733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14" name="TextBox 282"/>
          <p:cNvSpPr txBox="1">
            <a:spLocks noChangeArrowheads="1"/>
          </p:cNvSpPr>
          <p:nvPr/>
        </p:nvSpPr>
        <p:spPr bwMode="auto">
          <a:xfrm>
            <a:off x="3733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15" name="TextBox 283"/>
          <p:cNvSpPr txBox="1">
            <a:spLocks noChangeArrowheads="1"/>
          </p:cNvSpPr>
          <p:nvPr/>
        </p:nvSpPr>
        <p:spPr bwMode="auto">
          <a:xfrm>
            <a:off x="3733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5" name="Rectangle 284"/>
          <p:cNvSpPr/>
          <p:nvPr/>
        </p:nvSpPr>
        <p:spPr bwMode="auto">
          <a:xfrm>
            <a:off x="3962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6" name="Rectangle 285"/>
          <p:cNvSpPr/>
          <p:nvPr/>
        </p:nvSpPr>
        <p:spPr bwMode="auto">
          <a:xfrm>
            <a:off x="3962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7" name="Rectangle 286"/>
          <p:cNvSpPr/>
          <p:nvPr/>
        </p:nvSpPr>
        <p:spPr bwMode="auto">
          <a:xfrm>
            <a:off x="3962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88" name="Rectangle 287"/>
          <p:cNvSpPr/>
          <p:nvPr/>
        </p:nvSpPr>
        <p:spPr bwMode="auto">
          <a:xfrm>
            <a:off x="3962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20" name="TextBox 288"/>
          <p:cNvSpPr txBox="1">
            <a:spLocks noChangeArrowheads="1"/>
          </p:cNvSpPr>
          <p:nvPr/>
        </p:nvSpPr>
        <p:spPr bwMode="auto">
          <a:xfrm>
            <a:off x="3962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21" name="TextBox 289"/>
          <p:cNvSpPr txBox="1">
            <a:spLocks noChangeArrowheads="1"/>
          </p:cNvSpPr>
          <p:nvPr/>
        </p:nvSpPr>
        <p:spPr bwMode="auto">
          <a:xfrm>
            <a:off x="3962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22" name="TextBox 290"/>
          <p:cNvSpPr txBox="1">
            <a:spLocks noChangeArrowheads="1"/>
          </p:cNvSpPr>
          <p:nvPr/>
        </p:nvSpPr>
        <p:spPr bwMode="auto">
          <a:xfrm>
            <a:off x="3962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23" name="TextBox 291"/>
          <p:cNvSpPr txBox="1">
            <a:spLocks noChangeArrowheads="1"/>
          </p:cNvSpPr>
          <p:nvPr/>
        </p:nvSpPr>
        <p:spPr bwMode="auto">
          <a:xfrm>
            <a:off x="3962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4191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4" name="Rectangle 293"/>
          <p:cNvSpPr/>
          <p:nvPr/>
        </p:nvSpPr>
        <p:spPr bwMode="auto">
          <a:xfrm>
            <a:off x="4191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5" name="Rectangle 294"/>
          <p:cNvSpPr/>
          <p:nvPr/>
        </p:nvSpPr>
        <p:spPr bwMode="auto">
          <a:xfrm>
            <a:off x="4191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296" name="Rectangle 295"/>
          <p:cNvSpPr/>
          <p:nvPr/>
        </p:nvSpPr>
        <p:spPr bwMode="auto">
          <a:xfrm>
            <a:off x="4191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28" name="TextBox 296"/>
          <p:cNvSpPr txBox="1">
            <a:spLocks noChangeArrowheads="1"/>
          </p:cNvSpPr>
          <p:nvPr/>
        </p:nvSpPr>
        <p:spPr bwMode="auto">
          <a:xfrm>
            <a:off x="4191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29" name="TextBox 297"/>
          <p:cNvSpPr txBox="1">
            <a:spLocks noChangeArrowheads="1"/>
          </p:cNvSpPr>
          <p:nvPr/>
        </p:nvSpPr>
        <p:spPr bwMode="auto">
          <a:xfrm>
            <a:off x="4191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30" name="TextBox 298"/>
          <p:cNvSpPr txBox="1">
            <a:spLocks noChangeArrowheads="1"/>
          </p:cNvSpPr>
          <p:nvPr/>
        </p:nvSpPr>
        <p:spPr bwMode="auto">
          <a:xfrm>
            <a:off x="4191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31" name="TextBox 299"/>
          <p:cNvSpPr txBox="1">
            <a:spLocks noChangeArrowheads="1"/>
          </p:cNvSpPr>
          <p:nvPr/>
        </p:nvSpPr>
        <p:spPr bwMode="auto">
          <a:xfrm>
            <a:off x="4191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1" name="Rectangle 300"/>
          <p:cNvSpPr/>
          <p:nvPr/>
        </p:nvSpPr>
        <p:spPr bwMode="auto">
          <a:xfrm>
            <a:off x="4419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2" name="Rectangle 301"/>
          <p:cNvSpPr/>
          <p:nvPr/>
        </p:nvSpPr>
        <p:spPr bwMode="auto">
          <a:xfrm>
            <a:off x="4419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3" name="Rectangle 302"/>
          <p:cNvSpPr/>
          <p:nvPr/>
        </p:nvSpPr>
        <p:spPr bwMode="auto">
          <a:xfrm>
            <a:off x="4419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04" name="Rectangle 303"/>
          <p:cNvSpPr/>
          <p:nvPr/>
        </p:nvSpPr>
        <p:spPr bwMode="auto">
          <a:xfrm>
            <a:off x="4419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36" name="TextBox 304"/>
          <p:cNvSpPr txBox="1">
            <a:spLocks noChangeArrowheads="1"/>
          </p:cNvSpPr>
          <p:nvPr/>
        </p:nvSpPr>
        <p:spPr bwMode="auto">
          <a:xfrm>
            <a:off x="4419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37" name="TextBox 305"/>
          <p:cNvSpPr txBox="1">
            <a:spLocks noChangeArrowheads="1"/>
          </p:cNvSpPr>
          <p:nvPr/>
        </p:nvSpPr>
        <p:spPr bwMode="auto">
          <a:xfrm>
            <a:off x="4419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38" name="TextBox 306"/>
          <p:cNvSpPr txBox="1">
            <a:spLocks noChangeArrowheads="1"/>
          </p:cNvSpPr>
          <p:nvPr/>
        </p:nvSpPr>
        <p:spPr bwMode="auto">
          <a:xfrm>
            <a:off x="4419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39" name="TextBox 307"/>
          <p:cNvSpPr txBox="1">
            <a:spLocks noChangeArrowheads="1"/>
          </p:cNvSpPr>
          <p:nvPr/>
        </p:nvSpPr>
        <p:spPr bwMode="auto">
          <a:xfrm>
            <a:off x="4419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4648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0" name="Rectangle 309"/>
          <p:cNvSpPr/>
          <p:nvPr/>
        </p:nvSpPr>
        <p:spPr bwMode="auto">
          <a:xfrm>
            <a:off x="4648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1" name="Rectangle 310"/>
          <p:cNvSpPr/>
          <p:nvPr/>
        </p:nvSpPr>
        <p:spPr bwMode="auto">
          <a:xfrm>
            <a:off x="4648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2" name="Rectangle 311"/>
          <p:cNvSpPr/>
          <p:nvPr/>
        </p:nvSpPr>
        <p:spPr bwMode="auto">
          <a:xfrm>
            <a:off x="4648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44" name="TextBox 312"/>
          <p:cNvSpPr txBox="1">
            <a:spLocks noChangeArrowheads="1"/>
          </p:cNvSpPr>
          <p:nvPr/>
        </p:nvSpPr>
        <p:spPr bwMode="auto">
          <a:xfrm>
            <a:off x="4648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45" name="TextBox 313"/>
          <p:cNvSpPr txBox="1">
            <a:spLocks noChangeArrowheads="1"/>
          </p:cNvSpPr>
          <p:nvPr/>
        </p:nvSpPr>
        <p:spPr bwMode="auto">
          <a:xfrm>
            <a:off x="4648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46" name="TextBox 314"/>
          <p:cNvSpPr txBox="1">
            <a:spLocks noChangeArrowheads="1"/>
          </p:cNvSpPr>
          <p:nvPr/>
        </p:nvSpPr>
        <p:spPr bwMode="auto">
          <a:xfrm>
            <a:off x="4648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47" name="TextBox 315"/>
          <p:cNvSpPr txBox="1">
            <a:spLocks noChangeArrowheads="1"/>
          </p:cNvSpPr>
          <p:nvPr/>
        </p:nvSpPr>
        <p:spPr bwMode="auto">
          <a:xfrm>
            <a:off x="4648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4876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8" name="Rectangle 317"/>
          <p:cNvSpPr/>
          <p:nvPr/>
        </p:nvSpPr>
        <p:spPr bwMode="auto">
          <a:xfrm>
            <a:off x="4876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19" name="Rectangle 318"/>
          <p:cNvSpPr/>
          <p:nvPr/>
        </p:nvSpPr>
        <p:spPr bwMode="auto">
          <a:xfrm>
            <a:off x="4876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0" name="Rectangle 319"/>
          <p:cNvSpPr/>
          <p:nvPr/>
        </p:nvSpPr>
        <p:spPr bwMode="auto">
          <a:xfrm>
            <a:off x="4876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52" name="TextBox 320"/>
          <p:cNvSpPr txBox="1">
            <a:spLocks noChangeArrowheads="1"/>
          </p:cNvSpPr>
          <p:nvPr/>
        </p:nvSpPr>
        <p:spPr bwMode="auto">
          <a:xfrm>
            <a:off x="4876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53" name="TextBox 321"/>
          <p:cNvSpPr txBox="1">
            <a:spLocks noChangeArrowheads="1"/>
          </p:cNvSpPr>
          <p:nvPr/>
        </p:nvSpPr>
        <p:spPr bwMode="auto">
          <a:xfrm>
            <a:off x="4876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54" name="TextBox 322"/>
          <p:cNvSpPr txBox="1">
            <a:spLocks noChangeArrowheads="1"/>
          </p:cNvSpPr>
          <p:nvPr/>
        </p:nvSpPr>
        <p:spPr bwMode="auto">
          <a:xfrm>
            <a:off x="4876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55" name="TextBox 323"/>
          <p:cNvSpPr txBox="1">
            <a:spLocks noChangeArrowheads="1"/>
          </p:cNvSpPr>
          <p:nvPr/>
        </p:nvSpPr>
        <p:spPr bwMode="auto">
          <a:xfrm>
            <a:off x="4876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25" name="Rectangle 324"/>
          <p:cNvSpPr/>
          <p:nvPr/>
        </p:nvSpPr>
        <p:spPr bwMode="auto">
          <a:xfrm>
            <a:off x="5105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6" name="Rectangle 325"/>
          <p:cNvSpPr/>
          <p:nvPr/>
        </p:nvSpPr>
        <p:spPr bwMode="auto">
          <a:xfrm>
            <a:off x="5105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7" name="Rectangle 326"/>
          <p:cNvSpPr/>
          <p:nvPr/>
        </p:nvSpPr>
        <p:spPr bwMode="auto">
          <a:xfrm>
            <a:off x="5105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28" name="Rectangle 327"/>
          <p:cNvSpPr/>
          <p:nvPr/>
        </p:nvSpPr>
        <p:spPr bwMode="auto">
          <a:xfrm>
            <a:off x="5105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60" name="TextBox 328"/>
          <p:cNvSpPr txBox="1">
            <a:spLocks noChangeArrowheads="1"/>
          </p:cNvSpPr>
          <p:nvPr/>
        </p:nvSpPr>
        <p:spPr bwMode="auto">
          <a:xfrm>
            <a:off x="5105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61" name="TextBox 329"/>
          <p:cNvSpPr txBox="1">
            <a:spLocks noChangeArrowheads="1"/>
          </p:cNvSpPr>
          <p:nvPr/>
        </p:nvSpPr>
        <p:spPr bwMode="auto">
          <a:xfrm>
            <a:off x="5105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62" name="TextBox 330"/>
          <p:cNvSpPr txBox="1">
            <a:spLocks noChangeArrowheads="1"/>
          </p:cNvSpPr>
          <p:nvPr/>
        </p:nvSpPr>
        <p:spPr bwMode="auto">
          <a:xfrm>
            <a:off x="5105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63" name="TextBox 331"/>
          <p:cNvSpPr txBox="1">
            <a:spLocks noChangeArrowheads="1"/>
          </p:cNvSpPr>
          <p:nvPr/>
        </p:nvSpPr>
        <p:spPr bwMode="auto">
          <a:xfrm>
            <a:off x="5105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5334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4" name="Rectangle 333"/>
          <p:cNvSpPr/>
          <p:nvPr/>
        </p:nvSpPr>
        <p:spPr bwMode="auto">
          <a:xfrm>
            <a:off x="5334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5" name="Rectangle 334"/>
          <p:cNvSpPr/>
          <p:nvPr/>
        </p:nvSpPr>
        <p:spPr bwMode="auto">
          <a:xfrm>
            <a:off x="5334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36" name="Rectangle 335"/>
          <p:cNvSpPr/>
          <p:nvPr/>
        </p:nvSpPr>
        <p:spPr bwMode="auto">
          <a:xfrm>
            <a:off x="5334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68" name="TextBox 336"/>
          <p:cNvSpPr txBox="1">
            <a:spLocks noChangeArrowheads="1"/>
          </p:cNvSpPr>
          <p:nvPr/>
        </p:nvSpPr>
        <p:spPr bwMode="auto">
          <a:xfrm>
            <a:off x="5334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69" name="TextBox 337"/>
          <p:cNvSpPr txBox="1">
            <a:spLocks noChangeArrowheads="1"/>
          </p:cNvSpPr>
          <p:nvPr/>
        </p:nvSpPr>
        <p:spPr bwMode="auto">
          <a:xfrm>
            <a:off x="5334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70" name="TextBox 338"/>
          <p:cNvSpPr txBox="1">
            <a:spLocks noChangeArrowheads="1"/>
          </p:cNvSpPr>
          <p:nvPr/>
        </p:nvSpPr>
        <p:spPr bwMode="auto">
          <a:xfrm>
            <a:off x="5334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71" name="TextBox 339"/>
          <p:cNvSpPr txBox="1">
            <a:spLocks noChangeArrowheads="1"/>
          </p:cNvSpPr>
          <p:nvPr/>
        </p:nvSpPr>
        <p:spPr bwMode="auto">
          <a:xfrm>
            <a:off x="5334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1" name="Rectangle 340"/>
          <p:cNvSpPr/>
          <p:nvPr/>
        </p:nvSpPr>
        <p:spPr bwMode="auto">
          <a:xfrm>
            <a:off x="55626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2" name="Rectangle 341"/>
          <p:cNvSpPr/>
          <p:nvPr/>
        </p:nvSpPr>
        <p:spPr bwMode="auto">
          <a:xfrm>
            <a:off x="55626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3" name="Rectangle 342"/>
          <p:cNvSpPr/>
          <p:nvPr/>
        </p:nvSpPr>
        <p:spPr bwMode="auto">
          <a:xfrm>
            <a:off x="55626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44" name="Rectangle 343"/>
          <p:cNvSpPr/>
          <p:nvPr/>
        </p:nvSpPr>
        <p:spPr bwMode="auto">
          <a:xfrm>
            <a:off x="55626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76" name="TextBox 344"/>
          <p:cNvSpPr txBox="1">
            <a:spLocks noChangeArrowheads="1"/>
          </p:cNvSpPr>
          <p:nvPr/>
        </p:nvSpPr>
        <p:spPr bwMode="auto">
          <a:xfrm>
            <a:off x="55626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77" name="TextBox 345"/>
          <p:cNvSpPr txBox="1">
            <a:spLocks noChangeArrowheads="1"/>
          </p:cNvSpPr>
          <p:nvPr/>
        </p:nvSpPr>
        <p:spPr bwMode="auto">
          <a:xfrm>
            <a:off x="55626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78" name="TextBox 346"/>
          <p:cNvSpPr txBox="1">
            <a:spLocks noChangeArrowheads="1"/>
          </p:cNvSpPr>
          <p:nvPr/>
        </p:nvSpPr>
        <p:spPr bwMode="auto">
          <a:xfrm>
            <a:off x="55626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79" name="TextBox 347"/>
          <p:cNvSpPr txBox="1">
            <a:spLocks noChangeArrowheads="1"/>
          </p:cNvSpPr>
          <p:nvPr/>
        </p:nvSpPr>
        <p:spPr bwMode="auto">
          <a:xfrm>
            <a:off x="55626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49" name="Rectangle 348"/>
          <p:cNvSpPr/>
          <p:nvPr/>
        </p:nvSpPr>
        <p:spPr bwMode="auto">
          <a:xfrm>
            <a:off x="57912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0" name="Rectangle 349"/>
          <p:cNvSpPr/>
          <p:nvPr/>
        </p:nvSpPr>
        <p:spPr bwMode="auto">
          <a:xfrm>
            <a:off x="57912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1" name="Rectangle 350"/>
          <p:cNvSpPr/>
          <p:nvPr/>
        </p:nvSpPr>
        <p:spPr bwMode="auto">
          <a:xfrm>
            <a:off x="57912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2" name="Rectangle 351"/>
          <p:cNvSpPr/>
          <p:nvPr/>
        </p:nvSpPr>
        <p:spPr bwMode="auto">
          <a:xfrm>
            <a:off x="57912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84" name="TextBox 352"/>
          <p:cNvSpPr txBox="1">
            <a:spLocks noChangeArrowheads="1"/>
          </p:cNvSpPr>
          <p:nvPr/>
        </p:nvSpPr>
        <p:spPr bwMode="auto">
          <a:xfrm>
            <a:off x="57912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85" name="TextBox 353"/>
          <p:cNvSpPr txBox="1">
            <a:spLocks noChangeArrowheads="1"/>
          </p:cNvSpPr>
          <p:nvPr/>
        </p:nvSpPr>
        <p:spPr bwMode="auto">
          <a:xfrm>
            <a:off x="57912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86" name="TextBox 354"/>
          <p:cNvSpPr txBox="1">
            <a:spLocks noChangeArrowheads="1"/>
          </p:cNvSpPr>
          <p:nvPr/>
        </p:nvSpPr>
        <p:spPr bwMode="auto">
          <a:xfrm>
            <a:off x="57912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87" name="TextBox 355"/>
          <p:cNvSpPr txBox="1">
            <a:spLocks noChangeArrowheads="1"/>
          </p:cNvSpPr>
          <p:nvPr/>
        </p:nvSpPr>
        <p:spPr bwMode="auto">
          <a:xfrm>
            <a:off x="57912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57" name="Rectangle 356"/>
          <p:cNvSpPr/>
          <p:nvPr/>
        </p:nvSpPr>
        <p:spPr bwMode="auto">
          <a:xfrm>
            <a:off x="60198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8" name="Rectangle 357"/>
          <p:cNvSpPr/>
          <p:nvPr/>
        </p:nvSpPr>
        <p:spPr bwMode="auto">
          <a:xfrm>
            <a:off x="60198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59" name="Rectangle 358"/>
          <p:cNvSpPr/>
          <p:nvPr/>
        </p:nvSpPr>
        <p:spPr bwMode="auto">
          <a:xfrm>
            <a:off x="60198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0" name="Rectangle 359"/>
          <p:cNvSpPr/>
          <p:nvPr/>
        </p:nvSpPr>
        <p:spPr bwMode="auto">
          <a:xfrm>
            <a:off x="60198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492" name="TextBox 360"/>
          <p:cNvSpPr txBox="1">
            <a:spLocks noChangeArrowheads="1"/>
          </p:cNvSpPr>
          <p:nvPr/>
        </p:nvSpPr>
        <p:spPr bwMode="auto">
          <a:xfrm>
            <a:off x="60198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93" name="TextBox 361"/>
          <p:cNvSpPr txBox="1">
            <a:spLocks noChangeArrowheads="1"/>
          </p:cNvSpPr>
          <p:nvPr/>
        </p:nvSpPr>
        <p:spPr bwMode="auto">
          <a:xfrm>
            <a:off x="60198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494" name="TextBox 362"/>
          <p:cNvSpPr txBox="1">
            <a:spLocks noChangeArrowheads="1"/>
          </p:cNvSpPr>
          <p:nvPr/>
        </p:nvSpPr>
        <p:spPr bwMode="auto">
          <a:xfrm>
            <a:off x="60198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495" name="TextBox 363"/>
          <p:cNvSpPr txBox="1">
            <a:spLocks noChangeArrowheads="1"/>
          </p:cNvSpPr>
          <p:nvPr/>
        </p:nvSpPr>
        <p:spPr bwMode="auto">
          <a:xfrm>
            <a:off x="60198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65" name="Rectangle 364"/>
          <p:cNvSpPr/>
          <p:nvPr/>
        </p:nvSpPr>
        <p:spPr bwMode="auto">
          <a:xfrm>
            <a:off x="62484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6" name="Rectangle 365"/>
          <p:cNvSpPr/>
          <p:nvPr/>
        </p:nvSpPr>
        <p:spPr bwMode="auto">
          <a:xfrm>
            <a:off x="62484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7" name="Rectangle 366"/>
          <p:cNvSpPr/>
          <p:nvPr/>
        </p:nvSpPr>
        <p:spPr bwMode="auto">
          <a:xfrm>
            <a:off x="62484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68" name="Rectangle 367"/>
          <p:cNvSpPr/>
          <p:nvPr/>
        </p:nvSpPr>
        <p:spPr bwMode="auto">
          <a:xfrm>
            <a:off x="62484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500" name="TextBox 368"/>
          <p:cNvSpPr txBox="1">
            <a:spLocks noChangeArrowheads="1"/>
          </p:cNvSpPr>
          <p:nvPr/>
        </p:nvSpPr>
        <p:spPr bwMode="auto">
          <a:xfrm>
            <a:off x="62484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3501" name="TextBox 369"/>
          <p:cNvSpPr txBox="1">
            <a:spLocks noChangeArrowheads="1"/>
          </p:cNvSpPr>
          <p:nvPr/>
        </p:nvSpPr>
        <p:spPr bwMode="auto">
          <a:xfrm>
            <a:off x="62484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02" name="TextBox 370"/>
          <p:cNvSpPr txBox="1">
            <a:spLocks noChangeArrowheads="1"/>
          </p:cNvSpPr>
          <p:nvPr/>
        </p:nvSpPr>
        <p:spPr bwMode="auto">
          <a:xfrm>
            <a:off x="62484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03" name="TextBox 371"/>
          <p:cNvSpPr txBox="1">
            <a:spLocks noChangeArrowheads="1"/>
          </p:cNvSpPr>
          <p:nvPr/>
        </p:nvSpPr>
        <p:spPr bwMode="auto">
          <a:xfrm>
            <a:off x="62484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373" name="Rectangle 372"/>
          <p:cNvSpPr/>
          <p:nvPr/>
        </p:nvSpPr>
        <p:spPr bwMode="auto">
          <a:xfrm>
            <a:off x="6477000" y="56673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4" name="Rectangle 373"/>
          <p:cNvSpPr/>
          <p:nvPr/>
        </p:nvSpPr>
        <p:spPr bwMode="auto">
          <a:xfrm>
            <a:off x="6477000" y="54387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5" name="Rectangle 374"/>
          <p:cNvSpPr/>
          <p:nvPr/>
        </p:nvSpPr>
        <p:spPr bwMode="auto">
          <a:xfrm>
            <a:off x="6477000" y="52101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376" name="Rectangle 375"/>
          <p:cNvSpPr/>
          <p:nvPr/>
        </p:nvSpPr>
        <p:spPr bwMode="auto">
          <a:xfrm>
            <a:off x="6477000" y="5895975"/>
            <a:ext cx="2286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  <p:sp>
        <p:nvSpPr>
          <p:cNvPr id="53508" name="TextBox 376"/>
          <p:cNvSpPr txBox="1">
            <a:spLocks noChangeArrowheads="1"/>
          </p:cNvSpPr>
          <p:nvPr/>
        </p:nvSpPr>
        <p:spPr bwMode="auto">
          <a:xfrm>
            <a:off x="6477000" y="58959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09" name="TextBox 377"/>
          <p:cNvSpPr txBox="1">
            <a:spLocks noChangeArrowheads="1"/>
          </p:cNvSpPr>
          <p:nvPr/>
        </p:nvSpPr>
        <p:spPr bwMode="auto">
          <a:xfrm>
            <a:off x="6477000" y="56673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10" name="TextBox 378"/>
          <p:cNvSpPr txBox="1">
            <a:spLocks noChangeArrowheads="1"/>
          </p:cNvSpPr>
          <p:nvPr/>
        </p:nvSpPr>
        <p:spPr bwMode="auto">
          <a:xfrm>
            <a:off x="6477000" y="5438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11" name="TextBox 379"/>
          <p:cNvSpPr txBox="1">
            <a:spLocks noChangeArrowheads="1"/>
          </p:cNvSpPr>
          <p:nvPr/>
        </p:nvSpPr>
        <p:spPr bwMode="auto">
          <a:xfrm>
            <a:off x="6477000" y="52101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53512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155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n – log n</a:t>
            </a:r>
          </a:p>
        </p:txBody>
      </p:sp>
      <p:sp>
        <p:nvSpPr>
          <p:cNvPr id="53513" name="Line 6"/>
          <p:cNvSpPr>
            <a:spLocks noChangeShapeType="1"/>
          </p:cNvSpPr>
          <p:nvPr/>
        </p:nvSpPr>
        <p:spPr bwMode="auto">
          <a:xfrm>
            <a:off x="19812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514" name="Text Box 4"/>
          <p:cNvSpPr txBox="1">
            <a:spLocks noChangeArrowheads="1"/>
          </p:cNvSpPr>
          <p:nvPr/>
        </p:nvSpPr>
        <p:spPr bwMode="auto">
          <a:xfrm>
            <a:off x="863600" y="5410200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log n</a:t>
            </a:r>
          </a:p>
        </p:txBody>
      </p:sp>
      <p:sp>
        <p:nvSpPr>
          <p:cNvPr id="53515" name="Rectangle 54"/>
          <p:cNvSpPr>
            <a:spLocks noChangeArrowheads="1"/>
          </p:cNvSpPr>
          <p:nvPr/>
        </p:nvSpPr>
        <p:spPr bwMode="auto">
          <a:xfrm>
            <a:off x="4086225" y="3886200"/>
            <a:ext cx="333375" cy="304800"/>
          </a:xfrm>
          <a:prstGeom prst="rect">
            <a:avLst/>
          </a:prstGeom>
          <a:solidFill>
            <a:srgbClr val="000000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3516" name="Straight Arrow Connector 387"/>
          <p:cNvCxnSpPr>
            <a:cxnSpLocks noChangeShapeType="1"/>
          </p:cNvCxnSpPr>
          <p:nvPr/>
        </p:nvCxnSpPr>
        <p:spPr bwMode="auto">
          <a:xfrm rot="5400000">
            <a:off x="1600201" y="5638800"/>
            <a:ext cx="762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3517" name="Rectangle 59"/>
          <p:cNvSpPr>
            <a:spLocks noChangeArrowheads="1"/>
          </p:cNvSpPr>
          <p:nvPr/>
        </p:nvSpPr>
        <p:spPr bwMode="auto">
          <a:xfrm>
            <a:off x="4191000" y="3886200"/>
            <a:ext cx="2079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x</a:t>
            </a:r>
            <a:endParaRPr lang="en-US"/>
          </a:p>
        </p:txBody>
      </p:sp>
      <p:sp>
        <p:nvSpPr>
          <p:cNvPr id="53518" name="Rectangle 54"/>
          <p:cNvSpPr>
            <a:spLocks noChangeArrowheads="1"/>
          </p:cNvSpPr>
          <p:nvPr/>
        </p:nvSpPr>
        <p:spPr bwMode="auto">
          <a:xfrm>
            <a:off x="2409825" y="5486400"/>
            <a:ext cx="333375" cy="304800"/>
          </a:xfrm>
          <a:prstGeom prst="rect">
            <a:avLst/>
          </a:prstGeom>
          <a:solidFill>
            <a:srgbClr val="000000"/>
          </a:solidFill>
          <a:ln w="1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519" name="Rectangle 59"/>
          <p:cNvSpPr>
            <a:spLocks noChangeArrowheads="1"/>
          </p:cNvSpPr>
          <p:nvPr/>
        </p:nvSpPr>
        <p:spPr bwMode="auto">
          <a:xfrm>
            <a:off x="2514600" y="5486400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y</a:t>
            </a:r>
            <a:endParaRPr lang="en-US"/>
          </a:p>
        </p:txBody>
      </p:sp>
      <p:cxnSp>
        <p:nvCxnSpPr>
          <p:cNvPr id="53520" name="Straight Arrow Connector 392"/>
          <p:cNvCxnSpPr>
            <a:cxnSpLocks noChangeShapeType="1"/>
          </p:cNvCxnSpPr>
          <p:nvPr/>
        </p:nvCxnSpPr>
        <p:spPr bwMode="auto">
          <a:xfrm rot="5400000">
            <a:off x="2819400" y="5334000"/>
            <a:ext cx="152400" cy="152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3521" name="TextBox 382"/>
          <p:cNvSpPr txBox="1">
            <a:spLocks noChangeArrowheads="1"/>
          </p:cNvSpPr>
          <p:nvPr/>
        </p:nvSpPr>
        <p:spPr bwMode="auto">
          <a:xfrm>
            <a:off x="6781800" y="1600200"/>
            <a:ext cx="2157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Tile Complexity: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O(log n)</a:t>
            </a:r>
          </a:p>
        </p:txBody>
      </p:sp>
      <p:sp>
        <p:nvSpPr>
          <p:cNvPr id="53522" name="TextBox 389"/>
          <p:cNvSpPr txBox="1">
            <a:spLocks noChangeArrowheads="1"/>
          </p:cNvSpPr>
          <p:nvPr/>
        </p:nvSpPr>
        <p:spPr bwMode="auto">
          <a:xfrm>
            <a:off x="6705600" y="2209800"/>
            <a:ext cx="2392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(Rothemund, Winfree 2000)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 Fuzzy Fault Tolerant Counter?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A counter seems important for efficient assembly of n x n squares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Current counter constructions are not fuzzy fault tolerant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29200" y="5486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5486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5486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5486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48768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60960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60960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60960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60960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3962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3962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953000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5257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5257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5257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3733800" y="3962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962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2192" y="4114800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4495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3733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41148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00400" y="4114800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19400" y="4495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63956" y="41148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3733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4495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886200" y="4495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292756" y="41148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41148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92356" y="41118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41148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85800" y="3733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37308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6192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449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Barish</a:t>
            </a:r>
            <a:r>
              <a:rPr lang="en-US" dirty="0" smtClean="0"/>
              <a:t>, </a:t>
            </a:r>
            <a:r>
              <a:rPr lang="en-US" dirty="0" err="1" smtClean="0"/>
              <a:t>Shulman</a:t>
            </a:r>
            <a:r>
              <a:rPr lang="en-US" dirty="0" smtClean="0"/>
              <a:t>, </a:t>
            </a:r>
            <a:r>
              <a:rPr lang="en-US" dirty="0" err="1" smtClean="0"/>
              <a:t>Rothemund</a:t>
            </a:r>
            <a:r>
              <a:rPr lang="en-US" dirty="0" smtClean="0"/>
              <a:t>, </a:t>
            </a:r>
            <a:r>
              <a:rPr lang="en-US" dirty="0" err="1" smtClean="0"/>
              <a:t>Winfree</a:t>
            </a:r>
            <a:r>
              <a:rPr lang="en-US" dirty="0" smtClean="0"/>
              <a:t>, 2009]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6B776-C463-493F-8FC6-C4013A3D02B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838200" y="45847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1485900" y="46736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927100" y="52451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Rectangle 23"/>
          <p:cNvSpPr>
            <a:spLocks noChangeArrowheads="1"/>
          </p:cNvSpPr>
          <p:nvPr/>
        </p:nvSpPr>
        <p:spPr bwMode="auto">
          <a:xfrm>
            <a:off x="927100" y="4584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24"/>
          <p:cNvSpPr>
            <a:spLocks noChangeArrowheads="1"/>
          </p:cNvSpPr>
          <p:nvPr/>
        </p:nvSpPr>
        <p:spPr bwMode="auto">
          <a:xfrm>
            <a:off x="838200" y="34417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Rectangle 25"/>
          <p:cNvSpPr>
            <a:spLocks noChangeArrowheads="1"/>
          </p:cNvSpPr>
          <p:nvPr/>
        </p:nvSpPr>
        <p:spPr bwMode="auto">
          <a:xfrm>
            <a:off x="1485900" y="35433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Rectangle 26"/>
          <p:cNvSpPr>
            <a:spLocks noChangeArrowheads="1"/>
          </p:cNvSpPr>
          <p:nvPr/>
        </p:nvSpPr>
        <p:spPr bwMode="auto">
          <a:xfrm>
            <a:off x="927100" y="41021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Rectangle 29"/>
          <p:cNvSpPr>
            <a:spLocks noChangeArrowheads="1"/>
          </p:cNvSpPr>
          <p:nvPr/>
        </p:nvSpPr>
        <p:spPr bwMode="auto">
          <a:xfrm>
            <a:off x="1130300" y="48006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6157" name="Rectangle 30"/>
          <p:cNvSpPr>
            <a:spLocks noChangeArrowheads="1"/>
          </p:cNvSpPr>
          <p:nvPr/>
        </p:nvSpPr>
        <p:spPr bwMode="auto">
          <a:xfrm>
            <a:off x="1130300" y="36703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58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6164" name="AutoShape 57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Rectangle 59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Rectangle 60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Rectangle 61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Rectangle 62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63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Rectangle 64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6171" name="Rectangle 65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Rectangle 66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Rectangle 67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Rectangle 68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6175" name="Rectangle 69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Rectangle 70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Rectangle 71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Rectangle 72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Rectangle 73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6180" name="Rectangle 74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Rectangle 75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Rectangle 76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Rectangle 77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6184" name="Rectangle 78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Rectangle 79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Rectangle 80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Rectangle 81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Rectangle 82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6189" name="Rectangle 83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Rectangle 84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Rectangle 85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Rectangle 86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6159" name="Line 87"/>
          <p:cNvSpPr>
            <a:spLocks noChangeShapeType="1"/>
          </p:cNvSpPr>
          <p:nvPr/>
        </p:nvSpPr>
        <p:spPr bwMode="auto">
          <a:xfrm>
            <a:off x="1219200" y="4216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88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Oval 89"/>
          <p:cNvSpPr>
            <a:spLocks noChangeArrowheads="1"/>
          </p:cNvSpPr>
          <p:nvPr/>
        </p:nvSpPr>
        <p:spPr bwMode="auto">
          <a:xfrm>
            <a:off x="2819400" y="19050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Oval 92"/>
          <p:cNvSpPr>
            <a:spLocks noChangeArrowheads="1"/>
          </p:cNvSpPr>
          <p:nvPr/>
        </p:nvSpPr>
        <p:spPr bwMode="auto">
          <a:xfrm>
            <a:off x="3810000" y="18288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93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417F2-A948-48FD-8959-9D1F912BC5B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Basic Tile Assembly Model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Errors!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Fuzzy Fault Tolerance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Efficient, Fault Tolerant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imple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62400"/>
            <a:ext cx="8077200" cy="22462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5181600" y="457200"/>
            <a:ext cx="3505200" cy="3352800"/>
            <a:chOff x="2133600" y="1371600"/>
            <a:chExt cx="4648200" cy="4508500"/>
          </a:xfrm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33600" y="1371600"/>
              <a:ext cx="4648200" cy="450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284413" y="1579563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284413" y="15795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284413" y="1730375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284413" y="173037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436813" y="1579563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36813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2436813" y="1730375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2436813" y="173037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436813" y="1881188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436813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2436813" y="2033588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436813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2587625" y="1579563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87625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2587625" y="1730375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2587625" y="173037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2587625" y="1881188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587625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2587625" y="2033588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2587625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2738438" y="1579563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738438" y="15795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2890838" y="1579563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2890838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2738438" y="1730375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2738438" y="173037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738438" y="1881188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738438" y="188118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2738438" y="2033588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2738438" y="20335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2890838" y="1730375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2890838" y="173037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2349500" y="1528763"/>
              <a:ext cx="628650" cy="706438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19" y="159"/>
                </a:cxn>
                <a:cxn ang="0">
                  <a:pos x="205" y="173"/>
                </a:cxn>
                <a:cxn ang="0">
                  <a:pos x="14" y="145"/>
                </a:cxn>
                <a:cxn ang="0">
                  <a:pos x="205" y="173"/>
                </a:cxn>
                <a:cxn ang="0">
                  <a:pos x="0" y="159"/>
                </a:cxn>
                <a:cxn ang="0">
                  <a:pos x="28" y="350"/>
                </a:cxn>
                <a:cxn ang="0">
                  <a:pos x="14" y="335"/>
                </a:cxn>
                <a:cxn ang="0">
                  <a:pos x="205" y="364"/>
                </a:cxn>
                <a:cxn ang="0">
                  <a:pos x="14" y="335"/>
                </a:cxn>
                <a:cxn ang="0">
                  <a:pos x="191" y="350"/>
                </a:cxn>
                <a:cxn ang="0">
                  <a:pos x="219" y="540"/>
                </a:cxn>
                <a:cxn ang="0">
                  <a:pos x="205" y="526"/>
                </a:cxn>
                <a:cxn ang="0">
                  <a:pos x="396" y="554"/>
                </a:cxn>
                <a:cxn ang="0">
                  <a:pos x="205" y="526"/>
                </a:cxn>
                <a:cxn ang="0">
                  <a:pos x="410" y="540"/>
                </a:cxn>
                <a:cxn ang="0">
                  <a:pos x="381" y="159"/>
                </a:cxn>
                <a:cxn ang="0">
                  <a:pos x="396" y="145"/>
                </a:cxn>
                <a:cxn ang="0">
                  <a:pos x="777" y="173"/>
                </a:cxn>
                <a:cxn ang="0">
                  <a:pos x="396" y="145"/>
                </a:cxn>
                <a:cxn ang="0">
                  <a:pos x="763" y="159"/>
                </a:cxn>
                <a:cxn ang="0">
                  <a:pos x="791" y="350"/>
                </a:cxn>
                <a:cxn ang="0">
                  <a:pos x="777" y="364"/>
                </a:cxn>
                <a:cxn ang="0">
                  <a:pos x="586" y="335"/>
                </a:cxn>
                <a:cxn ang="0">
                  <a:pos x="777" y="364"/>
                </a:cxn>
                <a:cxn ang="0">
                  <a:pos x="572" y="350"/>
                </a:cxn>
                <a:cxn ang="0">
                  <a:pos x="600" y="731"/>
                </a:cxn>
                <a:cxn ang="0">
                  <a:pos x="586" y="745"/>
                </a:cxn>
                <a:cxn ang="0">
                  <a:pos x="205" y="717"/>
                </a:cxn>
                <a:cxn ang="0">
                  <a:pos x="586" y="745"/>
                </a:cxn>
                <a:cxn ang="0">
                  <a:pos x="191" y="731"/>
                </a:cxn>
                <a:cxn ang="0">
                  <a:pos x="219" y="890"/>
                </a:cxn>
                <a:cxn ang="0">
                  <a:pos x="219" y="173"/>
                </a:cxn>
                <a:cxn ang="0">
                  <a:pos x="205" y="159"/>
                </a:cxn>
                <a:cxn ang="0">
                  <a:pos x="219" y="173"/>
                </a:cxn>
                <a:cxn ang="0">
                  <a:pos x="0" y="159"/>
                </a:cxn>
                <a:cxn ang="0">
                  <a:pos x="14" y="145"/>
                </a:cxn>
                <a:cxn ang="0">
                  <a:pos x="0" y="364"/>
                </a:cxn>
                <a:cxn ang="0">
                  <a:pos x="14" y="350"/>
                </a:cxn>
                <a:cxn ang="0">
                  <a:pos x="0" y="364"/>
                </a:cxn>
                <a:cxn ang="0">
                  <a:pos x="219" y="350"/>
                </a:cxn>
                <a:cxn ang="0">
                  <a:pos x="205" y="335"/>
                </a:cxn>
                <a:cxn ang="0">
                  <a:pos x="191" y="554"/>
                </a:cxn>
                <a:cxn ang="0">
                  <a:pos x="205" y="540"/>
                </a:cxn>
                <a:cxn ang="0">
                  <a:pos x="191" y="554"/>
                </a:cxn>
                <a:cxn ang="0">
                  <a:pos x="410" y="540"/>
                </a:cxn>
                <a:cxn ang="0">
                  <a:pos x="396" y="554"/>
                </a:cxn>
                <a:cxn ang="0">
                  <a:pos x="381" y="145"/>
                </a:cxn>
                <a:cxn ang="0">
                  <a:pos x="396" y="159"/>
                </a:cxn>
                <a:cxn ang="0">
                  <a:pos x="381" y="145"/>
                </a:cxn>
                <a:cxn ang="0">
                  <a:pos x="791" y="159"/>
                </a:cxn>
                <a:cxn ang="0">
                  <a:pos x="777" y="145"/>
                </a:cxn>
                <a:cxn ang="0">
                  <a:pos x="791" y="364"/>
                </a:cxn>
                <a:cxn ang="0">
                  <a:pos x="777" y="350"/>
                </a:cxn>
                <a:cxn ang="0">
                  <a:pos x="791" y="364"/>
                </a:cxn>
                <a:cxn ang="0">
                  <a:pos x="572" y="350"/>
                </a:cxn>
                <a:cxn ang="0">
                  <a:pos x="586" y="335"/>
                </a:cxn>
                <a:cxn ang="0">
                  <a:pos x="600" y="745"/>
                </a:cxn>
                <a:cxn ang="0">
                  <a:pos x="586" y="731"/>
                </a:cxn>
                <a:cxn ang="0">
                  <a:pos x="600" y="745"/>
                </a:cxn>
                <a:cxn ang="0">
                  <a:pos x="191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1" y="0"/>
                  </a:lnTo>
                  <a:lnTo>
                    <a:pt x="191" y="159"/>
                  </a:lnTo>
                  <a:lnTo>
                    <a:pt x="219" y="159"/>
                  </a:lnTo>
                  <a:lnTo>
                    <a:pt x="219" y="0"/>
                  </a:lnTo>
                  <a:close/>
                  <a:moveTo>
                    <a:pt x="205" y="173"/>
                  </a:moveTo>
                  <a:lnTo>
                    <a:pt x="205" y="145"/>
                  </a:lnTo>
                  <a:lnTo>
                    <a:pt x="14" y="145"/>
                  </a:lnTo>
                  <a:lnTo>
                    <a:pt x="14" y="173"/>
                  </a:lnTo>
                  <a:lnTo>
                    <a:pt x="205" y="173"/>
                  </a:lnTo>
                  <a:close/>
                  <a:moveTo>
                    <a:pt x="28" y="159"/>
                  </a:moveTo>
                  <a:lnTo>
                    <a:pt x="0" y="159"/>
                  </a:lnTo>
                  <a:lnTo>
                    <a:pt x="0" y="350"/>
                  </a:lnTo>
                  <a:lnTo>
                    <a:pt x="28" y="350"/>
                  </a:lnTo>
                  <a:lnTo>
                    <a:pt x="28" y="159"/>
                  </a:lnTo>
                  <a:close/>
                  <a:moveTo>
                    <a:pt x="14" y="335"/>
                  </a:moveTo>
                  <a:lnTo>
                    <a:pt x="14" y="364"/>
                  </a:lnTo>
                  <a:lnTo>
                    <a:pt x="205" y="364"/>
                  </a:lnTo>
                  <a:lnTo>
                    <a:pt x="205" y="335"/>
                  </a:lnTo>
                  <a:lnTo>
                    <a:pt x="14" y="335"/>
                  </a:lnTo>
                  <a:close/>
                  <a:moveTo>
                    <a:pt x="219" y="350"/>
                  </a:moveTo>
                  <a:lnTo>
                    <a:pt x="191" y="350"/>
                  </a:lnTo>
                  <a:lnTo>
                    <a:pt x="191" y="540"/>
                  </a:lnTo>
                  <a:lnTo>
                    <a:pt x="219" y="540"/>
                  </a:lnTo>
                  <a:lnTo>
                    <a:pt x="219" y="350"/>
                  </a:lnTo>
                  <a:close/>
                  <a:moveTo>
                    <a:pt x="205" y="526"/>
                  </a:moveTo>
                  <a:lnTo>
                    <a:pt x="205" y="554"/>
                  </a:lnTo>
                  <a:lnTo>
                    <a:pt x="396" y="554"/>
                  </a:lnTo>
                  <a:lnTo>
                    <a:pt x="396" y="526"/>
                  </a:lnTo>
                  <a:lnTo>
                    <a:pt x="205" y="526"/>
                  </a:lnTo>
                  <a:close/>
                  <a:moveTo>
                    <a:pt x="381" y="540"/>
                  </a:moveTo>
                  <a:lnTo>
                    <a:pt x="410" y="540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540"/>
                  </a:lnTo>
                  <a:close/>
                  <a:moveTo>
                    <a:pt x="396" y="145"/>
                  </a:moveTo>
                  <a:lnTo>
                    <a:pt x="396" y="173"/>
                  </a:lnTo>
                  <a:lnTo>
                    <a:pt x="777" y="173"/>
                  </a:lnTo>
                  <a:lnTo>
                    <a:pt x="777" y="145"/>
                  </a:lnTo>
                  <a:lnTo>
                    <a:pt x="396" y="145"/>
                  </a:lnTo>
                  <a:close/>
                  <a:moveTo>
                    <a:pt x="791" y="159"/>
                  </a:moveTo>
                  <a:lnTo>
                    <a:pt x="763" y="159"/>
                  </a:lnTo>
                  <a:lnTo>
                    <a:pt x="763" y="350"/>
                  </a:lnTo>
                  <a:lnTo>
                    <a:pt x="791" y="350"/>
                  </a:lnTo>
                  <a:lnTo>
                    <a:pt x="791" y="159"/>
                  </a:lnTo>
                  <a:close/>
                  <a:moveTo>
                    <a:pt x="777" y="364"/>
                  </a:moveTo>
                  <a:lnTo>
                    <a:pt x="777" y="335"/>
                  </a:lnTo>
                  <a:lnTo>
                    <a:pt x="586" y="335"/>
                  </a:lnTo>
                  <a:lnTo>
                    <a:pt x="586" y="364"/>
                  </a:lnTo>
                  <a:lnTo>
                    <a:pt x="777" y="364"/>
                  </a:lnTo>
                  <a:close/>
                  <a:moveTo>
                    <a:pt x="600" y="350"/>
                  </a:moveTo>
                  <a:lnTo>
                    <a:pt x="572" y="350"/>
                  </a:lnTo>
                  <a:lnTo>
                    <a:pt x="572" y="731"/>
                  </a:lnTo>
                  <a:lnTo>
                    <a:pt x="600" y="731"/>
                  </a:lnTo>
                  <a:lnTo>
                    <a:pt x="600" y="350"/>
                  </a:lnTo>
                  <a:close/>
                  <a:moveTo>
                    <a:pt x="586" y="745"/>
                  </a:moveTo>
                  <a:lnTo>
                    <a:pt x="586" y="717"/>
                  </a:lnTo>
                  <a:lnTo>
                    <a:pt x="205" y="717"/>
                  </a:lnTo>
                  <a:lnTo>
                    <a:pt x="205" y="745"/>
                  </a:lnTo>
                  <a:lnTo>
                    <a:pt x="586" y="745"/>
                  </a:lnTo>
                  <a:close/>
                  <a:moveTo>
                    <a:pt x="219" y="731"/>
                  </a:moveTo>
                  <a:lnTo>
                    <a:pt x="191" y="731"/>
                  </a:lnTo>
                  <a:lnTo>
                    <a:pt x="191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219" y="173"/>
                  </a:moveTo>
                  <a:lnTo>
                    <a:pt x="205" y="173"/>
                  </a:lnTo>
                  <a:lnTo>
                    <a:pt x="205" y="159"/>
                  </a:lnTo>
                  <a:lnTo>
                    <a:pt x="219" y="159"/>
                  </a:lnTo>
                  <a:lnTo>
                    <a:pt x="219" y="173"/>
                  </a:lnTo>
                  <a:close/>
                  <a:moveTo>
                    <a:pt x="0" y="145"/>
                  </a:moveTo>
                  <a:lnTo>
                    <a:pt x="0" y="159"/>
                  </a:lnTo>
                  <a:lnTo>
                    <a:pt x="14" y="159"/>
                  </a:lnTo>
                  <a:lnTo>
                    <a:pt x="14" y="145"/>
                  </a:lnTo>
                  <a:lnTo>
                    <a:pt x="0" y="145"/>
                  </a:lnTo>
                  <a:close/>
                  <a:moveTo>
                    <a:pt x="0" y="364"/>
                  </a:moveTo>
                  <a:lnTo>
                    <a:pt x="14" y="364"/>
                  </a:lnTo>
                  <a:lnTo>
                    <a:pt x="14" y="350"/>
                  </a:lnTo>
                  <a:lnTo>
                    <a:pt x="0" y="350"/>
                  </a:lnTo>
                  <a:lnTo>
                    <a:pt x="0" y="364"/>
                  </a:lnTo>
                  <a:close/>
                  <a:moveTo>
                    <a:pt x="219" y="335"/>
                  </a:moveTo>
                  <a:lnTo>
                    <a:pt x="219" y="350"/>
                  </a:lnTo>
                  <a:lnTo>
                    <a:pt x="205" y="350"/>
                  </a:lnTo>
                  <a:lnTo>
                    <a:pt x="205" y="335"/>
                  </a:lnTo>
                  <a:lnTo>
                    <a:pt x="219" y="335"/>
                  </a:lnTo>
                  <a:close/>
                  <a:moveTo>
                    <a:pt x="191" y="554"/>
                  </a:moveTo>
                  <a:lnTo>
                    <a:pt x="205" y="554"/>
                  </a:lnTo>
                  <a:lnTo>
                    <a:pt x="205" y="540"/>
                  </a:lnTo>
                  <a:lnTo>
                    <a:pt x="191" y="540"/>
                  </a:lnTo>
                  <a:lnTo>
                    <a:pt x="191" y="554"/>
                  </a:lnTo>
                  <a:close/>
                  <a:moveTo>
                    <a:pt x="410" y="554"/>
                  </a:moveTo>
                  <a:lnTo>
                    <a:pt x="410" y="540"/>
                  </a:lnTo>
                  <a:lnTo>
                    <a:pt x="396" y="540"/>
                  </a:lnTo>
                  <a:lnTo>
                    <a:pt x="396" y="554"/>
                  </a:lnTo>
                  <a:lnTo>
                    <a:pt x="410" y="554"/>
                  </a:lnTo>
                  <a:close/>
                  <a:moveTo>
                    <a:pt x="381" y="145"/>
                  </a:moveTo>
                  <a:lnTo>
                    <a:pt x="396" y="145"/>
                  </a:lnTo>
                  <a:lnTo>
                    <a:pt x="396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791" y="145"/>
                  </a:moveTo>
                  <a:lnTo>
                    <a:pt x="791" y="159"/>
                  </a:lnTo>
                  <a:lnTo>
                    <a:pt x="777" y="159"/>
                  </a:lnTo>
                  <a:lnTo>
                    <a:pt x="777" y="145"/>
                  </a:lnTo>
                  <a:lnTo>
                    <a:pt x="791" y="145"/>
                  </a:lnTo>
                  <a:close/>
                  <a:moveTo>
                    <a:pt x="791" y="364"/>
                  </a:moveTo>
                  <a:lnTo>
                    <a:pt x="777" y="364"/>
                  </a:lnTo>
                  <a:lnTo>
                    <a:pt x="777" y="350"/>
                  </a:lnTo>
                  <a:lnTo>
                    <a:pt x="791" y="350"/>
                  </a:lnTo>
                  <a:lnTo>
                    <a:pt x="791" y="364"/>
                  </a:lnTo>
                  <a:close/>
                  <a:moveTo>
                    <a:pt x="572" y="335"/>
                  </a:moveTo>
                  <a:lnTo>
                    <a:pt x="572" y="350"/>
                  </a:lnTo>
                  <a:lnTo>
                    <a:pt x="586" y="350"/>
                  </a:lnTo>
                  <a:lnTo>
                    <a:pt x="586" y="335"/>
                  </a:lnTo>
                  <a:lnTo>
                    <a:pt x="572" y="335"/>
                  </a:lnTo>
                  <a:close/>
                  <a:moveTo>
                    <a:pt x="600" y="745"/>
                  </a:moveTo>
                  <a:lnTo>
                    <a:pt x="586" y="745"/>
                  </a:lnTo>
                  <a:lnTo>
                    <a:pt x="586" y="731"/>
                  </a:lnTo>
                  <a:lnTo>
                    <a:pt x="600" y="731"/>
                  </a:lnTo>
                  <a:lnTo>
                    <a:pt x="600" y="745"/>
                  </a:lnTo>
                  <a:close/>
                  <a:moveTo>
                    <a:pt x="191" y="717"/>
                  </a:moveTo>
                  <a:lnTo>
                    <a:pt x="191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19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2284413" y="2740025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2284413" y="274002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2284413" y="2890838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2284413" y="289083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2436813" y="2740025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2436813" y="274002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2436813" y="2890838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2436813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2436813" y="3043238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>
              <a:off x="2436813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>
              <a:off x="2436813" y="3194050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>
              <a:off x="2436813" y="31940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2587625" y="2740025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2587625" y="274002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2587625" y="2890838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2587625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2587625" y="3043238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2587625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2587625" y="3194050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2587625" y="31940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9" name="Rectangle 63"/>
            <p:cNvSpPr>
              <a:spLocks noChangeArrowheads="1"/>
            </p:cNvSpPr>
            <p:nvPr/>
          </p:nvSpPr>
          <p:spPr bwMode="auto">
            <a:xfrm>
              <a:off x="2738438" y="2740025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2738438" y="274002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>
              <a:off x="2890838" y="2740025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2890838" y="274002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3" name="Rectangle 67"/>
            <p:cNvSpPr>
              <a:spLocks noChangeArrowheads="1"/>
            </p:cNvSpPr>
            <p:nvPr/>
          </p:nvSpPr>
          <p:spPr bwMode="auto">
            <a:xfrm>
              <a:off x="2738438" y="2890838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4" name="Rectangle 68"/>
            <p:cNvSpPr>
              <a:spLocks noChangeArrowheads="1"/>
            </p:cNvSpPr>
            <p:nvPr/>
          </p:nvSpPr>
          <p:spPr bwMode="auto">
            <a:xfrm>
              <a:off x="2738438" y="289083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5" name="Rectangle 69"/>
            <p:cNvSpPr>
              <a:spLocks noChangeArrowheads="1"/>
            </p:cNvSpPr>
            <p:nvPr/>
          </p:nvSpPr>
          <p:spPr bwMode="auto">
            <a:xfrm>
              <a:off x="2738438" y="3043238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6" name="Rectangle 70"/>
            <p:cNvSpPr>
              <a:spLocks noChangeArrowheads="1"/>
            </p:cNvSpPr>
            <p:nvPr/>
          </p:nvSpPr>
          <p:spPr bwMode="auto">
            <a:xfrm>
              <a:off x="2738438" y="304323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7" name="Rectangle 71"/>
            <p:cNvSpPr>
              <a:spLocks noChangeArrowheads="1"/>
            </p:cNvSpPr>
            <p:nvPr/>
          </p:nvSpPr>
          <p:spPr bwMode="auto">
            <a:xfrm>
              <a:off x="2738438" y="3194050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Rectangle 72"/>
            <p:cNvSpPr>
              <a:spLocks noChangeArrowheads="1"/>
            </p:cNvSpPr>
            <p:nvPr/>
          </p:nvSpPr>
          <p:spPr bwMode="auto">
            <a:xfrm>
              <a:off x="2738438" y="319405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2890838" y="2890838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0" name="Rectangle 74"/>
            <p:cNvSpPr>
              <a:spLocks noChangeArrowheads="1"/>
            </p:cNvSpPr>
            <p:nvPr/>
          </p:nvSpPr>
          <p:spPr bwMode="auto">
            <a:xfrm>
              <a:off x="2890838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1" name="Freeform 75"/>
            <p:cNvSpPr>
              <a:spLocks noEditPoints="1"/>
            </p:cNvSpPr>
            <p:nvPr/>
          </p:nvSpPr>
          <p:spPr bwMode="auto">
            <a:xfrm>
              <a:off x="2349500" y="2689225"/>
              <a:ext cx="628650" cy="706438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19" y="159"/>
                </a:cxn>
                <a:cxn ang="0">
                  <a:pos x="205" y="173"/>
                </a:cxn>
                <a:cxn ang="0">
                  <a:pos x="14" y="145"/>
                </a:cxn>
                <a:cxn ang="0">
                  <a:pos x="205" y="173"/>
                </a:cxn>
                <a:cxn ang="0">
                  <a:pos x="0" y="159"/>
                </a:cxn>
                <a:cxn ang="0">
                  <a:pos x="28" y="350"/>
                </a:cxn>
                <a:cxn ang="0">
                  <a:pos x="14" y="336"/>
                </a:cxn>
                <a:cxn ang="0">
                  <a:pos x="205" y="364"/>
                </a:cxn>
                <a:cxn ang="0">
                  <a:pos x="14" y="336"/>
                </a:cxn>
                <a:cxn ang="0">
                  <a:pos x="191" y="350"/>
                </a:cxn>
                <a:cxn ang="0">
                  <a:pos x="219" y="541"/>
                </a:cxn>
                <a:cxn ang="0">
                  <a:pos x="205" y="527"/>
                </a:cxn>
                <a:cxn ang="0">
                  <a:pos x="396" y="555"/>
                </a:cxn>
                <a:cxn ang="0">
                  <a:pos x="205" y="527"/>
                </a:cxn>
                <a:cxn ang="0">
                  <a:pos x="410" y="541"/>
                </a:cxn>
                <a:cxn ang="0">
                  <a:pos x="381" y="159"/>
                </a:cxn>
                <a:cxn ang="0">
                  <a:pos x="396" y="145"/>
                </a:cxn>
                <a:cxn ang="0">
                  <a:pos x="777" y="173"/>
                </a:cxn>
                <a:cxn ang="0">
                  <a:pos x="396" y="145"/>
                </a:cxn>
                <a:cxn ang="0">
                  <a:pos x="763" y="159"/>
                </a:cxn>
                <a:cxn ang="0">
                  <a:pos x="791" y="350"/>
                </a:cxn>
                <a:cxn ang="0">
                  <a:pos x="777" y="364"/>
                </a:cxn>
                <a:cxn ang="0">
                  <a:pos x="586" y="336"/>
                </a:cxn>
                <a:cxn ang="0">
                  <a:pos x="777" y="364"/>
                </a:cxn>
                <a:cxn ang="0">
                  <a:pos x="572" y="350"/>
                </a:cxn>
                <a:cxn ang="0">
                  <a:pos x="600" y="731"/>
                </a:cxn>
                <a:cxn ang="0">
                  <a:pos x="586" y="746"/>
                </a:cxn>
                <a:cxn ang="0">
                  <a:pos x="205" y="717"/>
                </a:cxn>
                <a:cxn ang="0">
                  <a:pos x="586" y="746"/>
                </a:cxn>
                <a:cxn ang="0">
                  <a:pos x="191" y="731"/>
                </a:cxn>
                <a:cxn ang="0">
                  <a:pos x="219" y="890"/>
                </a:cxn>
                <a:cxn ang="0">
                  <a:pos x="219" y="173"/>
                </a:cxn>
                <a:cxn ang="0">
                  <a:pos x="205" y="159"/>
                </a:cxn>
                <a:cxn ang="0">
                  <a:pos x="219" y="173"/>
                </a:cxn>
                <a:cxn ang="0">
                  <a:pos x="0" y="159"/>
                </a:cxn>
                <a:cxn ang="0">
                  <a:pos x="14" y="145"/>
                </a:cxn>
                <a:cxn ang="0">
                  <a:pos x="0" y="364"/>
                </a:cxn>
                <a:cxn ang="0">
                  <a:pos x="14" y="350"/>
                </a:cxn>
                <a:cxn ang="0">
                  <a:pos x="0" y="364"/>
                </a:cxn>
                <a:cxn ang="0">
                  <a:pos x="219" y="350"/>
                </a:cxn>
                <a:cxn ang="0">
                  <a:pos x="205" y="336"/>
                </a:cxn>
                <a:cxn ang="0">
                  <a:pos x="191" y="555"/>
                </a:cxn>
                <a:cxn ang="0">
                  <a:pos x="205" y="541"/>
                </a:cxn>
                <a:cxn ang="0">
                  <a:pos x="191" y="555"/>
                </a:cxn>
                <a:cxn ang="0">
                  <a:pos x="410" y="541"/>
                </a:cxn>
                <a:cxn ang="0">
                  <a:pos x="396" y="555"/>
                </a:cxn>
                <a:cxn ang="0">
                  <a:pos x="381" y="145"/>
                </a:cxn>
                <a:cxn ang="0">
                  <a:pos x="396" y="159"/>
                </a:cxn>
                <a:cxn ang="0">
                  <a:pos x="381" y="145"/>
                </a:cxn>
                <a:cxn ang="0">
                  <a:pos x="791" y="159"/>
                </a:cxn>
                <a:cxn ang="0">
                  <a:pos x="777" y="145"/>
                </a:cxn>
                <a:cxn ang="0">
                  <a:pos x="791" y="364"/>
                </a:cxn>
                <a:cxn ang="0">
                  <a:pos x="777" y="350"/>
                </a:cxn>
                <a:cxn ang="0">
                  <a:pos x="791" y="364"/>
                </a:cxn>
                <a:cxn ang="0">
                  <a:pos x="572" y="350"/>
                </a:cxn>
                <a:cxn ang="0">
                  <a:pos x="586" y="336"/>
                </a:cxn>
                <a:cxn ang="0">
                  <a:pos x="600" y="746"/>
                </a:cxn>
                <a:cxn ang="0">
                  <a:pos x="586" y="731"/>
                </a:cxn>
                <a:cxn ang="0">
                  <a:pos x="600" y="746"/>
                </a:cxn>
                <a:cxn ang="0">
                  <a:pos x="191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1" y="0"/>
                  </a:lnTo>
                  <a:lnTo>
                    <a:pt x="191" y="159"/>
                  </a:lnTo>
                  <a:lnTo>
                    <a:pt x="219" y="159"/>
                  </a:lnTo>
                  <a:lnTo>
                    <a:pt x="219" y="0"/>
                  </a:lnTo>
                  <a:close/>
                  <a:moveTo>
                    <a:pt x="205" y="173"/>
                  </a:moveTo>
                  <a:lnTo>
                    <a:pt x="205" y="145"/>
                  </a:lnTo>
                  <a:lnTo>
                    <a:pt x="14" y="145"/>
                  </a:lnTo>
                  <a:lnTo>
                    <a:pt x="14" y="173"/>
                  </a:lnTo>
                  <a:lnTo>
                    <a:pt x="205" y="173"/>
                  </a:lnTo>
                  <a:close/>
                  <a:moveTo>
                    <a:pt x="28" y="159"/>
                  </a:moveTo>
                  <a:lnTo>
                    <a:pt x="0" y="159"/>
                  </a:lnTo>
                  <a:lnTo>
                    <a:pt x="0" y="350"/>
                  </a:lnTo>
                  <a:lnTo>
                    <a:pt x="28" y="350"/>
                  </a:lnTo>
                  <a:lnTo>
                    <a:pt x="28" y="159"/>
                  </a:lnTo>
                  <a:close/>
                  <a:moveTo>
                    <a:pt x="14" y="336"/>
                  </a:moveTo>
                  <a:lnTo>
                    <a:pt x="14" y="364"/>
                  </a:lnTo>
                  <a:lnTo>
                    <a:pt x="205" y="364"/>
                  </a:lnTo>
                  <a:lnTo>
                    <a:pt x="205" y="336"/>
                  </a:lnTo>
                  <a:lnTo>
                    <a:pt x="14" y="336"/>
                  </a:lnTo>
                  <a:close/>
                  <a:moveTo>
                    <a:pt x="219" y="350"/>
                  </a:moveTo>
                  <a:lnTo>
                    <a:pt x="191" y="350"/>
                  </a:lnTo>
                  <a:lnTo>
                    <a:pt x="191" y="541"/>
                  </a:lnTo>
                  <a:lnTo>
                    <a:pt x="219" y="541"/>
                  </a:lnTo>
                  <a:lnTo>
                    <a:pt x="219" y="350"/>
                  </a:lnTo>
                  <a:close/>
                  <a:moveTo>
                    <a:pt x="205" y="527"/>
                  </a:moveTo>
                  <a:lnTo>
                    <a:pt x="205" y="555"/>
                  </a:lnTo>
                  <a:lnTo>
                    <a:pt x="396" y="555"/>
                  </a:lnTo>
                  <a:lnTo>
                    <a:pt x="396" y="527"/>
                  </a:lnTo>
                  <a:lnTo>
                    <a:pt x="205" y="527"/>
                  </a:lnTo>
                  <a:close/>
                  <a:moveTo>
                    <a:pt x="381" y="541"/>
                  </a:moveTo>
                  <a:lnTo>
                    <a:pt x="410" y="541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541"/>
                  </a:lnTo>
                  <a:close/>
                  <a:moveTo>
                    <a:pt x="396" y="145"/>
                  </a:moveTo>
                  <a:lnTo>
                    <a:pt x="396" y="173"/>
                  </a:lnTo>
                  <a:lnTo>
                    <a:pt x="777" y="173"/>
                  </a:lnTo>
                  <a:lnTo>
                    <a:pt x="777" y="145"/>
                  </a:lnTo>
                  <a:lnTo>
                    <a:pt x="396" y="145"/>
                  </a:lnTo>
                  <a:close/>
                  <a:moveTo>
                    <a:pt x="791" y="159"/>
                  </a:moveTo>
                  <a:lnTo>
                    <a:pt x="763" y="159"/>
                  </a:lnTo>
                  <a:lnTo>
                    <a:pt x="763" y="350"/>
                  </a:lnTo>
                  <a:lnTo>
                    <a:pt x="791" y="350"/>
                  </a:lnTo>
                  <a:lnTo>
                    <a:pt x="791" y="159"/>
                  </a:lnTo>
                  <a:close/>
                  <a:moveTo>
                    <a:pt x="777" y="364"/>
                  </a:moveTo>
                  <a:lnTo>
                    <a:pt x="777" y="336"/>
                  </a:lnTo>
                  <a:lnTo>
                    <a:pt x="586" y="336"/>
                  </a:lnTo>
                  <a:lnTo>
                    <a:pt x="586" y="364"/>
                  </a:lnTo>
                  <a:lnTo>
                    <a:pt x="777" y="364"/>
                  </a:lnTo>
                  <a:close/>
                  <a:moveTo>
                    <a:pt x="600" y="350"/>
                  </a:moveTo>
                  <a:lnTo>
                    <a:pt x="572" y="350"/>
                  </a:lnTo>
                  <a:lnTo>
                    <a:pt x="572" y="731"/>
                  </a:lnTo>
                  <a:lnTo>
                    <a:pt x="600" y="731"/>
                  </a:lnTo>
                  <a:lnTo>
                    <a:pt x="600" y="350"/>
                  </a:lnTo>
                  <a:close/>
                  <a:moveTo>
                    <a:pt x="586" y="746"/>
                  </a:moveTo>
                  <a:lnTo>
                    <a:pt x="586" y="717"/>
                  </a:lnTo>
                  <a:lnTo>
                    <a:pt x="205" y="717"/>
                  </a:lnTo>
                  <a:lnTo>
                    <a:pt x="205" y="746"/>
                  </a:lnTo>
                  <a:lnTo>
                    <a:pt x="586" y="746"/>
                  </a:lnTo>
                  <a:close/>
                  <a:moveTo>
                    <a:pt x="219" y="731"/>
                  </a:moveTo>
                  <a:lnTo>
                    <a:pt x="191" y="731"/>
                  </a:lnTo>
                  <a:lnTo>
                    <a:pt x="191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219" y="173"/>
                  </a:moveTo>
                  <a:lnTo>
                    <a:pt x="205" y="173"/>
                  </a:lnTo>
                  <a:lnTo>
                    <a:pt x="205" y="159"/>
                  </a:lnTo>
                  <a:lnTo>
                    <a:pt x="219" y="159"/>
                  </a:lnTo>
                  <a:lnTo>
                    <a:pt x="219" y="173"/>
                  </a:lnTo>
                  <a:close/>
                  <a:moveTo>
                    <a:pt x="0" y="145"/>
                  </a:moveTo>
                  <a:lnTo>
                    <a:pt x="0" y="159"/>
                  </a:lnTo>
                  <a:lnTo>
                    <a:pt x="14" y="159"/>
                  </a:lnTo>
                  <a:lnTo>
                    <a:pt x="14" y="145"/>
                  </a:lnTo>
                  <a:lnTo>
                    <a:pt x="0" y="145"/>
                  </a:lnTo>
                  <a:close/>
                  <a:moveTo>
                    <a:pt x="0" y="364"/>
                  </a:moveTo>
                  <a:lnTo>
                    <a:pt x="14" y="364"/>
                  </a:lnTo>
                  <a:lnTo>
                    <a:pt x="14" y="350"/>
                  </a:lnTo>
                  <a:lnTo>
                    <a:pt x="0" y="350"/>
                  </a:lnTo>
                  <a:lnTo>
                    <a:pt x="0" y="364"/>
                  </a:lnTo>
                  <a:close/>
                  <a:moveTo>
                    <a:pt x="219" y="336"/>
                  </a:moveTo>
                  <a:lnTo>
                    <a:pt x="219" y="350"/>
                  </a:lnTo>
                  <a:lnTo>
                    <a:pt x="205" y="350"/>
                  </a:lnTo>
                  <a:lnTo>
                    <a:pt x="205" y="336"/>
                  </a:lnTo>
                  <a:lnTo>
                    <a:pt x="219" y="336"/>
                  </a:lnTo>
                  <a:close/>
                  <a:moveTo>
                    <a:pt x="191" y="555"/>
                  </a:moveTo>
                  <a:lnTo>
                    <a:pt x="205" y="555"/>
                  </a:lnTo>
                  <a:lnTo>
                    <a:pt x="205" y="541"/>
                  </a:lnTo>
                  <a:lnTo>
                    <a:pt x="191" y="541"/>
                  </a:lnTo>
                  <a:lnTo>
                    <a:pt x="191" y="555"/>
                  </a:lnTo>
                  <a:close/>
                  <a:moveTo>
                    <a:pt x="410" y="555"/>
                  </a:moveTo>
                  <a:lnTo>
                    <a:pt x="410" y="541"/>
                  </a:lnTo>
                  <a:lnTo>
                    <a:pt x="396" y="541"/>
                  </a:lnTo>
                  <a:lnTo>
                    <a:pt x="396" y="555"/>
                  </a:lnTo>
                  <a:lnTo>
                    <a:pt x="410" y="555"/>
                  </a:lnTo>
                  <a:close/>
                  <a:moveTo>
                    <a:pt x="381" y="145"/>
                  </a:moveTo>
                  <a:lnTo>
                    <a:pt x="396" y="145"/>
                  </a:lnTo>
                  <a:lnTo>
                    <a:pt x="396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791" y="145"/>
                  </a:moveTo>
                  <a:lnTo>
                    <a:pt x="791" y="159"/>
                  </a:lnTo>
                  <a:lnTo>
                    <a:pt x="777" y="159"/>
                  </a:lnTo>
                  <a:lnTo>
                    <a:pt x="777" y="145"/>
                  </a:lnTo>
                  <a:lnTo>
                    <a:pt x="791" y="145"/>
                  </a:lnTo>
                  <a:close/>
                  <a:moveTo>
                    <a:pt x="791" y="364"/>
                  </a:moveTo>
                  <a:lnTo>
                    <a:pt x="777" y="364"/>
                  </a:lnTo>
                  <a:lnTo>
                    <a:pt x="777" y="350"/>
                  </a:lnTo>
                  <a:lnTo>
                    <a:pt x="791" y="350"/>
                  </a:lnTo>
                  <a:lnTo>
                    <a:pt x="791" y="364"/>
                  </a:lnTo>
                  <a:close/>
                  <a:moveTo>
                    <a:pt x="572" y="336"/>
                  </a:moveTo>
                  <a:lnTo>
                    <a:pt x="572" y="350"/>
                  </a:lnTo>
                  <a:lnTo>
                    <a:pt x="586" y="350"/>
                  </a:lnTo>
                  <a:lnTo>
                    <a:pt x="586" y="336"/>
                  </a:lnTo>
                  <a:lnTo>
                    <a:pt x="572" y="336"/>
                  </a:lnTo>
                  <a:close/>
                  <a:moveTo>
                    <a:pt x="600" y="746"/>
                  </a:moveTo>
                  <a:lnTo>
                    <a:pt x="586" y="746"/>
                  </a:lnTo>
                  <a:lnTo>
                    <a:pt x="586" y="731"/>
                  </a:lnTo>
                  <a:lnTo>
                    <a:pt x="600" y="731"/>
                  </a:lnTo>
                  <a:lnTo>
                    <a:pt x="600" y="746"/>
                  </a:lnTo>
                  <a:close/>
                  <a:moveTo>
                    <a:pt x="191" y="717"/>
                  </a:moveTo>
                  <a:lnTo>
                    <a:pt x="191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19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2284413" y="3900488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3" name="Rectangle 77"/>
            <p:cNvSpPr>
              <a:spLocks noChangeArrowheads="1"/>
            </p:cNvSpPr>
            <p:nvPr/>
          </p:nvSpPr>
          <p:spPr bwMode="auto">
            <a:xfrm>
              <a:off x="2284413" y="39004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4" name="Rectangle 78"/>
            <p:cNvSpPr>
              <a:spLocks noChangeArrowheads="1"/>
            </p:cNvSpPr>
            <p:nvPr/>
          </p:nvSpPr>
          <p:spPr bwMode="auto">
            <a:xfrm>
              <a:off x="2284413" y="4051300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5" name="Rectangle 79"/>
            <p:cNvSpPr>
              <a:spLocks noChangeArrowheads="1"/>
            </p:cNvSpPr>
            <p:nvPr/>
          </p:nvSpPr>
          <p:spPr bwMode="auto">
            <a:xfrm>
              <a:off x="2284413" y="405130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6" name="Rectangle 80"/>
            <p:cNvSpPr>
              <a:spLocks noChangeArrowheads="1"/>
            </p:cNvSpPr>
            <p:nvPr/>
          </p:nvSpPr>
          <p:spPr bwMode="auto">
            <a:xfrm>
              <a:off x="2436813" y="3900488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7" name="Rectangle 81"/>
            <p:cNvSpPr>
              <a:spLocks noChangeArrowheads="1"/>
            </p:cNvSpPr>
            <p:nvPr/>
          </p:nvSpPr>
          <p:spPr bwMode="auto">
            <a:xfrm>
              <a:off x="2436813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8" name="Rectangle 82"/>
            <p:cNvSpPr>
              <a:spLocks noChangeArrowheads="1"/>
            </p:cNvSpPr>
            <p:nvPr/>
          </p:nvSpPr>
          <p:spPr bwMode="auto">
            <a:xfrm>
              <a:off x="2436813" y="4051300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9" name="Rectangle 83"/>
            <p:cNvSpPr>
              <a:spLocks noChangeArrowheads="1"/>
            </p:cNvSpPr>
            <p:nvPr/>
          </p:nvSpPr>
          <p:spPr bwMode="auto">
            <a:xfrm>
              <a:off x="2436813" y="405130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0" name="Rectangle 84"/>
            <p:cNvSpPr>
              <a:spLocks noChangeArrowheads="1"/>
            </p:cNvSpPr>
            <p:nvPr/>
          </p:nvSpPr>
          <p:spPr bwMode="auto">
            <a:xfrm>
              <a:off x="2436813" y="4203700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1" name="Rectangle 85"/>
            <p:cNvSpPr>
              <a:spLocks noChangeArrowheads="1"/>
            </p:cNvSpPr>
            <p:nvPr/>
          </p:nvSpPr>
          <p:spPr bwMode="auto">
            <a:xfrm>
              <a:off x="2436813" y="420370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2" name="Rectangle 86"/>
            <p:cNvSpPr>
              <a:spLocks noChangeArrowheads="1"/>
            </p:cNvSpPr>
            <p:nvPr/>
          </p:nvSpPr>
          <p:spPr bwMode="auto">
            <a:xfrm>
              <a:off x="2436813" y="4354513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3" name="Rectangle 87"/>
            <p:cNvSpPr>
              <a:spLocks noChangeArrowheads="1"/>
            </p:cNvSpPr>
            <p:nvPr/>
          </p:nvSpPr>
          <p:spPr bwMode="auto">
            <a:xfrm>
              <a:off x="2436813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4" name="Rectangle 88"/>
            <p:cNvSpPr>
              <a:spLocks noChangeArrowheads="1"/>
            </p:cNvSpPr>
            <p:nvPr/>
          </p:nvSpPr>
          <p:spPr bwMode="auto">
            <a:xfrm>
              <a:off x="2587625" y="3900488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Rectangle 89"/>
            <p:cNvSpPr>
              <a:spLocks noChangeArrowheads="1"/>
            </p:cNvSpPr>
            <p:nvPr/>
          </p:nvSpPr>
          <p:spPr bwMode="auto">
            <a:xfrm>
              <a:off x="2587625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6" name="Rectangle 90"/>
            <p:cNvSpPr>
              <a:spLocks noChangeArrowheads="1"/>
            </p:cNvSpPr>
            <p:nvPr/>
          </p:nvSpPr>
          <p:spPr bwMode="auto">
            <a:xfrm>
              <a:off x="2587625" y="4051300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7" name="Rectangle 91"/>
            <p:cNvSpPr>
              <a:spLocks noChangeArrowheads="1"/>
            </p:cNvSpPr>
            <p:nvPr/>
          </p:nvSpPr>
          <p:spPr bwMode="auto">
            <a:xfrm>
              <a:off x="2587625" y="405130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8" name="Rectangle 92"/>
            <p:cNvSpPr>
              <a:spLocks noChangeArrowheads="1"/>
            </p:cNvSpPr>
            <p:nvPr/>
          </p:nvSpPr>
          <p:spPr bwMode="auto">
            <a:xfrm>
              <a:off x="2587625" y="4203700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9" name="Rectangle 93"/>
            <p:cNvSpPr>
              <a:spLocks noChangeArrowheads="1"/>
            </p:cNvSpPr>
            <p:nvPr/>
          </p:nvSpPr>
          <p:spPr bwMode="auto">
            <a:xfrm>
              <a:off x="2587625" y="420370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0" name="Rectangle 94"/>
            <p:cNvSpPr>
              <a:spLocks noChangeArrowheads="1"/>
            </p:cNvSpPr>
            <p:nvPr/>
          </p:nvSpPr>
          <p:spPr bwMode="auto">
            <a:xfrm>
              <a:off x="2587625" y="4354513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1" name="Rectangle 95"/>
            <p:cNvSpPr>
              <a:spLocks noChangeArrowheads="1"/>
            </p:cNvSpPr>
            <p:nvPr/>
          </p:nvSpPr>
          <p:spPr bwMode="auto">
            <a:xfrm>
              <a:off x="2587625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2" name="Rectangle 96"/>
            <p:cNvSpPr>
              <a:spLocks noChangeArrowheads="1"/>
            </p:cNvSpPr>
            <p:nvPr/>
          </p:nvSpPr>
          <p:spPr bwMode="auto">
            <a:xfrm>
              <a:off x="2738438" y="3900488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3" name="Rectangle 97"/>
            <p:cNvSpPr>
              <a:spLocks noChangeArrowheads="1"/>
            </p:cNvSpPr>
            <p:nvPr/>
          </p:nvSpPr>
          <p:spPr bwMode="auto">
            <a:xfrm>
              <a:off x="2738438" y="39004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4" name="Rectangle 98"/>
            <p:cNvSpPr>
              <a:spLocks noChangeArrowheads="1"/>
            </p:cNvSpPr>
            <p:nvPr/>
          </p:nvSpPr>
          <p:spPr bwMode="auto">
            <a:xfrm>
              <a:off x="2890838" y="3900488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5" name="Rectangle 99"/>
            <p:cNvSpPr>
              <a:spLocks noChangeArrowheads="1"/>
            </p:cNvSpPr>
            <p:nvPr/>
          </p:nvSpPr>
          <p:spPr bwMode="auto">
            <a:xfrm>
              <a:off x="2890838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6" name="Rectangle 100"/>
            <p:cNvSpPr>
              <a:spLocks noChangeArrowheads="1"/>
            </p:cNvSpPr>
            <p:nvPr/>
          </p:nvSpPr>
          <p:spPr bwMode="auto">
            <a:xfrm>
              <a:off x="2738438" y="4051300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7" name="Rectangle 101"/>
            <p:cNvSpPr>
              <a:spLocks noChangeArrowheads="1"/>
            </p:cNvSpPr>
            <p:nvPr/>
          </p:nvSpPr>
          <p:spPr bwMode="auto">
            <a:xfrm>
              <a:off x="2738438" y="405130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8" name="Rectangle 102"/>
            <p:cNvSpPr>
              <a:spLocks noChangeArrowheads="1"/>
            </p:cNvSpPr>
            <p:nvPr/>
          </p:nvSpPr>
          <p:spPr bwMode="auto">
            <a:xfrm>
              <a:off x="2738438" y="4203700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9" name="Rectangle 103"/>
            <p:cNvSpPr>
              <a:spLocks noChangeArrowheads="1"/>
            </p:cNvSpPr>
            <p:nvPr/>
          </p:nvSpPr>
          <p:spPr bwMode="auto">
            <a:xfrm>
              <a:off x="2738438" y="420370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0" name="Rectangle 104"/>
            <p:cNvSpPr>
              <a:spLocks noChangeArrowheads="1"/>
            </p:cNvSpPr>
            <p:nvPr/>
          </p:nvSpPr>
          <p:spPr bwMode="auto">
            <a:xfrm>
              <a:off x="2738438" y="4354513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1" name="Rectangle 105"/>
            <p:cNvSpPr>
              <a:spLocks noChangeArrowheads="1"/>
            </p:cNvSpPr>
            <p:nvPr/>
          </p:nvSpPr>
          <p:spPr bwMode="auto">
            <a:xfrm>
              <a:off x="2738438" y="4354513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2" name="Rectangle 106"/>
            <p:cNvSpPr>
              <a:spLocks noChangeArrowheads="1"/>
            </p:cNvSpPr>
            <p:nvPr/>
          </p:nvSpPr>
          <p:spPr bwMode="auto">
            <a:xfrm>
              <a:off x="2890838" y="4051300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" name="Rectangle 107"/>
            <p:cNvSpPr>
              <a:spLocks noChangeArrowheads="1"/>
            </p:cNvSpPr>
            <p:nvPr/>
          </p:nvSpPr>
          <p:spPr bwMode="auto">
            <a:xfrm>
              <a:off x="2890838" y="405130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" name="Freeform 108"/>
            <p:cNvSpPr>
              <a:spLocks noEditPoints="1"/>
            </p:cNvSpPr>
            <p:nvPr/>
          </p:nvSpPr>
          <p:spPr bwMode="auto">
            <a:xfrm>
              <a:off x="2349500" y="3849688"/>
              <a:ext cx="628650" cy="706438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19" y="159"/>
                </a:cxn>
                <a:cxn ang="0">
                  <a:pos x="205" y="173"/>
                </a:cxn>
                <a:cxn ang="0">
                  <a:pos x="14" y="144"/>
                </a:cxn>
                <a:cxn ang="0">
                  <a:pos x="205" y="173"/>
                </a:cxn>
                <a:cxn ang="0">
                  <a:pos x="0" y="159"/>
                </a:cxn>
                <a:cxn ang="0">
                  <a:pos x="28" y="349"/>
                </a:cxn>
                <a:cxn ang="0">
                  <a:pos x="14" y="335"/>
                </a:cxn>
                <a:cxn ang="0">
                  <a:pos x="205" y="363"/>
                </a:cxn>
                <a:cxn ang="0">
                  <a:pos x="14" y="335"/>
                </a:cxn>
                <a:cxn ang="0">
                  <a:pos x="191" y="349"/>
                </a:cxn>
                <a:cxn ang="0">
                  <a:pos x="219" y="540"/>
                </a:cxn>
                <a:cxn ang="0">
                  <a:pos x="205" y="526"/>
                </a:cxn>
                <a:cxn ang="0">
                  <a:pos x="396" y="554"/>
                </a:cxn>
                <a:cxn ang="0">
                  <a:pos x="205" y="526"/>
                </a:cxn>
                <a:cxn ang="0">
                  <a:pos x="410" y="540"/>
                </a:cxn>
                <a:cxn ang="0">
                  <a:pos x="381" y="159"/>
                </a:cxn>
                <a:cxn ang="0">
                  <a:pos x="396" y="144"/>
                </a:cxn>
                <a:cxn ang="0">
                  <a:pos x="777" y="173"/>
                </a:cxn>
                <a:cxn ang="0">
                  <a:pos x="396" y="144"/>
                </a:cxn>
                <a:cxn ang="0">
                  <a:pos x="763" y="159"/>
                </a:cxn>
                <a:cxn ang="0">
                  <a:pos x="791" y="349"/>
                </a:cxn>
                <a:cxn ang="0">
                  <a:pos x="777" y="363"/>
                </a:cxn>
                <a:cxn ang="0">
                  <a:pos x="586" y="335"/>
                </a:cxn>
                <a:cxn ang="0">
                  <a:pos x="777" y="363"/>
                </a:cxn>
                <a:cxn ang="0">
                  <a:pos x="572" y="349"/>
                </a:cxn>
                <a:cxn ang="0">
                  <a:pos x="600" y="731"/>
                </a:cxn>
                <a:cxn ang="0">
                  <a:pos x="586" y="745"/>
                </a:cxn>
                <a:cxn ang="0">
                  <a:pos x="205" y="717"/>
                </a:cxn>
                <a:cxn ang="0">
                  <a:pos x="586" y="745"/>
                </a:cxn>
                <a:cxn ang="0">
                  <a:pos x="191" y="731"/>
                </a:cxn>
                <a:cxn ang="0">
                  <a:pos x="219" y="890"/>
                </a:cxn>
                <a:cxn ang="0">
                  <a:pos x="219" y="173"/>
                </a:cxn>
                <a:cxn ang="0">
                  <a:pos x="205" y="159"/>
                </a:cxn>
                <a:cxn ang="0">
                  <a:pos x="219" y="173"/>
                </a:cxn>
                <a:cxn ang="0">
                  <a:pos x="0" y="159"/>
                </a:cxn>
                <a:cxn ang="0">
                  <a:pos x="14" y="144"/>
                </a:cxn>
                <a:cxn ang="0">
                  <a:pos x="0" y="363"/>
                </a:cxn>
                <a:cxn ang="0">
                  <a:pos x="14" y="349"/>
                </a:cxn>
                <a:cxn ang="0">
                  <a:pos x="0" y="363"/>
                </a:cxn>
                <a:cxn ang="0">
                  <a:pos x="219" y="349"/>
                </a:cxn>
                <a:cxn ang="0">
                  <a:pos x="205" y="335"/>
                </a:cxn>
                <a:cxn ang="0">
                  <a:pos x="191" y="554"/>
                </a:cxn>
                <a:cxn ang="0">
                  <a:pos x="205" y="540"/>
                </a:cxn>
                <a:cxn ang="0">
                  <a:pos x="191" y="554"/>
                </a:cxn>
                <a:cxn ang="0">
                  <a:pos x="410" y="540"/>
                </a:cxn>
                <a:cxn ang="0">
                  <a:pos x="396" y="554"/>
                </a:cxn>
                <a:cxn ang="0">
                  <a:pos x="381" y="144"/>
                </a:cxn>
                <a:cxn ang="0">
                  <a:pos x="396" y="159"/>
                </a:cxn>
                <a:cxn ang="0">
                  <a:pos x="381" y="144"/>
                </a:cxn>
                <a:cxn ang="0">
                  <a:pos x="791" y="159"/>
                </a:cxn>
                <a:cxn ang="0">
                  <a:pos x="777" y="144"/>
                </a:cxn>
                <a:cxn ang="0">
                  <a:pos x="791" y="363"/>
                </a:cxn>
                <a:cxn ang="0">
                  <a:pos x="777" y="349"/>
                </a:cxn>
                <a:cxn ang="0">
                  <a:pos x="791" y="363"/>
                </a:cxn>
                <a:cxn ang="0">
                  <a:pos x="572" y="349"/>
                </a:cxn>
                <a:cxn ang="0">
                  <a:pos x="586" y="335"/>
                </a:cxn>
                <a:cxn ang="0">
                  <a:pos x="600" y="745"/>
                </a:cxn>
                <a:cxn ang="0">
                  <a:pos x="586" y="731"/>
                </a:cxn>
                <a:cxn ang="0">
                  <a:pos x="600" y="745"/>
                </a:cxn>
                <a:cxn ang="0">
                  <a:pos x="191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1" y="0"/>
                  </a:lnTo>
                  <a:lnTo>
                    <a:pt x="191" y="159"/>
                  </a:lnTo>
                  <a:lnTo>
                    <a:pt x="219" y="159"/>
                  </a:lnTo>
                  <a:lnTo>
                    <a:pt x="219" y="0"/>
                  </a:lnTo>
                  <a:close/>
                  <a:moveTo>
                    <a:pt x="205" y="173"/>
                  </a:moveTo>
                  <a:lnTo>
                    <a:pt x="205" y="144"/>
                  </a:lnTo>
                  <a:lnTo>
                    <a:pt x="14" y="144"/>
                  </a:lnTo>
                  <a:lnTo>
                    <a:pt x="14" y="173"/>
                  </a:lnTo>
                  <a:lnTo>
                    <a:pt x="205" y="173"/>
                  </a:lnTo>
                  <a:close/>
                  <a:moveTo>
                    <a:pt x="28" y="159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28" y="349"/>
                  </a:lnTo>
                  <a:lnTo>
                    <a:pt x="28" y="159"/>
                  </a:lnTo>
                  <a:close/>
                  <a:moveTo>
                    <a:pt x="14" y="335"/>
                  </a:moveTo>
                  <a:lnTo>
                    <a:pt x="14" y="363"/>
                  </a:lnTo>
                  <a:lnTo>
                    <a:pt x="205" y="363"/>
                  </a:lnTo>
                  <a:lnTo>
                    <a:pt x="205" y="335"/>
                  </a:lnTo>
                  <a:lnTo>
                    <a:pt x="14" y="335"/>
                  </a:lnTo>
                  <a:close/>
                  <a:moveTo>
                    <a:pt x="219" y="349"/>
                  </a:moveTo>
                  <a:lnTo>
                    <a:pt x="191" y="349"/>
                  </a:lnTo>
                  <a:lnTo>
                    <a:pt x="191" y="540"/>
                  </a:lnTo>
                  <a:lnTo>
                    <a:pt x="219" y="540"/>
                  </a:lnTo>
                  <a:lnTo>
                    <a:pt x="219" y="349"/>
                  </a:lnTo>
                  <a:close/>
                  <a:moveTo>
                    <a:pt x="205" y="526"/>
                  </a:moveTo>
                  <a:lnTo>
                    <a:pt x="205" y="554"/>
                  </a:lnTo>
                  <a:lnTo>
                    <a:pt x="396" y="554"/>
                  </a:lnTo>
                  <a:lnTo>
                    <a:pt x="396" y="526"/>
                  </a:lnTo>
                  <a:lnTo>
                    <a:pt x="205" y="526"/>
                  </a:lnTo>
                  <a:close/>
                  <a:moveTo>
                    <a:pt x="381" y="540"/>
                  </a:moveTo>
                  <a:lnTo>
                    <a:pt x="410" y="540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540"/>
                  </a:lnTo>
                  <a:close/>
                  <a:moveTo>
                    <a:pt x="396" y="144"/>
                  </a:moveTo>
                  <a:lnTo>
                    <a:pt x="396" y="173"/>
                  </a:lnTo>
                  <a:lnTo>
                    <a:pt x="777" y="173"/>
                  </a:lnTo>
                  <a:lnTo>
                    <a:pt x="777" y="144"/>
                  </a:lnTo>
                  <a:lnTo>
                    <a:pt x="396" y="144"/>
                  </a:lnTo>
                  <a:close/>
                  <a:moveTo>
                    <a:pt x="791" y="159"/>
                  </a:moveTo>
                  <a:lnTo>
                    <a:pt x="763" y="159"/>
                  </a:lnTo>
                  <a:lnTo>
                    <a:pt x="763" y="349"/>
                  </a:lnTo>
                  <a:lnTo>
                    <a:pt x="791" y="349"/>
                  </a:lnTo>
                  <a:lnTo>
                    <a:pt x="791" y="159"/>
                  </a:lnTo>
                  <a:close/>
                  <a:moveTo>
                    <a:pt x="777" y="363"/>
                  </a:moveTo>
                  <a:lnTo>
                    <a:pt x="777" y="335"/>
                  </a:lnTo>
                  <a:lnTo>
                    <a:pt x="586" y="335"/>
                  </a:lnTo>
                  <a:lnTo>
                    <a:pt x="586" y="363"/>
                  </a:lnTo>
                  <a:lnTo>
                    <a:pt x="777" y="363"/>
                  </a:lnTo>
                  <a:close/>
                  <a:moveTo>
                    <a:pt x="600" y="349"/>
                  </a:moveTo>
                  <a:lnTo>
                    <a:pt x="572" y="349"/>
                  </a:lnTo>
                  <a:lnTo>
                    <a:pt x="572" y="731"/>
                  </a:lnTo>
                  <a:lnTo>
                    <a:pt x="600" y="731"/>
                  </a:lnTo>
                  <a:lnTo>
                    <a:pt x="600" y="349"/>
                  </a:lnTo>
                  <a:close/>
                  <a:moveTo>
                    <a:pt x="586" y="745"/>
                  </a:moveTo>
                  <a:lnTo>
                    <a:pt x="586" y="717"/>
                  </a:lnTo>
                  <a:lnTo>
                    <a:pt x="205" y="717"/>
                  </a:lnTo>
                  <a:lnTo>
                    <a:pt x="205" y="745"/>
                  </a:lnTo>
                  <a:lnTo>
                    <a:pt x="586" y="745"/>
                  </a:lnTo>
                  <a:close/>
                  <a:moveTo>
                    <a:pt x="219" y="731"/>
                  </a:moveTo>
                  <a:lnTo>
                    <a:pt x="191" y="731"/>
                  </a:lnTo>
                  <a:lnTo>
                    <a:pt x="191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219" y="173"/>
                  </a:moveTo>
                  <a:lnTo>
                    <a:pt x="205" y="173"/>
                  </a:lnTo>
                  <a:lnTo>
                    <a:pt x="205" y="159"/>
                  </a:lnTo>
                  <a:lnTo>
                    <a:pt x="219" y="159"/>
                  </a:lnTo>
                  <a:lnTo>
                    <a:pt x="219" y="173"/>
                  </a:lnTo>
                  <a:close/>
                  <a:moveTo>
                    <a:pt x="0" y="144"/>
                  </a:moveTo>
                  <a:lnTo>
                    <a:pt x="0" y="159"/>
                  </a:lnTo>
                  <a:lnTo>
                    <a:pt x="14" y="159"/>
                  </a:lnTo>
                  <a:lnTo>
                    <a:pt x="14" y="144"/>
                  </a:lnTo>
                  <a:lnTo>
                    <a:pt x="0" y="144"/>
                  </a:lnTo>
                  <a:close/>
                  <a:moveTo>
                    <a:pt x="0" y="363"/>
                  </a:moveTo>
                  <a:lnTo>
                    <a:pt x="14" y="363"/>
                  </a:lnTo>
                  <a:lnTo>
                    <a:pt x="14" y="349"/>
                  </a:lnTo>
                  <a:lnTo>
                    <a:pt x="0" y="349"/>
                  </a:lnTo>
                  <a:lnTo>
                    <a:pt x="0" y="363"/>
                  </a:lnTo>
                  <a:close/>
                  <a:moveTo>
                    <a:pt x="219" y="335"/>
                  </a:moveTo>
                  <a:lnTo>
                    <a:pt x="219" y="349"/>
                  </a:lnTo>
                  <a:lnTo>
                    <a:pt x="205" y="349"/>
                  </a:lnTo>
                  <a:lnTo>
                    <a:pt x="205" y="335"/>
                  </a:lnTo>
                  <a:lnTo>
                    <a:pt x="219" y="335"/>
                  </a:lnTo>
                  <a:close/>
                  <a:moveTo>
                    <a:pt x="191" y="554"/>
                  </a:moveTo>
                  <a:lnTo>
                    <a:pt x="205" y="554"/>
                  </a:lnTo>
                  <a:lnTo>
                    <a:pt x="205" y="540"/>
                  </a:lnTo>
                  <a:lnTo>
                    <a:pt x="191" y="540"/>
                  </a:lnTo>
                  <a:lnTo>
                    <a:pt x="191" y="554"/>
                  </a:lnTo>
                  <a:close/>
                  <a:moveTo>
                    <a:pt x="410" y="554"/>
                  </a:moveTo>
                  <a:lnTo>
                    <a:pt x="410" y="540"/>
                  </a:lnTo>
                  <a:lnTo>
                    <a:pt x="396" y="540"/>
                  </a:lnTo>
                  <a:lnTo>
                    <a:pt x="396" y="554"/>
                  </a:lnTo>
                  <a:lnTo>
                    <a:pt x="410" y="554"/>
                  </a:lnTo>
                  <a:close/>
                  <a:moveTo>
                    <a:pt x="381" y="144"/>
                  </a:moveTo>
                  <a:lnTo>
                    <a:pt x="396" y="144"/>
                  </a:lnTo>
                  <a:lnTo>
                    <a:pt x="396" y="159"/>
                  </a:lnTo>
                  <a:lnTo>
                    <a:pt x="381" y="159"/>
                  </a:lnTo>
                  <a:lnTo>
                    <a:pt x="381" y="144"/>
                  </a:lnTo>
                  <a:close/>
                  <a:moveTo>
                    <a:pt x="791" y="144"/>
                  </a:moveTo>
                  <a:lnTo>
                    <a:pt x="791" y="159"/>
                  </a:lnTo>
                  <a:lnTo>
                    <a:pt x="777" y="159"/>
                  </a:lnTo>
                  <a:lnTo>
                    <a:pt x="777" y="144"/>
                  </a:lnTo>
                  <a:lnTo>
                    <a:pt x="791" y="144"/>
                  </a:lnTo>
                  <a:close/>
                  <a:moveTo>
                    <a:pt x="791" y="363"/>
                  </a:moveTo>
                  <a:lnTo>
                    <a:pt x="777" y="363"/>
                  </a:lnTo>
                  <a:lnTo>
                    <a:pt x="777" y="349"/>
                  </a:lnTo>
                  <a:lnTo>
                    <a:pt x="791" y="349"/>
                  </a:lnTo>
                  <a:lnTo>
                    <a:pt x="791" y="363"/>
                  </a:lnTo>
                  <a:close/>
                  <a:moveTo>
                    <a:pt x="572" y="335"/>
                  </a:moveTo>
                  <a:lnTo>
                    <a:pt x="572" y="349"/>
                  </a:lnTo>
                  <a:lnTo>
                    <a:pt x="586" y="349"/>
                  </a:lnTo>
                  <a:lnTo>
                    <a:pt x="586" y="335"/>
                  </a:lnTo>
                  <a:lnTo>
                    <a:pt x="572" y="335"/>
                  </a:lnTo>
                  <a:close/>
                  <a:moveTo>
                    <a:pt x="600" y="745"/>
                  </a:moveTo>
                  <a:lnTo>
                    <a:pt x="586" y="745"/>
                  </a:lnTo>
                  <a:lnTo>
                    <a:pt x="586" y="731"/>
                  </a:lnTo>
                  <a:lnTo>
                    <a:pt x="600" y="731"/>
                  </a:lnTo>
                  <a:lnTo>
                    <a:pt x="600" y="745"/>
                  </a:lnTo>
                  <a:close/>
                  <a:moveTo>
                    <a:pt x="191" y="717"/>
                  </a:moveTo>
                  <a:lnTo>
                    <a:pt x="191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19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" name="Rectangle 109"/>
            <p:cNvSpPr>
              <a:spLocks noChangeArrowheads="1"/>
            </p:cNvSpPr>
            <p:nvPr/>
          </p:nvSpPr>
          <p:spPr bwMode="auto">
            <a:xfrm>
              <a:off x="2284413" y="5060950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6" name="Rectangle 110"/>
            <p:cNvSpPr>
              <a:spLocks noChangeArrowheads="1"/>
            </p:cNvSpPr>
            <p:nvPr/>
          </p:nvSpPr>
          <p:spPr bwMode="auto">
            <a:xfrm>
              <a:off x="2284413" y="506095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auto">
            <a:xfrm>
              <a:off x="2284413" y="5213350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8" name="Rectangle 112"/>
            <p:cNvSpPr>
              <a:spLocks noChangeArrowheads="1"/>
            </p:cNvSpPr>
            <p:nvPr/>
          </p:nvSpPr>
          <p:spPr bwMode="auto">
            <a:xfrm>
              <a:off x="2284413" y="521335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9" name="Rectangle 113"/>
            <p:cNvSpPr>
              <a:spLocks noChangeArrowheads="1"/>
            </p:cNvSpPr>
            <p:nvPr/>
          </p:nvSpPr>
          <p:spPr bwMode="auto">
            <a:xfrm>
              <a:off x="2436813" y="5060950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0" name="Rectangle 114"/>
            <p:cNvSpPr>
              <a:spLocks noChangeArrowheads="1"/>
            </p:cNvSpPr>
            <p:nvPr/>
          </p:nvSpPr>
          <p:spPr bwMode="auto">
            <a:xfrm>
              <a:off x="2436813" y="506095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1" name="Rectangle 115"/>
            <p:cNvSpPr>
              <a:spLocks noChangeArrowheads="1"/>
            </p:cNvSpPr>
            <p:nvPr/>
          </p:nvSpPr>
          <p:spPr bwMode="auto">
            <a:xfrm>
              <a:off x="2436813" y="5213350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2" name="Rectangle 116"/>
            <p:cNvSpPr>
              <a:spLocks noChangeArrowheads="1"/>
            </p:cNvSpPr>
            <p:nvPr/>
          </p:nvSpPr>
          <p:spPr bwMode="auto">
            <a:xfrm>
              <a:off x="2436813" y="52133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3" name="Rectangle 117"/>
            <p:cNvSpPr>
              <a:spLocks noChangeArrowheads="1"/>
            </p:cNvSpPr>
            <p:nvPr/>
          </p:nvSpPr>
          <p:spPr bwMode="auto">
            <a:xfrm>
              <a:off x="2436813" y="5364163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4" name="Rectangle 118"/>
            <p:cNvSpPr>
              <a:spLocks noChangeArrowheads="1"/>
            </p:cNvSpPr>
            <p:nvPr/>
          </p:nvSpPr>
          <p:spPr bwMode="auto">
            <a:xfrm>
              <a:off x="2436813" y="53641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5" name="Rectangle 119"/>
            <p:cNvSpPr>
              <a:spLocks noChangeArrowheads="1"/>
            </p:cNvSpPr>
            <p:nvPr/>
          </p:nvSpPr>
          <p:spPr bwMode="auto">
            <a:xfrm>
              <a:off x="2436813" y="5514975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6" name="Rectangle 120"/>
            <p:cNvSpPr>
              <a:spLocks noChangeArrowheads="1"/>
            </p:cNvSpPr>
            <p:nvPr/>
          </p:nvSpPr>
          <p:spPr bwMode="auto">
            <a:xfrm>
              <a:off x="2436813" y="5514975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7" name="Rectangle 121"/>
            <p:cNvSpPr>
              <a:spLocks noChangeArrowheads="1"/>
            </p:cNvSpPr>
            <p:nvPr/>
          </p:nvSpPr>
          <p:spPr bwMode="auto">
            <a:xfrm>
              <a:off x="2587625" y="5060950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8" name="Rectangle 122"/>
            <p:cNvSpPr>
              <a:spLocks noChangeArrowheads="1"/>
            </p:cNvSpPr>
            <p:nvPr/>
          </p:nvSpPr>
          <p:spPr bwMode="auto">
            <a:xfrm>
              <a:off x="2587625" y="506095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9" name="Rectangle 123"/>
            <p:cNvSpPr>
              <a:spLocks noChangeArrowheads="1"/>
            </p:cNvSpPr>
            <p:nvPr/>
          </p:nvSpPr>
          <p:spPr bwMode="auto">
            <a:xfrm>
              <a:off x="2587625" y="5213350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0" name="Rectangle 124"/>
            <p:cNvSpPr>
              <a:spLocks noChangeArrowheads="1"/>
            </p:cNvSpPr>
            <p:nvPr/>
          </p:nvSpPr>
          <p:spPr bwMode="auto">
            <a:xfrm>
              <a:off x="2587625" y="52133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1" name="Rectangle 125"/>
            <p:cNvSpPr>
              <a:spLocks noChangeArrowheads="1"/>
            </p:cNvSpPr>
            <p:nvPr/>
          </p:nvSpPr>
          <p:spPr bwMode="auto">
            <a:xfrm>
              <a:off x="2587625" y="5364163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2" name="Rectangle 126"/>
            <p:cNvSpPr>
              <a:spLocks noChangeArrowheads="1"/>
            </p:cNvSpPr>
            <p:nvPr/>
          </p:nvSpPr>
          <p:spPr bwMode="auto">
            <a:xfrm>
              <a:off x="2587625" y="53641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3" name="Rectangle 127"/>
            <p:cNvSpPr>
              <a:spLocks noChangeArrowheads="1"/>
            </p:cNvSpPr>
            <p:nvPr/>
          </p:nvSpPr>
          <p:spPr bwMode="auto">
            <a:xfrm>
              <a:off x="2587625" y="5514975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4" name="Rectangle 128"/>
            <p:cNvSpPr>
              <a:spLocks noChangeArrowheads="1"/>
            </p:cNvSpPr>
            <p:nvPr/>
          </p:nvSpPr>
          <p:spPr bwMode="auto">
            <a:xfrm>
              <a:off x="2587625" y="5514975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5" name="Rectangle 129"/>
            <p:cNvSpPr>
              <a:spLocks noChangeArrowheads="1"/>
            </p:cNvSpPr>
            <p:nvPr/>
          </p:nvSpPr>
          <p:spPr bwMode="auto">
            <a:xfrm>
              <a:off x="2738438" y="5060950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6" name="Rectangle 130"/>
            <p:cNvSpPr>
              <a:spLocks noChangeArrowheads="1"/>
            </p:cNvSpPr>
            <p:nvPr/>
          </p:nvSpPr>
          <p:spPr bwMode="auto">
            <a:xfrm>
              <a:off x="2738438" y="506095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7" name="Rectangle 131"/>
            <p:cNvSpPr>
              <a:spLocks noChangeArrowheads="1"/>
            </p:cNvSpPr>
            <p:nvPr/>
          </p:nvSpPr>
          <p:spPr bwMode="auto">
            <a:xfrm>
              <a:off x="2890838" y="5060950"/>
              <a:ext cx="150813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8" name="Rectangle 132"/>
            <p:cNvSpPr>
              <a:spLocks noChangeArrowheads="1"/>
            </p:cNvSpPr>
            <p:nvPr/>
          </p:nvSpPr>
          <p:spPr bwMode="auto">
            <a:xfrm>
              <a:off x="2890838" y="506095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9" name="Rectangle 133"/>
            <p:cNvSpPr>
              <a:spLocks noChangeArrowheads="1"/>
            </p:cNvSpPr>
            <p:nvPr/>
          </p:nvSpPr>
          <p:spPr bwMode="auto">
            <a:xfrm>
              <a:off x="2738438" y="5213350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0" name="Rectangle 134"/>
            <p:cNvSpPr>
              <a:spLocks noChangeArrowheads="1"/>
            </p:cNvSpPr>
            <p:nvPr/>
          </p:nvSpPr>
          <p:spPr bwMode="auto">
            <a:xfrm>
              <a:off x="2738438" y="521335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1" name="Rectangle 135"/>
            <p:cNvSpPr>
              <a:spLocks noChangeArrowheads="1"/>
            </p:cNvSpPr>
            <p:nvPr/>
          </p:nvSpPr>
          <p:spPr bwMode="auto">
            <a:xfrm>
              <a:off x="2738438" y="5364163"/>
              <a:ext cx="152400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2" name="Rectangle 136"/>
            <p:cNvSpPr>
              <a:spLocks noChangeArrowheads="1"/>
            </p:cNvSpPr>
            <p:nvPr/>
          </p:nvSpPr>
          <p:spPr bwMode="auto">
            <a:xfrm>
              <a:off x="2738438" y="53641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3" name="Rectangle 137"/>
            <p:cNvSpPr>
              <a:spLocks noChangeArrowheads="1"/>
            </p:cNvSpPr>
            <p:nvPr/>
          </p:nvSpPr>
          <p:spPr bwMode="auto">
            <a:xfrm>
              <a:off x="2738438" y="5514975"/>
              <a:ext cx="152400" cy="152400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4" name="Rectangle 138"/>
            <p:cNvSpPr>
              <a:spLocks noChangeArrowheads="1"/>
            </p:cNvSpPr>
            <p:nvPr/>
          </p:nvSpPr>
          <p:spPr bwMode="auto">
            <a:xfrm>
              <a:off x="2738438" y="5514975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5" name="Rectangle 139"/>
            <p:cNvSpPr>
              <a:spLocks noChangeArrowheads="1"/>
            </p:cNvSpPr>
            <p:nvPr/>
          </p:nvSpPr>
          <p:spPr bwMode="auto">
            <a:xfrm>
              <a:off x="2890838" y="5213350"/>
              <a:ext cx="150813" cy="150813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FF99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6" name="Rectangle 140"/>
            <p:cNvSpPr>
              <a:spLocks noChangeArrowheads="1"/>
            </p:cNvSpPr>
            <p:nvPr/>
          </p:nvSpPr>
          <p:spPr bwMode="auto">
            <a:xfrm>
              <a:off x="2890838" y="52133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7" name="Freeform 141"/>
            <p:cNvSpPr>
              <a:spLocks noEditPoints="1"/>
            </p:cNvSpPr>
            <p:nvPr/>
          </p:nvSpPr>
          <p:spPr bwMode="auto">
            <a:xfrm>
              <a:off x="2349500" y="5010150"/>
              <a:ext cx="628650" cy="708025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19" y="159"/>
                </a:cxn>
                <a:cxn ang="0">
                  <a:pos x="205" y="173"/>
                </a:cxn>
                <a:cxn ang="0">
                  <a:pos x="14" y="145"/>
                </a:cxn>
                <a:cxn ang="0">
                  <a:pos x="205" y="173"/>
                </a:cxn>
                <a:cxn ang="0">
                  <a:pos x="0" y="159"/>
                </a:cxn>
                <a:cxn ang="0">
                  <a:pos x="28" y="350"/>
                </a:cxn>
                <a:cxn ang="0">
                  <a:pos x="14" y="336"/>
                </a:cxn>
                <a:cxn ang="0">
                  <a:pos x="205" y="364"/>
                </a:cxn>
                <a:cxn ang="0">
                  <a:pos x="14" y="336"/>
                </a:cxn>
                <a:cxn ang="0">
                  <a:pos x="191" y="350"/>
                </a:cxn>
                <a:cxn ang="0">
                  <a:pos x="219" y="540"/>
                </a:cxn>
                <a:cxn ang="0">
                  <a:pos x="205" y="526"/>
                </a:cxn>
                <a:cxn ang="0">
                  <a:pos x="396" y="555"/>
                </a:cxn>
                <a:cxn ang="0">
                  <a:pos x="205" y="526"/>
                </a:cxn>
                <a:cxn ang="0">
                  <a:pos x="410" y="540"/>
                </a:cxn>
                <a:cxn ang="0">
                  <a:pos x="381" y="159"/>
                </a:cxn>
                <a:cxn ang="0">
                  <a:pos x="396" y="145"/>
                </a:cxn>
                <a:cxn ang="0">
                  <a:pos x="777" y="173"/>
                </a:cxn>
                <a:cxn ang="0">
                  <a:pos x="396" y="145"/>
                </a:cxn>
                <a:cxn ang="0">
                  <a:pos x="763" y="159"/>
                </a:cxn>
                <a:cxn ang="0">
                  <a:pos x="791" y="350"/>
                </a:cxn>
                <a:cxn ang="0">
                  <a:pos x="777" y="364"/>
                </a:cxn>
                <a:cxn ang="0">
                  <a:pos x="586" y="336"/>
                </a:cxn>
                <a:cxn ang="0">
                  <a:pos x="777" y="364"/>
                </a:cxn>
                <a:cxn ang="0">
                  <a:pos x="572" y="350"/>
                </a:cxn>
                <a:cxn ang="0">
                  <a:pos x="600" y="731"/>
                </a:cxn>
                <a:cxn ang="0">
                  <a:pos x="586" y="745"/>
                </a:cxn>
                <a:cxn ang="0">
                  <a:pos x="205" y="717"/>
                </a:cxn>
                <a:cxn ang="0">
                  <a:pos x="586" y="745"/>
                </a:cxn>
                <a:cxn ang="0">
                  <a:pos x="191" y="731"/>
                </a:cxn>
                <a:cxn ang="0">
                  <a:pos x="219" y="890"/>
                </a:cxn>
                <a:cxn ang="0">
                  <a:pos x="219" y="173"/>
                </a:cxn>
                <a:cxn ang="0">
                  <a:pos x="205" y="159"/>
                </a:cxn>
                <a:cxn ang="0">
                  <a:pos x="219" y="173"/>
                </a:cxn>
                <a:cxn ang="0">
                  <a:pos x="0" y="159"/>
                </a:cxn>
                <a:cxn ang="0">
                  <a:pos x="14" y="145"/>
                </a:cxn>
                <a:cxn ang="0">
                  <a:pos x="0" y="364"/>
                </a:cxn>
                <a:cxn ang="0">
                  <a:pos x="14" y="350"/>
                </a:cxn>
                <a:cxn ang="0">
                  <a:pos x="0" y="364"/>
                </a:cxn>
                <a:cxn ang="0">
                  <a:pos x="219" y="350"/>
                </a:cxn>
                <a:cxn ang="0">
                  <a:pos x="205" y="336"/>
                </a:cxn>
                <a:cxn ang="0">
                  <a:pos x="191" y="555"/>
                </a:cxn>
                <a:cxn ang="0">
                  <a:pos x="205" y="540"/>
                </a:cxn>
                <a:cxn ang="0">
                  <a:pos x="191" y="555"/>
                </a:cxn>
                <a:cxn ang="0">
                  <a:pos x="410" y="540"/>
                </a:cxn>
                <a:cxn ang="0">
                  <a:pos x="396" y="555"/>
                </a:cxn>
                <a:cxn ang="0">
                  <a:pos x="381" y="145"/>
                </a:cxn>
                <a:cxn ang="0">
                  <a:pos x="396" y="159"/>
                </a:cxn>
                <a:cxn ang="0">
                  <a:pos x="381" y="145"/>
                </a:cxn>
                <a:cxn ang="0">
                  <a:pos x="791" y="159"/>
                </a:cxn>
                <a:cxn ang="0">
                  <a:pos x="777" y="145"/>
                </a:cxn>
                <a:cxn ang="0">
                  <a:pos x="791" y="364"/>
                </a:cxn>
                <a:cxn ang="0">
                  <a:pos x="777" y="350"/>
                </a:cxn>
                <a:cxn ang="0">
                  <a:pos x="791" y="364"/>
                </a:cxn>
                <a:cxn ang="0">
                  <a:pos x="572" y="350"/>
                </a:cxn>
                <a:cxn ang="0">
                  <a:pos x="586" y="336"/>
                </a:cxn>
                <a:cxn ang="0">
                  <a:pos x="600" y="745"/>
                </a:cxn>
                <a:cxn ang="0">
                  <a:pos x="586" y="731"/>
                </a:cxn>
                <a:cxn ang="0">
                  <a:pos x="600" y="745"/>
                </a:cxn>
                <a:cxn ang="0">
                  <a:pos x="191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1" y="0"/>
                  </a:lnTo>
                  <a:lnTo>
                    <a:pt x="191" y="159"/>
                  </a:lnTo>
                  <a:lnTo>
                    <a:pt x="219" y="159"/>
                  </a:lnTo>
                  <a:lnTo>
                    <a:pt x="219" y="0"/>
                  </a:lnTo>
                  <a:close/>
                  <a:moveTo>
                    <a:pt x="205" y="173"/>
                  </a:moveTo>
                  <a:lnTo>
                    <a:pt x="205" y="145"/>
                  </a:lnTo>
                  <a:lnTo>
                    <a:pt x="14" y="145"/>
                  </a:lnTo>
                  <a:lnTo>
                    <a:pt x="14" y="173"/>
                  </a:lnTo>
                  <a:lnTo>
                    <a:pt x="205" y="173"/>
                  </a:lnTo>
                  <a:close/>
                  <a:moveTo>
                    <a:pt x="28" y="159"/>
                  </a:moveTo>
                  <a:lnTo>
                    <a:pt x="0" y="159"/>
                  </a:lnTo>
                  <a:lnTo>
                    <a:pt x="0" y="350"/>
                  </a:lnTo>
                  <a:lnTo>
                    <a:pt x="28" y="350"/>
                  </a:lnTo>
                  <a:lnTo>
                    <a:pt x="28" y="159"/>
                  </a:lnTo>
                  <a:close/>
                  <a:moveTo>
                    <a:pt x="14" y="336"/>
                  </a:moveTo>
                  <a:lnTo>
                    <a:pt x="14" y="364"/>
                  </a:lnTo>
                  <a:lnTo>
                    <a:pt x="205" y="364"/>
                  </a:lnTo>
                  <a:lnTo>
                    <a:pt x="205" y="336"/>
                  </a:lnTo>
                  <a:lnTo>
                    <a:pt x="14" y="336"/>
                  </a:lnTo>
                  <a:close/>
                  <a:moveTo>
                    <a:pt x="219" y="350"/>
                  </a:moveTo>
                  <a:lnTo>
                    <a:pt x="191" y="350"/>
                  </a:lnTo>
                  <a:lnTo>
                    <a:pt x="191" y="540"/>
                  </a:lnTo>
                  <a:lnTo>
                    <a:pt x="219" y="540"/>
                  </a:lnTo>
                  <a:lnTo>
                    <a:pt x="219" y="350"/>
                  </a:lnTo>
                  <a:close/>
                  <a:moveTo>
                    <a:pt x="205" y="526"/>
                  </a:moveTo>
                  <a:lnTo>
                    <a:pt x="205" y="555"/>
                  </a:lnTo>
                  <a:lnTo>
                    <a:pt x="396" y="555"/>
                  </a:lnTo>
                  <a:lnTo>
                    <a:pt x="396" y="526"/>
                  </a:lnTo>
                  <a:lnTo>
                    <a:pt x="205" y="526"/>
                  </a:lnTo>
                  <a:close/>
                  <a:moveTo>
                    <a:pt x="381" y="540"/>
                  </a:moveTo>
                  <a:lnTo>
                    <a:pt x="410" y="540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540"/>
                  </a:lnTo>
                  <a:close/>
                  <a:moveTo>
                    <a:pt x="396" y="145"/>
                  </a:moveTo>
                  <a:lnTo>
                    <a:pt x="396" y="173"/>
                  </a:lnTo>
                  <a:lnTo>
                    <a:pt x="777" y="173"/>
                  </a:lnTo>
                  <a:lnTo>
                    <a:pt x="777" y="145"/>
                  </a:lnTo>
                  <a:lnTo>
                    <a:pt x="396" y="145"/>
                  </a:lnTo>
                  <a:close/>
                  <a:moveTo>
                    <a:pt x="791" y="159"/>
                  </a:moveTo>
                  <a:lnTo>
                    <a:pt x="763" y="159"/>
                  </a:lnTo>
                  <a:lnTo>
                    <a:pt x="763" y="350"/>
                  </a:lnTo>
                  <a:lnTo>
                    <a:pt x="791" y="350"/>
                  </a:lnTo>
                  <a:lnTo>
                    <a:pt x="791" y="159"/>
                  </a:lnTo>
                  <a:close/>
                  <a:moveTo>
                    <a:pt x="777" y="364"/>
                  </a:moveTo>
                  <a:lnTo>
                    <a:pt x="777" y="336"/>
                  </a:lnTo>
                  <a:lnTo>
                    <a:pt x="586" y="336"/>
                  </a:lnTo>
                  <a:lnTo>
                    <a:pt x="586" y="364"/>
                  </a:lnTo>
                  <a:lnTo>
                    <a:pt x="777" y="364"/>
                  </a:lnTo>
                  <a:close/>
                  <a:moveTo>
                    <a:pt x="600" y="350"/>
                  </a:moveTo>
                  <a:lnTo>
                    <a:pt x="572" y="350"/>
                  </a:lnTo>
                  <a:lnTo>
                    <a:pt x="572" y="731"/>
                  </a:lnTo>
                  <a:lnTo>
                    <a:pt x="600" y="731"/>
                  </a:lnTo>
                  <a:lnTo>
                    <a:pt x="600" y="350"/>
                  </a:lnTo>
                  <a:close/>
                  <a:moveTo>
                    <a:pt x="586" y="745"/>
                  </a:moveTo>
                  <a:lnTo>
                    <a:pt x="586" y="717"/>
                  </a:lnTo>
                  <a:lnTo>
                    <a:pt x="205" y="717"/>
                  </a:lnTo>
                  <a:lnTo>
                    <a:pt x="205" y="745"/>
                  </a:lnTo>
                  <a:lnTo>
                    <a:pt x="586" y="745"/>
                  </a:lnTo>
                  <a:close/>
                  <a:moveTo>
                    <a:pt x="219" y="731"/>
                  </a:moveTo>
                  <a:lnTo>
                    <a:pt x="191" y="731"/>
                  </a:lnTo>
                  <a:lnTo>
                    <a:pt x="191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219" y="173"/>
                  </a:moveTo>
                  <a:lnTo>
                    <a:pt x="205" y="173"/>
                  </a:lnTo>
                  <a:lnTo>
                    <a:pt x="205" y="159"/>
                  </a:lnTo>
                  <a:lnTo>
                    <a:pt x="219" y="159"/>
                  </a:lnTo>
                  <a:lnTo>
                    <a:pt x="219" y="173"/>
                  </a:lnTo>
                  <a:close/>
                  <a:moveTo>
                    <a:pt x="0" y="145"/>
                  </a:moveTo>
                  <a:lnTo>
                    <a:pt x="0" y="159"/>
                  </a:lnTo>
                  <a:lnTo>
                    <a:pt x="14" y="159"/>
                  </a:lnTo>
                  <a:lnTo>
                    <a:pt x="14" y="145"/>
                  </a:lnTo>
                  <a:lnTo>
                    <a:pt x="0" y="145"/>
                  </a:lnTo>
                  <a:close/>
                  <a:moveTo>
                    <a:pt x="0" y="364"/>
                  </a:moveTo>
                  <a:lnTo>
                    <a:pt x="14" y="364"/>
                  </a:lnTo>
                  <a:lnTo>
                    <a:pt x="14" y="350"/>
                  </a:lnTo>
                  <a:lnTo>
                    <a:pt x="0" y="350"/>
                  </a:lnTo>
                  <a:lnTo>
                    <a:pt x="0" y="364"/>
                  </a:lnTo>
                  <a:close/>
                  <a:moveTo>
                    <a:pt x="219" y="336"/>
                  </a:moveTo>
                  <a:lnTo>
                    <a:pt x="219" y="350"/>
                  </a:lnTo>
                  <a:lnTo>
                    <a:pt x="205" y="350"/>
                  </a:lnTo>
                  <a:lnTo>
                    <a:pt x="205" y="336"/>
                  </a:lnTo>
                  <a:lnTo>
                    <a:pt x="219" y="336"/>
                  </a:lnTo>
                  <a:close/>
                  <a:moveTo>
                    <a:pt x="191" y="555"/>
                  </a:moveTo>
                  <a:lnTo>
                    <a:pt x="205" y="555"/>
                  </a:lnTo>
                  <a:lnTo>
                    <a:pt x="205" y="540"/>
                  </a:lnTo>
                  <a:lnTo>
                    <a:pt x="191" y="540"/>
                  </a:lnTo>
                  <a:lnTo>
                    <a:pt x="191" y="555"/>
                  </a:lnTo>
                  <a:close/>
                  <a:moveTo>
                    <a:pt x="410" y="555"/>
                  </a:moveTo>
                  <a:lnTo>
                    <a:pt x="410" y="540"/>
                  </a:lnTo>
                  <a:lnTo>
                    <a:pt x="396" y="540"/>
                  </a:lnTo>
                  <a:lnTo>
                    <a:pt x="396" y="555"/>
                  </a:lnTo>
                  <a:lnTo>
                    <a:pt x="410" y="555"/>
                  </a:lnTo>
                  <a:close/>
                  <a:moveTo>
                    <a:pt x="381" y="145"/>
                  </a:moveTo>
                  <a:lnTo>
                    <a:pt x="396" y="145"/>
                  </a:lnTo>
                  <a:lnTo>
                    <a:pt x="396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791" y="145"/>
                  </a:moveTo>
                  <a:lnTo>
                    <a:pt x="791" y="159"/>
                  </a:lnTo>
                  <a:lnTo>
                    <a:pt x="777" y="159"/>
                  </a:lnTo>
                  <a:lnTo>
                    <a:pt x="777" y="145"/>
                  </a:lnTo>
                  <a:lnTo>
                    <a:pt x="791" y="145"/>
                  </a:lnTo>
                  <a:close/>
                  <a:moveTo>
                    <a:pt x="791" y="364"/>
                  </a:moveTo>
                  <a:lnTo>
                    <a:pt x="777" y="364"/>
                  </a:lnTo>
                  <a:lnTo>
                    <a:pt x="777" y="350"/>
                  </a:lnTo>
                  <a:lnTo>
                    <a:pt x="791" y="350"/>
                  </a:lnTo>
                  <a:lnTo>
                    <a:pt x="791" y="364"/>
                  </a:lnTo>
                  <a:close/>
                  <a:moveTo>
                    <a:pt x="572" y="336"/>
                  </a:moveTo>
                  <a:lnTo>
                    <a:pt x="572" y="350"/>
                  </a:lnTo>
                  <a:lnTo>
                    <a:pt x="586" y="350"/>
                  </a:lnTo>
                  <a:lnTo>
                    <a:pt x="586" y="336"/>
                  </a:lnTo>
                  <a:lnTo>
                    <a:pt x="572" y="336"/>
                  </a:lnTo>
                  <a:close/>
                  <a:moveTo>
                    <a:pt x="600" y="745"/>
                  </a:moveTo>
                  <a:lnTo>
                    <a:pt x="586" y="745"/>
                  </a:lnTo>
                  <a:lnTo>
                    <a:pt x="586" y="731"/>
                  </a:lnTo>
                  <a:lnTo>
                    <a:pt x="600" y="731"/>
                  </a:lnTo>
                  <a:lnTo>
                    <a:pt x="600" y="745"/>
                  </a:lnTo>
                  <a:close/>
                  <a:moveTo>
                    <a:pt x="191" y="717"/>
                  </a:moveTo>
                  <a:lnTo>
                    <a:pt x="191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19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8" name="Freeform 142"/>
            <p:cNvSpPr>
              <a:spLocks/>
            </p:cNvSpPr>
            <p:nvPr/>
          </p:nvSpPr>
          <p:spPr bwMode="auto">
            <a:xfrm>
              <a:off x="2195513" y="1924050"/>
              <a:ext cx="26988" cy="666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1"/>
                </a:cxn>
                <a:cxn ang="0">
                  <a:pos x="23" y="76"/>
                </a:cxn>
                <a:cxn ang="0">
                  <a:pos x="24" y="79"/>
                </a:cxn>
                <a:cxn ang="0">
                  <a:pos x="24" y="81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5"/>
                </a:cxn>
                <a:cxn ang="0">
                  <a:pos x="1" y="85"/>
                </a:cxn>
                <a:cxn ang="0">
                  <a:pos x="1" y="83"/>
                </a:cxn>
                <a:cxn ang="0">
                  <a:pos x="7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6"/>
                </a:cxn>
                <a:cxn ang="0">
                  <a:pos x="12" y="71"/>
                </a:cxn>
                <a:cxn ang="0">
                  <a:pos x="12" y="25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0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1" y="10"/>
                </a:cxn>
                <a:cxn ang="0">
                  <a:pos x="0" y="9"/>
                </a:cxn>
              </a:cxnLst>
              <a:rect l="0" t="0" r="r" b="b"/>
              <a:pathLst>
                <a:path w="33" h="85">
                  <a:moveTo>
                    <a:pt x="0" y="9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23" y="76"/>
                  </a:lnTo>
                  <a:lnTo>
                    <a:pt x="24" y="79"/>
                  </a:lnTo>
                  <a:lnTo>
                    <a:pt x="24" y="81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1" y="85"/>
                  </a:lnTo>
                  <a:lnTo>
                    <a:pt x="1" y="83"/>
                  </a:lnTo>
                  <a:lnTo>
                    <a:pt x="7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2" y="71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9" name="Freeform 143"/>
            <p:cNvSpPr>
              <a:spLocks/>
            </p:cNvSpPr>
            <p:nvPr/>
          </p:nvSpPr>
          <p:spPr bwMode="auto">
            <a:xfrm>
              <a:off x="2195513" y="3084513"/>
              <a:ext cx="26988" cy="682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1"/>
                </a:cxn>
                <a:cxn ang="0">
                  <a:pos x="23" y="76"/>
                </a:cxn>
                <a:cxn ang="0">
                  <a:pos x="24" y="80"/>
                </a:cxn>
                <a:cxn ang="0">
                  <a:pos x="24" y="82"/>
                </a:cxn>
                <a:cxn ang="0">
                  <a:pos x="26" y="82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5"/>
                </a:cxn>
                <a:cxn ang="0">
                  <a:pos x="1" y="85"/>
                </a:cxn>
                <a:cxn ang="0">
                  <a:pos x="1" y="83"/>
                </a:cxn>
                <a:cxn ang="0">
                  <a:pos x="7" y="8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2" y="80"/>
                </a:cxn>
                <a:cxn ang="0">
                  <a:pos x="12" y="76"/>
                </a:cxn>
                <a:cxn ang="0">
                  <a:pos x="12" y="71"/>
                </a:cxn>
                <a:cxn ang="0">
                  <a:pos x="12" y="25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5" y="11"/>
                </a:cxn>
                <a:cxn ang="0">
                  <a:pos x="1" y="11"/>
                </a:cxn>
                <a:cxn ang="0">
                  <a:pos x="0" y="9"/>
                </a:cxn>
              </a:cxnLst>
              <a:rect l="0" t="0" r="r" b="b"/>
              <a:pathLst>
                <a:path w="33" h="85">
                  <a:moveTo>
                    <a:pt x="0" y="9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23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1" y="85"/>
                  </a:lnTo>
                  <a:lnTo>
                    <a:pt x="1" y="83"/>
                  </a:lnTo>
                  <a:lnTo>
                    <a:pt x="7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1"/>
                  </a:lnTo>
                  <a:lnTo>
                    <a:pt x="12" y="25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0" name="Freeform 144"/>
            <p:cNvSpPr>
              <a:spLocks/>
            </p:cNvSpPr>
            <p:nvPr/>
          </p:nvSpPr>
          <p:spPr bwMode="auto">
            <a:xfrm>
              <a:off x="2195513" y="4244975"/>
              <a:ext cx="26988" cy="682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0"/>
                </a:cxn>
                <a:cxn ang="0">
                  <a:pos x="23" y="76"/>
                </a:cxn>
                <a:cxn ang="0">
                  <a:pos x="24" y="79"/>
                </a:cxn>
                <a:cxn ang="0">
                  <a:pos x="24" y="81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4"/>
                </a:cxn>
                <a:cxn ang="0">
                  <a:pos x="1" y="84"/>
                </a:cxn>
                <a:cxn ang="0">
                  <a:pos x="1" y="83"/>
                </a:cxn>
                <a:cxn ang="0">
                  <a:pos x="7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6"/>
                </a:cxn>
                <a:cxn ang="0">
                  <a:pos x="12" y="70"/>
                </a:cxn>
                <a:cxn ang="0">
                  <a:pos x="12" y="24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0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5" y="10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33" h="84">
                  <a:moveTo>
                    <a:pt x="0" y="8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23" y="76"/>
                  </a:lnTo>
                  <a:lnTo>
                    <a:pt x="24" y="79"/>
                  </a:lnTo>
                  <a:lnTo>
                    <a:pt x="24" y="81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7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2" y="70"/>
                  </a:lnTo>
                  <a:lnTo>
                    <a:pt x="12" y="24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" name="Freeform 145"/>
            <p:cNvSpPr>
              <a:spLocks/>
            </p:cNvSpPr>
            <p:nvPr/>
          </p:nvSpPr>
          <p:spPr bwMode="auto">
            <a:xfrm>
              <a:off x="2195513" y="5407025"/>
              <a:ext cx="26988" cy="666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1"/>
                </a:cxn>
                <a:cxn ang="0">
                  <a:pos x="23" y="76"/>
                </a:cxn>
                <a:cxn ang="0">
                  <a:pos x="24" y="80"/>
                </a:cxn>
                <a:cxn ang="0">
                  <a:pos x="24" y="81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5"/>
                </a:cxn>
                <a:cxn ang="0">
                  <a:pos x="1" y="85"/>
                </a:cxn>
                <a:cxn ang="0">
                  <a:pos x="1" y="83"/>
                </a:cxn>
                <a:cxn ang="0">
                  <a:pos x="7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2" y="80"/>
                </a:cxn>
                <a:cxn ang="0">
                  <a:pos x="12" y="76"/>
                </a:cxn>
                <a:cxn ang="0">
                  <a:pos x="12" y="71"/>
                </a:cxn>
                <a:cxn ang="0">
                  <a:pos x="12" y="25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0" y="11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5" y="11"/>
                </a:cxn>
                <a:cxn ang="0">
                  <a:pos x="1" y="11"/>
                </a:cxn>
                <a:cxn ang="0">
                  <a:pos x="0" y="9"/>
                </a:cxn>
              </a:cxnLst>
              <a:rect l="0" t="0" r="r" b="b"/>
              <a:pathLst>
                <a:path w="33" h="85">
                  <a:moveTo>
                    <a:pt x="0" y="9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23" y="76"/>
                  </a:lnTo>
                  <a:lnTo>
                    <a:pt x="24" y="80"/>
                  </a:lnTo>
                  <a:lnTo>
                    <a:pt x="24" y="81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1" y="85"/>
                  </a:lnTo>
                  <a:lnTo>
                    <a:pt x="1" y="83"/>
                  </a:lnTo>
                  <a:lnTo>
                    <a:pt x="7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1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2" name="Freeform 146"/>
            <p:cNvSpPr>
              <a:spLocks/>
            </p:cNvSpPr>
            <p:nvPr/>
          </p:nvSpPr>
          <p:spPr bwMode="auto">
            <a:xfrm>
              <a:off x="2473325" y="1412875"/>
              <a:ext cx="63500" cy="7143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5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9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7"/>
                </a:cxn>
                <a:cxn ang="0">
                  <a:pos x="14" y="64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79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79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79"/>
                </a:cxn>
                <a:cxn ang="0">
                  <a:pos x="55" y="83"/>
                </a:cxn>
                <a:cxn ang="0">
                  <a:pos x="48" y="87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7"/>
                </a:cxn>
                <a:cxn ang="0">
                  <a:pos x="16" y="85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19"/>
                </a:cxn>
                <a:cxn ang="0">
                  <a:pos x="20" y="14"/>
                </a:cxn>
                <a:cxn ang="0">
                  <a:pos x="29" y="7"/>
                </a:cxn>
                <a:cxn ang="0">
                  <a:pos x="36" y="4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4"/>
                </a:cxn>
                <a:cxn ang="0">
                  <a:pos x="71" y="4"/>
                </a:cxn>
                <a:cxn ang="0">
                  <a:pos x="73" y="5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6" y="4"/>
                </a:cxn>
                <a:cxn ang="0">
                  <a:pos x="78" y="0"/>
                </a:cxn>
                <a:cxn ang="0">
                  <a:pos x="82" y="0"/>
                </a:cxn>
              </a:cxnLst>
              <a:rect l="0" t="0" r="r" b="b"/>
              <a:pathLst>
                <a:path w="82" h="88">
                  <a:moveTo>
                    <a:pt x="82" y="0"/>
                  </a:moveTo>
                  <a:lnTo>
                    <a:pt x="75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7"/>
                  </a:lnTo>
                  <a:lnTo>
                    <a:pt x="14" y="64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79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79"/>
                  </a:lnTo>
                  <a:lnTo>
                    <a:pt x="55" y="83"/>
                  </a:lnTo>
                  <a:lnTo>
                    <a:pt x="48" y="87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7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20" y="14"/>
                  </a:lnTo>
                  <a:lnTo>
                    <a:pt x="29" y="7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3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3" name="Freeform 147"/>
            <p:cNvSpPr>
              <a:spLocks noEditPoints="1"/>
            </p:cNvSpPr>
            <p:nvPr/>
          </p:nvSpPr>
          <p:spPr bwMode="auto">
            <a:xfrm>
              <a:off x="2535238" y="1468438"/>
              <a:ext cx="22225" cy="33338"/>
            </a:xfrm>
            <a:custGeom>
              <a:avLst/>
              <a:gdLst/>
              <a:ahLst/>
              <a:cxnLst>
                <a:cxn ang="0">
                  <a:pos x="28" y="28"/>
                </a:cxn>
                <a:cxn ang="0">
                  <a:pos x="28" y="32"/>
                </a:cxn>
                <a:cxn ang="0">
                  <a:pos x="23" y="32"/>
                </a:cxn>
                <a:cxn ang="0">
                  <a:pos x="23" y="42"/>
                </a:cxn>
                <a:cxn ang="0">
                  <a:pos x="18" y="42"/>
                </a:cxn>
                <a:cxn ang="0">
                  <a:pos x="18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3" y="28"/>
                </a:cxn>
                <a:cxn ang="0">
                  <a:pos x="28" y="28"/>
                </a:cxn>
                <a:cxn ang="0">
                  <a:pos x="18" y="28"/>
                </a:cxn>
                <a:cxn ang="0">
                  <a:pos x="18" y="7"/>
                </a:cxn>
                <a:cxn ang="0">
                  <a:pos x="2" y="28"/>
                </a:cxn>
                <a:cxn ang="0">
                  <a:pos x="18" y="28"/>
                </a:cxn>
              </a:cxnLst>
              <a:rect l="0" t="0" r="r" b="b"/>
              <a:pathLst>
                <a:path w="28" h="42">
                  <a:moveTo>
                    <a:pt x="28" y="28"/>
                  </a:moveTo>
                  <a:lnTo>
                    <a:pt x="28" y="32"/>
                  </a:lnTo>
                  <a:lnTo>
                    <a:pt x="23" y="32"/>
                  </a:lnTo>
                  <a:lnTo>
                    <a:pt x="23" y="42"/>
                  </a:lnTo>
                  <a:lnTo>
                    <a:pt x="18" y="42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28"/>
                  </a:lnTo>
                  <a:lnTo>
                    <a:pt x="28" y="28"/>
                  </a:lnTo>
                  <a:close/>
                  <a:moveTo>
                    <a:pt x="18" y="28"/>
                  </a:moveTo>
                  <a:lnTo>
                    <a:pt x="18" y="7"/>
                  </a:lnTo>
                  <a:lnTo>
                    <a:pt x="2" y="28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4" name="Freeform 148"/>
            <p:cNvSpPr>
              <a:spLocks/>
            </p:cNvSpPr>
            <p:nvPr/>
          </p:nvSpPr>
          <p:spPr bwMode="auto">
            <a:xfrm>
              <a:off x="2473325" y="2574925"/>
              <a:ext cx="63500" cy="6985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5" y="29"/>
                </a:cxn>
                <a:cxn ang="0">
                  <a:pos x="73" y="29"/>
                </a:cxn>
                <a:cxn ang="0">
                  <a:pos x="73" y="22"/>
                </a:cxn>
                <a:cxn ang="0">
                  <a:pos x="71" y="18"/>
                </a:cxn>
                <a:cxn ang="0">
                  <a:pos x="71" y="15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6"/>
                </a:cxn>
                <a:cxn ang="0">
                  <a:pos x="59" y="6"/>
                </a:cxn>
                <a:cxn ang="0">
                  <a:pos x="53" y="6"/>
                </a:cxn>
                <a:cxn ang="0">
                  <a:pos x="46" y="6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9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5"/>
                </a:cxn>
                <a:cxn ang="0">
                  <a:pos x="13" y="57"/>
                </a:cxn>
                <a:cxn ang="0">
                  <a:pos x="14" y="64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80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2"/>
                </a:cxn>
                <a:cxn ang="0">
                  <a:pos x="53" y="80"/>
                </a:cxn>
                <a:cxn ang="0">
                  <a:pos x="60" y="75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5"/>
                </a:cxn>
                <a:cxn ang="0">
                  <a:pos x="60" y="80"/>
                </a:cxn>
                <a:cxn ang="0">
                  <a:pos x="55" y="83"/>
                </a:cxn>
                <a:cxn ang="0">
                  <a:pos x="48" y="87"/>
                </a:cxn>
                <a:cxn ang="0">
                  <a:pos x="43" y="89"/>
                </a:cxn>
                <a:cxn ang="0">
                  <a:pos x="34" y="89"/>
                </a:cxn>
                <a:cxn ang="0">
                  <a:pos x="25" y="87"/>
                </a:cxn>
                <a:cxn ang="0">
                  <a:pos x="16" y="85"/>
                </a:cxn>
                <a:cxn ang="0">
                  <a:pos x="11" y="82"/>
                </a:cxn>
                <a:cxn ang="0">
                  <a:pos x="7" y="76"/>
                </a:cxn>
                <a:cxn ang="0">
                  <a:pos x="4" y="73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9"/>
                </a:cxn>
                <a:cxn ang="0">
                  <a:pos x="13" y="20"/>
                </a:cxn>
                <a:cxn ang="0">
                  <a:pos x="20" y="15"/>
                </a:cxn>
                <a:cxn ang="0">
                  <a:pos x="29" y="7"/>
                </a:cxn>
                <a:cxn ang="0">
                  <a:pos x="36" y="4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6" y="4"/>
                </a:cxn>
                <a:cxn ang="0">
                  <a:pos x="78" y="0"/>
                </a:cxn>
                <a:cxn ang="0">
                  <a:pos x="82" y="0"/>
                </a:cxn>
              </a:cxnLst>
              <a:rect l="0" t="0" r="r" b="b"/>
              <a:pathLst>
                <a:path w="82" h="89">
                  <a:moveTo>
                    <a:pt x="82" y="0"/>
                  </a:moveTo>
                  <a:lnTo>
                    <a:pt x="75" y="29"/>
                  </a:lnTo>
                  <a:lnTo>
                    <a:pt x="73" y="29"/>
                  </a:lnTo>
                  <a:lnTo>
                    <a:pt x="73" y="22"/>
                  </a:lnTo>
                  <a:lnTo>
                    <a:pt x="71" y="18"/>
                  </a:lnTo>
                  <a:lnTo>
                    <a:pt x="71" y="15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5"/>
                  </a:lnTo>
                  <a:lnTo>
                    <a:pt x="13" y="57"/>
                  </a:lnTo>
                  <a:lnTo>
                    <a:pt x="14" y="64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80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2"/>
                  </a:lnTo>
                  <a:lnTo>
                    <a:pt x="53" y="80"/>
                  </a:lnTo>
                  <a:lnTo>
                    <a:pt x="60" y="75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5"/>
                  </a:lnTo>
                  <a:lnTo>
                    <a:pt x="60" y="80"/>
                  </a:lnTo>
                  <a:lnTo>
                    <a:pt x="55" y="83"/>
                  </a:lnTo>
                  <a:lnTo>
                    <a:pt x="48" y="87"/>
                  </a:lnTo>
                  <a:lnTo>
                    <a:pt x="43" y="89"/>
                  </a:lnTo>
                  <a:lnTo>
                    <a:pt x="34" y="89"/>
                  </a:lnTo>
                  <a:lnTo>
                    <a:pt x="25" y="87"/>
                  </a:lnTo>
                  <a:lnTo>
                    <a:pt x="16" y="85"/>
                  </a:lnTo>
                  <a:lnTo>
                    <a:pt x="11" y="82"/>
                  </a:lnTo>
                  <a:lnTo>
                    <a:pt x="7" y="76"/>
                  </a:lnTo>
                  <a:lnTo>
                    <a:pt x="4" y="73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9"/>
                  </a:lnTo>
                  <a:lnTo>
                    <a:pt x="13" y="20"/>
                  </a:lnTo>
                  <a:lnTo>
                    <a:pt x="20" y="15"/>
                  </a:lnTo>
                  <a:lnTo>
                    <a:pt x="29" y="7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5" name="Freeform 149"/>
            <p:cNvSpPr>
              <a:spLocks/>
            </p:cNvSpPr>
            <p:nvPr/>
          </p:nvSpPr>
          <p:spPr bwMode="auto">
            <a:xfrm>
              <a:off x="2535238" y="2628900"/>
              <a:ext cx="19050" cy="349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3" y="6"/>
                </a:cxn>
                <a:cxn ang="0">
                  <a:pos x="23" y="9"/>
                </a:cxn>
                <a:cxn ang="0">
                  <a:pos x="21" y="14"/>
                </a:cxn>
                <a:cxn ang="0">
                  <a:pos x="18" y="18"/>
                </a:cxn>
                <a:cxn ang="0">
                  <a:pos x="21" y="20"/>
                </a:cxn>
                <a:cxn ang="0">
                  <a:pos x="23" y="23"/>
                </a:cxn>
                <a:cxn ang="0">
                  <a:pos x="25" y="25"/>
                </a:cxn>
                <a:cxn ang="0">
                  <a:pos x="25" y="30"/>
                </a:cxn>
                <a:cxn ang="0">
                  <a:pos x="25" y="34"/>
                </a:cxn>
                <a:cxn ang="0">
                  <a:pos x="21" y="39"/>
                </a:cxn>
                <a:cxn ang="0">
                  <a:pos x="18" y="41"/>
                </a:cxn>
                <a:cxn ang="0">
                  <a:pos x="14" y="43"/>
                </a:cxn>
                <a:cxn ang="0">
                  <a:pos x="9" y="44"/>
                </a:cxn>
                <a:cxn ang="0">
                  <a:pos x="5" y="44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5" y="39"/>
                </a:cxn>
                <a:cxn ang="0">
                  <a:pos x="5" y="39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2" y="41"/>
                </a:cxn>
                <a:cxn ang="0">
                  <a:pos x="16" y="41"/>
                </a:cxn>
                <a:cxn ang="0">
                  <a:pos x="18" y="39"/>
                </a:cxn>
                <a:cxn ang="0">
                  <a:pos x="19" y="36"/>
                </a:cxn>
                <a:cxn ang="0">
                  <a:pos x="19" y="34"/>
                </a:cxn>
                <a:cxn ang="0">
                  <a:pos x="19" y="30"/>
                </a:cxn>
                <a:cxn ang="0">
                  <a:pos x="19" y="29"/>
                </a:cxn>
                <a:cxn ang="0">
                  <a:pos x="18" y="27"/>
                </a:cxn>
                <a:cxn ang="0">
                  <a:pos x="18" y="25"/>
                </a:cxn>
                <a:cxn ang="0">
                  <a:pos x="16" y="25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4" y="6"/>
                </a:cxn>
                <a:cxn ang="0">
                  <a:pos x="11" y="4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5" h="44">
                  <a:moveTo>
                    <a:pt x="2" y="9"/>
                  </a:moveTo>
                  <a:lnTo>
                    <a:pt x="4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18" y="18"/>
                  </a:lnTo>
                  <a:lnTo>
                    <a:pt x="21" y="20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25" y="34"/>
                  </a:lnTo>
                  <a:lnTo>
                    <a:pt x="21" y="39"/>
                  </a:lnTo>
                  <a:lnTo>
                    <a:pt x="18" y="41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6" name="Freeform 150"/>
            <p:cNvSpPr>
              <a:spLocks/>
            </p:cNvSpPr>
            <p:nvPr/>
          </p:nvSpPr>
          <p:spPr bwMode="auto">
            <a:xfrm>
              <a:off x="2473325" y="3735388"/>
              <a:ext cx="63500" cy="6985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5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7"/>
                </a:cxn>
                <a:cxn ang="0">
                  <a:pos x="71" y="14"/>
                </a:cxn>
                <a:cxn ang="0">
                  <a:pos x="69" y="10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0"/>
                </a:cxn>
                <a:cxn ang="0">
                  <a:pos x="29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6"/>
                </a:cxn>
                <a:cxn ang="0">
                  <a:pos x="14" y="63"/>
                </a:cxn>
                <a:cxn ang="0">
                  <a:pos x="16" y="70"/>
                </a:cxn>
                <a:cxn ang="0">
                  <a:pos x="20" y="76"/>
                </a:cxn>
                <a:cxn ang="0">
                  <a:pos x="25" y="79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79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79"/>
                </a:cxn>
                <a:cxn ang="0">
                  <a:pos x="55" y="83"/>
                </a:cxn>
                <a:cxn ang="0">
                  <a:pos x="48" y="86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6"/>
                </a:cxn>
                <a:cxn ang="0">
                  <a:pos x="16" y="85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19"/>
                </a:cxn>
                <a:cxn ang="0">
                  <a:pos x="20" y="14"/>
                </a:cxn>
                <a:cxn ang="0">
                  <a:pos x="29" y="7"/>
                </a:cxn>
                <a:cxn ang="0">
                  <a:pos x="36" y="3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3"/>
                </a:cxn>
                <a:cxn ang="0">
                  <a:pos x="71" y="3"/>
                </a:cxn>
                <a:cxn ang="0">
                  <a:pos x="73" y="5"/>
                </a:cxn>
                <a:cxn ang="0">
                  <a:pos x="75" y="3"/>
                </a:cxn>
                <a:cxn ang="0">
                  <a:pos x="75" y="3"/>
                </a:cxn>
                <a:cxn ang="0">
                  <a:pos x="76" y="3"/>
                </a:cxn>
                <a:cxn ang="0">
                  <a:pos x="78" y="0"/>
                </a:cxn>
                <a:cxn ang="0">
                  <a:pos x="82" y="0"/>
                </a:cxn>
              </a:cxnLst>
              <a:rect l="0" t="0" r="r" b="b"/>
              <a:pathLst>
                <a:path w="82" h="88">
                  <a:moveTo>
                    <a:pt x="82" y="0"/>
                  </a:moveTo>
                  <a:lnTo>
                    <a:pt x="75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9" y="10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0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6"/>
                  </a:lnTo>
                  <a:lnTo>
                    <a:pt x="14" y="63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79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79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6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20" y="14"/>
                  </a:lnTo>
                  <a:lnTo>
                    <a:pt x="29" y="7"/>
                  </a:lnTo>
                  <a:lnTo>
                    <a:pt x="36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5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7" name="Freeform 151"/>
            <p:cNvSpPr>
              <a:spLocks/>
            </p:cNvSpPr>
            <p:nvPr/>
          </p:nvSpPr>
          <p:spPr bwMode="auto">
            <a:xfrm>
              <a:off x="2535238" y="3789363"/>
              <a:ext cx="22225" cy="349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25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7" y="35"/>
                </a:cxn>
                <a:cxn ang="0">
                  <a:pos x="11" y="30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9" y="14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1"/>
                </a:cxn>
                <a:cxn ang="0">
                  <a:pos x="21" y="3"/>
                </a:cxn>
                <a:cxn ang="0">
                  <a:pos x="25" y="7"/>
                </a:cxn>
                <a:cxn ang="0">
                  <a:pos x="25" y="10"/>
                </a:cxn>
                <a:cxn ang="0">
                  <a:pos x="25" y="14"/>
                </a:cxn>
                <a:cxn ang="0">
                  <a:pos x="23" y="17"/>
                </a:cxn>
                <a:cxn ang="0">
                  <a:pos x="21" y="23"/>
                </a:cxn>
                <a:cxn ang="0">
                  <a:pos x="16" y="28"/>
                </a:cxn>
                <a:cxn ang="0">
                  <a:pos x="11" y="33"/>
                </a:cxn>
                <a:cxn ang="0">
                  <a:pos x="9" y="37"/>
                </a:cxn>
                <a:cxn ang="0">
                  <a:pos x="7" y="38"/>
                </a:cxn>
                <a:cxn ang="0">
                  <a:pos x="18" y="38"/>
                </a:cxn>
                <a:cxn ang="0">
                  <a:pos x="19" y="38"/>
                </a:cxn>
                <a:cxn ang="0">
                  <a:pos x="21" y="38"/>
                </a:cxn>
                <a:cxn ang="0">
                  <a:pos x="23" y="37"/>
                </a:cxn>
                <a:cxn ang="0">
                  <a:pos x="25" y="37"/>
                </a:cxn>
                <a:cxn ang="0">
                  <a:pos x="25" y="35"/>
                </a:cxn>
                <a:cxn ang="0">
                  <a:pos x="27" y="35"/>
                </a:cxn>
                <a:cxn ang="0">
                  <a:pos x="28" y="35"/>
                </a:cxn>
              </a:cxnLst>
              <a:rect l="0" t="0" r="r" b="b"/>
              <a:pathLst>
                <a:path w="28" h="42">
                  <a:moveTo>
                    <a:pt x="28" y="35"/>
                  </a:moveTo>
                  <a:lnTo>
                    <a:pt x="25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7" y="35"/>
                  </a:lnTo>
                  <a:lnTo>
                    <a:pt x="11" y="30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1" y="23"/>
                  </a:lnTo>
                  <a:lnTo>
                    <a:pt x="16" y="28"/>
                  </a:lnTo>
                  <a:lnTo>
                    <a:pt x="11" y="33"/>
                  </a:lnTo>
                  <a:lnTo>
                    <a:pt x="9" y="37"/>
                  </a:lnTo>
                  <a:lnTo>
                    <a:pt x="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8" name="Freeform 152"/>
            <p:cNvSpPr>
              <a:spLocks/>
            </p:cNvSpPr>
            <p:nvPr/>
          </p:nvSpPr>
          <p:spPr bwMode="auto">
            <a:xfrm>
              <a:off x="2473325" y="4895850"/>
              <a:ext cx="63500" cy="6985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5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9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7"/>
                </a:cxn>
                <a:cxn ang="0">
                  <a:pos x="14" y="64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80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80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80"/>
                </a:cxn>
                <a:cxn ang="0">
                  <a:pos x="55" y="83"/>
                </a:cxn>
                <a:cxn ang="0">
                  <a:pos x="48" y="87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7"/>
                </a:cxn>
                <a:cxn ang="0">
                  <a:pos x="16" y="85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3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20"/>
                </a:cxn>
                <a:cxn ang="0">
                  <a:pos x="20" y="14"/>
                </a:cxn>
                <a:cxn ang="0">
                  <a:pos x="29" y="7"/>
                </a:cxn>
                <a:cxn ang="0">
                  <a:pos x="36" y="4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4"/>
                </a:cxn>
                <a:cxn ang="0">
                  <a:pos x="71" y="4"/>
                </a:cxn>
                <a:cxn ang="0">
                  <a:pos x="73" y="5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6" y="4"/>
                </a:cxn>
                <a:cxn ang="0">
                  <a:pos x="78" y="0"/>
                </a:cxn>
                <a:cxn ang="0">
                  <a:pos x="82" y="0"/>
                </a:cxn>
              </a:cxnLst>
              <a:rect l="0" t="0" r="r" b="b"/>
              <a:pathLst>
                <a:path w="82" h="88">
                  <a:moveTo>
                    <a:pt x="82" y="0"/>
                  </a:moveTo>
                  <a:lnTo>
                    <a:pt x="75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7"/>
                  </a:lnTo>
                  <a:lnTo>
                    <a:pt x="14" y="64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80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80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80"/>
                  </a:lnTo>
                  <a:lnTo>
                    <a:pt x="55" y="83"/>
                  </a:lnTo>
                  <a:lnTo>
                    <a:pt x="48" y="87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7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3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20"/>
                  </a:lnTo>
                  <a:lnTo>
                    <a:pt x="20" y="14"/>
                  </a:lnTo>
                  <a:lnTo>
                    <a:pt x="29" y="7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3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9" name="Freeform 153"/>
            <p:cNvSpPr>
              <a:spLocks/>
            </p:cNvSpPr>
            <p:nvPr/>
          </p:nvSpPr>
          <p:spPr bwMode="auto">
            <a:xfrm>
              <a:off x="2538413" y="4951413"/>
              <a:ext cx="142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35"/>
                </a:cxn>
                <a:cxn ang="0">
                  <a:pos x="13" y="39"/>
                </a:cxn>
                <a:cxn ang="0">
                  <a:pos x="13" y="41"/>
                </a:cxn>
                <a:cxn ang="0">
                  <a:pos x="13" y="41"/>
                </a:cxn>
                <a:cxn ang="0">
                  <a:pos x="13" y="41"/>
                </a:cxn>
                <a:cxn ang="0">
                  <a:pos x="14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1"/>
                </a:cxn>
                <a:cxn ang="0">
                  <a:pos x="6" y="41"/>
                </a:cxn>
                <a:cxn ang="0">
                  <a:pos x="7" y="41"/>
                </a:cxn>
                <a:cxn ang="0">
                  <a:pos x="7" y="39"/>
                </a:cxn>
                <a:cxn ang="0">
                  <a:pos x="7" y="35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18" h="42">
                  <a:moveTo>
                    <a:pt x="0" y="5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35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5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0" name="Freeform 154"/>
            <p:cNvSpPr>
              <a:spLocks/>
            </p:cNvSpPr>
            <p:nvPr/>
          </p:nvSpPr>
          <p:spPr bwMode="auto">
            <a:xfrm>
              <a:off x="2473325" y="2271713"/>
              <a:ext cx="63500" cy="6985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5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0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0"/>
                </a:cxn>
                <a:cxn ang="0">
                  <a:pos x="29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6"/>
                </a:cxn>
                <a:cxn ang="0">
                  <a:pos x="14" y="63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79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79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79"/>
                </a:cxn>
                <a:cxn ang="0">
                  <a:pos x="55" y="83"/>
                </a:cxn>
                <a:cxn ang="0">
                  <a:pos x="48" y="86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6"/>
                </a:cxn>
                <a:cxn ang="0">
                  <a:pos x="16" y="85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19"/>
                </a:cxn>
                <a:cxn ang="0">
                  <a:pos x="20" y="14"/>
                </a:cxn>
                <a:cxn ang="0">
                  <a:pos x="29" y="7"/>
                </a:cxn>
                <a:cxn ang="0">
                  <a:pos x="36" y="3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3"/>
                </a:cxn>
                <a:cxn ang="0">
                  <a:pos x="71" y="3"/>
                </a:cxn>
                <a:cxn ang="0">
                  <a:pos x="73" y="5"/>
                </a:cxn>
                <a:cxn ang="0">
                  <a:pos x="75" y="3"/>
                </a:cxn>
                <a:cxn ang="0">
                  <a:pos x="75" y="3"/>
                </a:cxn>
                <a:cxn ang="0">
                  <a:pos x="76" y="3"/>
                </a:cxn>
                <a:cxn ang="0">
                  <a:pos x="78" y="0"/>
                </a:cxn>
                <a:cxn ang="0">
                  <a:pos x="82" y="0"/>
                </a:cxn>
              </a:cxnLst>
              <a:rect l="0" t="0" r="r" b="b"/>
              <a:pathLst>
                <a:path w="82" h="88">
                  <a:moveTo>
                    <a:pt x="82" y="0"/>
                  </a:moveTo>
                  <a:lnTo>
                    <a:pt x="75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0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0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6"/>
                  </a:lnTo>
                  <a:lnTo>
                    <a:pt x="14" y="63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79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79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6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20" y="14"/>
                  </a:lnTo>
                  <a:lnTo>
                    <a:pt x="29" y="7"/>
                  </a:lnTo>
                  <a:lnTo>
                    <a:pt x="36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5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1" name="Freeform 155"/>
            <p:cNvSpPr>
              <a:spLocks/>
            </p:cNvSpPr>
            <p:nvPr/>
          </p:nvSpPr>
          <p:spPr bwMode="auto">
            <a:xfrm>
              <a:off x="2535238" y="2325688"/>
              <a:ext cx="19050" cy="349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1" y="3"/>
                </a:cxn>
                <a:cxn ang="0">
                  <a:pos x="23" y="5"/>
                </a:cxn>
                <a:cxn ang="0">
                  <a:pos x="23" y="9"/>
                </a:cxn>
                <a:cxn ang="0">
                  <a:pos x="21" y="14"/>
                </a:cxn>
                <a:cxn ang="0">
                  <a:pos x="18" y="17"/>
                </a:cxn>
                <a:cxn ang="0">
                  <a:pos x="21" y="19"/>
                </a:cxn>
                <a:cxn ang="0">
                  <a:pos x="23" y="23"/>
                </a:cxn>
                <a:cxn ang="0">
                  <a:pos x="25" y="24"/>
                </a:cxn>
                <a:cxn ang="0">
                  <a:pos x="25" y="30"/>
                </a:cxn>
                <a:cxn ang="0">
                  <a:pos x="25" y="33"/>
                </a:cxn>
                <a:cxn ang="0">
                  <a:pos x="21" y="39"/>
                </a:cxn>
                <a:cxn ang="0">
                  <a:pos x="18" y="40"/>
                </a:cxn>
                <a:cxn ang="0">
                  <a:pos x="14" y="42"/>
                </a:cxn>
                <a:cxn ang="0">
                  <a:pos x="9" y="44"/>
                </a:cxn>
                <a:cxn ang="0">
                  <a:pos x="5" y="44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5" y="39"/>
                </a:cxn>
                <a:cxn ang="0">
                  <a:pos x="5" y="39"/>
                </a:cxn>
                <a:cxn ang="0">
                  <a:pos x="7" y="39"/>
                </a:cxn>
                <a:cxn ang="0">
                  <a:pos x="9" y="40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6" y="40"/>
                </a:cxn>
                <a:cxn ang="0">
                  <a:pos x="18" y="39"/>
                </a:cxn>
                <a:cxn ang="0">
                  <a:pos x="19" y="35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19" y="28"/>
                </a:cxn>
                <a:cxn ang="0">
                  <a:pos x="18" y="26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2" y="19"/>
                </a:cxn>
                <a:cxn ang="0">
                  <a:pos x="14" y="17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1" y="3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5" h="44">
                  <a:moveTo>
                    <a:pt x="2" y="9"/>
                  </a:moveTo>
                  <a:lnTo>
                    <a:pt x="4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5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2" name="Freeform 156"/>
            <p:cNvSpPr>
              <a:spLocks/>
            </p:cNvSpPr>
            <p:nvPr/>
          </p:nvSpPr>
          <p:spPr bwMode="auto">
            <a:xfrm>
              <a:off x="2473325" y="3432175"/>
              <a:ext cx="63500" cy="6985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5" y="29"/>
                </a:cxn>
                <a:cxn ang="0">
                  <a:pos x="73" y="29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6"/>
                </a:cxn>
                <a:cxn ang="0">
                  <a:pos x="59" y="6"/>
                </a:cxn>
                <a:cxn ang="0">
                  <a:pos x="53" y="6"/>
                </a:cxn>
                <a:cxn ang="0">
                  <a:pos x="46" y="6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9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7"/>
                </a:cxn>
                <a:cxn ang="0">
                  <a:pos x="14" y="64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80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2"/>
                </a:cxn>
                <a:cxn ang="0">
                  <a:pos x="53" y="80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80"/>
                </a:cxn>
                <a:cxn ang="0">
                  <a:pos x="55" y="83"/>
                </a:cxn>
                <a:cxn ang="0">
                  <a:pos x="48" y="87"/>
                </a:cxn>
                <a:cxn ang="0">
                  <a:pos x="43" y="89"/>
                </a:cxn>
                <a:cxn ang="0">
                  <a:pos x="34" y="89"/>
                </a:cxn>
                <a:cxn ang="0">
                  <a:pos x="25" y="87"/>
                </a:cxn>
                <a:cxn ang="0">
                  <a:pos x="16" y="85"/>
                </a:cxn>
                <a:cxn ang="0">
                  <a:pos x="11" y="82"/>
                </a:cxn>
                <a:cxn ang="0">
                  <a:pos x="7" y="76"/>
                </a:cxn>
                <a:cxn ang="0">
                  <a:pos x="4" y="73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9"/>
                </a:cxn>
                <a:cxn ang="0">
                  <a:pos x="13" y="20"/>
                </a:cxn>
                <a:cxn ang="0">
                  <a:pos x="20" y="14"/>
                </a:cxn>
                <a:cxn ang="0">
                  <a:pos x="29" y="7"/>
                </a:cxn>
                <a:cxn ang="0">
                  <a:pos x="36" y="4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6" y="4"/>
                </a:cxn>
                <a:cxn ang="0">
                  <a:pos x="78" y="0"/>
                </a:cxn>
                <a:cxn ang="0">
                  <a:pos x="82" y="0"/>
                </a:cxn>
              </a:cxnLst>
              <a:rect l="0" t="0" r="r" b="b"/>
              <a:pathLst>
                <a:path w="82" h="89">
                  <a:moveTo>
                    <a:pt x="82" y="0"/>
                  </a:moveTo>
                  <a:lnTo>
                    <a:pt x="75" y="29"/>
                  </a:lnTo>
                  <a:lnTo>
                    <a:pt x="73" y="29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7"/>
                  </a:lnTo>
                  <a:lnTo>
                    <a:pt x="14" y="64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80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2"/>
                  </a:lnTo>
                  <a:lnTo>
                    <a:pt x="53" y="80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80"/>
                  </a:lnTo>
                  <a:lnTo>
                    <a:pt x="55" y="83"/>
                  </a:lnTo>
                  <a:lnTo>
                    <a:pt x="48" y="87"/>
                  </a:lnTo>
                  <a:lnTo>
                    <a:pt x="43" y="89"/>
                  </a:lnTo>
                  <a:lnTo>
                    <a:pt x="34" y="89"/>
                  </a:lnTo>
                  <a:lnTo>
                    <a:pt x="25" y="87"/>
                  </a:lnTo>
                  <a:lnTo>
                    <a:pt x="16" y="85"/>
                  </a:lnTo>
                  <a:lnTo>
                    <a:pt x="11" y="82"/>
                  </a:lnTo>
                  <a:lnTo>
                    <a:pt x="7" y="76"/>
                  </a:lnTo>
                  <a:lnTo>
                    <a:pt x="4" y="73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9"/>
                  </a:lnTo>
                  <a:lnTo>
                    <a:pt x="13" y="20"/>
                  </a:lnTo>
                  <a:lnTo>
                    <a:pt x="20" y="14"/>
                  </a:lnTo>
                  <a:lnTo>
                    <a:pt x="29" y="7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3" name="Freeform 157"/>
            <p:cNvSpPr>
              <a:spLocks/>
            </p:cNvSpPr>
            <p:nvPr/>
          </p:nvSpPr>
          <p:spPr bwMode="auto">
            <a:xfrm>
              <a:off x="2535238" y="3487738"/>
              <a:ext cx="22225" cy="33338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25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7" y="35"/>
                </a:cxn>
                <a:cxn ang="0">
                  <a:pos x="11" y="30"/>
                </a:cxn>
                <a:cxn ang="0">
                  <a:pos x="16" y="25"/>
                </a:cxn>
                <a:cxn ang="0">
                  <a:pos x="18" y="20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18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25" y="14"/>
                </a:cxn>
                <a:cxn ang="0">
                  <a:pos x="23" y="18"/>
                </a:cxn>
                <a:cxn ang="0">
                  <a:pos x="21" y="23"/>
                </a:cxn>
                <a:cxn ang="0">
                  <a:pos x="16" y="28"/>
                </a:cxn>
                <a:cxn ang="0">
                  <a:pos x="11" y="34"/>
                </a:cxn>
                <a:cxn ang="0">
                  <a:pos x="9" y="37"/>
                </a:cxn>
                <a:cxn ang="0">
                  <a:pos x="7" y="39"/>
                </a:cxn>
                <a:cxn ang="0">
                  <a:pos x="18" y="39"/>
                </a:cxn>
                <a:cxn ang="0">
                  <a:pos x="19" y="39"/>
                </a:cxn>
                <a:cxn ang="0">
                  <a:pos x="21" y="39"/>
                </a:cxn>
                <a:cxn ang="0">
                  <a:pos x="23" y="37"/>
                </a:cxn>
                <a:cxn ang="0">
                  <a:pos x="25" y="37"/>
                </a:cxn>
                <a:cxn ang="0">
                  <a:pos x="25" y="35"/>
                </a:cxn>
                <a:cxn ang="0">
                  <a:pos x="27" y="35"/>
                </a:cxn>
                <a:cxn ang="0">
                  <a:pos x="28" y="35"/>
                </a:cxn>
              </a:cxnLst>
              <a:rect l="0" t="0" r="r" b="b"/>
              <a:pathLst>
                <a:path w="28" h="43">
                  <a:moveTo>
                    <a:pt x="28" y="35"/>
                  </a:moveTo>
                  <a:lnTo>
                    <a:pt x="25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35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18" y="20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4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1" y="23"/>
                  </a:lnTo>
                  <a:lnTo>
                    <a:pt x="16" y="28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4" name="Freeform 158"/>
            <p:cNvSpPr>
              <a:spLocks/>
            </p:cNvSpPr>
            <p:nvPr/>
          </p:nvSpPr>
          <p:spPr bwMode="auto">
            <a:xfrm>
              <a:off x="2473325" y="4592638"/>
              <a:ext cx="63500" cy="6985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5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7"/>
                </a:cxn>
                <a:cxn ang="0">
                  <a:pos x="71" y="14"/>
                </a:cxn>
                <a:cxn ang="0">
                  <a:pos x="69" y="10"/>
                </a:cxn>
                <a:cxn ang="0">
                  <a:pos x="67" y="8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0"/>
                </a:cxn>
                <a:cxn ang="0">
                  <a:pos x="29" y="16"/>
                </a:cxn>
                <a:cxn ang="0">
                  <a:pos x="23" y="23"/>
                </a:cxn>
                <a:cxn ang="0">
                  <a:pos x="18" y="31"/>
                </a:cxn>
                <a:cxn ang="0">
                  <a:pos x="14" y="44"/>
                </a:cxn>
                <a:cxn ang="0">
                  <a:pos x="13" y="56"/>
                </a:cxn>
                <a:cxn ang="0">
                  <a:pos x="14" y="63"/>
                </a:cxn>
                <a:cxn ang="0">
                  <a:pos x="16" y="70"/>
                </a:cxn>
                <a:cxn ang="0">
                  <a:pos x="20" y="76"/>
                </a:cxn>
                <a:cxn ang="0">
                  <a:pos x="25" y="79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79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79"/>
                </a:cxn>
                <a:cxn ang="0">
                  <a:pos x="55" y="83"/>
                </a:cxn>
                <a:cxn ang="0">
                  <a:pos x="48" y="86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6"/>
                </a:cxn>
                <a:cxn ang="0">
                  <a:pos x="16" y="84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3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19"/>
                </a:cxn>
                <a:cxn ang="0">
                  <a:pos x="20" y="14"/>
                </a:cxn>
                <a:cxn ang="0">
                  <a:pos x="29" y="7"/>
                </a:cxn>
                <a:cxn ang="0">
                  <a:pos x="36" y="3"/>
                </a:cxn>
                <a:cxn ang="0">
                  <a:pos x="45" y="1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3"/>
                </a:cxn>
                <a:cxn ang="0">
                  <a:pos x="71" y="3"/>
                </a:cxn>
                <a:cxn ang="0">
                  <a:pos x="73" y="5"/>
                </a:cxn>
                <a:cxn ang="0">
                  <a:pos x="75" y="3"/>
                </a:cxn>
                <a:cxn ang="0">
                  <a:pos x="75" y="3"/>
                </a:cxn>
                <a:cxn ang="0">
                  <a:pos x="76" y="3"/>
                </a:cxn>
                <a:cxn ang="0">
                  <a:pos x="78" y="0"/>
                </a:cxn>
                <a:cxn ang="0">
                  <a:pos x="82" y="0"/>
                </a:cxn>
              </a:cxnLst>
              <a:rect l="0" t="0" r="r" b="b"/>
              <a:pathLst>
                <a:path w="82" h="88">
                  <a:moveTo>
                    <a:pt x="82" y="0"/>
                  </a:moveTo>
                  <a:lnTo>
                    <a:pt x="75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9" y="10"/>
                  </a:lnTo>
                  <a:lnTo>
                    <a:pt x="67" y="8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0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8" y="31"/>
                  </a:lnTo>
                  <a:lnTo>
                    <a:pt x="14" y="44"/>
                  </a:lnTo>
                  <a:lnTo>
                    <a:pt x="13" y="56"/>
                  </a:lnTo>
                  <a:lnTo>
                    <a:pt x="14" y="63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79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79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6"/>
                  </a:lnTo>
                  <a:lnTo>
                    <a:pt x="16" y="84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20" y="14"/>
                  </a:lnTo>
                  <a:lnTo>
                    <a:pt x="29" y="7"/>
                  </a:lnTo>
                  <a:lnTo>
                    <a:pt x="36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5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5" name="Freeform 159"/>
            <p:cNvSpPr>
              <a:spLocks/>
            </p:cNvSpPr>
            <p:nvPr/>
          </p:nvSpPr>
          <p:spPr bwMode="auto">
            <a:xfrm>
              <a:off x="2538413" y="4648200"/>
              <a:ext cx="142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35"/>
                </a:cxn>
                <a:cxn ang="0">
                  <a:pos x="13" y="38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14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7" y="40"/>
                </a:cxn>
                <a:cxn ang="0">
                  <a:pos x="7" y="38"/>
                </a:cxn>
                <a:cxn ang="0">
                  <a:pos x="7" y="35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18" h="42">
                  <a:moveTo>
                    <a:pt x="0" y="5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6" name="Freeform 160"/>
            <p:cNvSpPr>
              <a:spLocks/>
            </p:cNvSpPr>
            <p:nvPr/>
          </p:nvSpPr>
          <p:spPr bwMode="auto">
            <a:xfrm>
              <a:off x="2473325" y="5754688"/>
              <a:ext cx="63500" cy="6985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5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9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7"/>
                </a:cxn>
                <a:cxn ang="0">
                  <a:pos x="14" y="64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80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80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80"/>
                </a:cxn>
                <a:cxn ang="0">
                  <a:pos x="55" y="83"/>
                </a:cxn>
                <a:cxn ang="0">
                  <a:pos x="48" y="87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7"/>
                </a:cxn>
                <a:cxn ang="0">
                  <a:pos x="16" y="85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19"/>
                </a:cxn>
                <a:cxn ang="0">
                  <a:pos x="20" y="14"/>
                </a:cxn>
                <a:cxn ang="0">
                  <a:pos x="29" y="7"/>
                </a:cxn>
                <a:cxn ang="0">
                  <a:pos x="36" y="4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4"/>
                </a:cxn>
                <a:cxn ang="0">
                  <a:pos x="71" y="4"/>
                </a:cxn>
                <a:cxn ang="0">
                  <a:pos x="73" y="5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6" y="4"/>
                </a:cxn>
                <a:cxn ang="0">
                  <a:pos x="78" y="0"/>
                </a:cxn>
                <a:cxn ang="0">
                  <a:pos x="82" y="0"/>
                </a:cxn>
              </a:cxnLst>
              <a:rect l="0" t="0" r="r" b="b"/>
              <a:pathLst>
                <a:path w="82" h="88">
                  <a:moveTo>
                    <a:pt x="82" y="0"/>
                  </a:moveTo>
                  <a:lnTo>
                    <a:pt x="75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7"/>
                  </a:lnTo>
                  <a:lnTo>
                    <a:pt x="14" y="64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80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80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80"/>
                  </a:lnTo>
                  <a:lnTo>
                    <a:pt x="55" y="83"/>
                  </a:lnTo>
                  <a:lnTo>
                    <a:pt x="48" y="87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7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20" y="14"/>
                  </a:lnTo>
                  <a:lnTo>
                    <a:pt x="29" y="7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3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8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7" name="Freeform 161"/>
            <p:cNvSpPr>
              <a:spLocks noEditPoints="1"/>
            </p:cNvSpPr>
            <p:nvPr/>
          </p:nvSpPr>
          <p:spPr bwMode="auto">
            <a:xfrm>
              <a:off x="2535238" y="5808663"/>
              <a:ext cx="22225" cy="3492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16"/>
                </a:cxn>
                <a:cxn ang="0">
                  <a:pos x="4" y="11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3" y="5"/>
                </a:cxn>
                <a:cxn ang="0">
                  <a:pos x="27" y="9"/>
                </a:cxn>
                <a:cxn ang="0">
                  <a:pos x="27" y="16"/>
                </a:cxn>
                <a:cxn ang="0">
                  <a:pos x="28" y="21"/>
                </a:cxn>
                <a:cxn ang="0">
                  <a:pos x="27" y="28"/>
                </a:cxn>
                <a:cxn ang="0">
                  <a:pos x="27" y="33"/>
                </a:cxn>
                <a:cxn ang="0">
                  <a:pos x="23" y="39"/>
                </a:cxn>
                <a:cxn ang="0">
                  <a:pos x="21" y="41"/>
                </a:cxn>
                <a:cxn ang="0">
                  <a:pos x="18" y="42"/>
                </a:cxn>
                <a:cxn ang="0">
                  <a:pos x="14" y="44"/>
                </a:cxn>
                <a:cxn ang="0">
                  <a:pos x="11" y="42"/>
                </a:cxn>
                <a:cxn ang="0">
                  <a:pos x="7" y="41"/>
                </a:cxn>
                <a:cxn ang="0">
                  <a:pos x="4" y="37"/>
                </a:cxn>
                <a:cxn ang="0">
                  <a:pos x="2" y="30"/>
                </a:cxn>
                <a:cxn ang="0">
                  <a:pos x="0" y="23"/>
                </a:cxn>
                <a:cxn ang="0">
                  <a:pos x="7" y="23"/>
                </a:cxn>
                <a:cxn ang="0">
                  <a:pos x="7" y="32"/>
                </a:cxn>
                <a:cxn ang="0">
                  <a:pos x="9" y="37"/>
                </a:cxn>
                <a:cxn ang="0">
                  <a:pos x="11" y="41"/>
                </a:cxn>
                <a:cxn ang="0">
                  <a:pos x="14" y="42"/>
                </a:cxn>
                <a:cxn ang="0">
                  <a:pos x="16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19" y="35"/>
                </a:cxn>
                <a:cxn ang="0">
                  <a:pos x="21" y="28"/>
                </a:cxn>
                <a:cxn ang="0">
                  <a:pos x="21" y="19"/>
                </a:cxn>
                <a:cxn ang="0">
                  <a:pos x="21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9" y="7"/>
                </a:cxn>
                <a:cxn ang="0">
                  <a:pos x="7" y="12"/>
                </a:cxn>
                <a:cxn ang="0">
                  <a:pos x="7" y="18"/>
                </a:cxn>
                <a:cxn ang="0">
                  <a:pos x="7" y="23"/>
                </a:cxn>
              </a:cxnLst>
              <a:rect l="0" t="0" r="r" b="b"/>
              <a:pathLst>
                <a:path w="28" h="44">
                  <a:moveTo>
                    <a:pt x="0" y="23"/>
                  </a:moveTo>
                  <a:lnTo>
                    <a:pt x="2" y="16"/>
                  </a:lnTo>
                  <a:lnTo>
                    <a:pt x="4" y="11"/>
                  </a:lnTo>
                  <a:lnTo>
                    <a:pt x="5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7" y="9"/>
                  </a:lnTo>
                  <a:lnTo>
                    <a:pt x="27" y="16"/>
                  </a:lnTo>
                  <a:lnTo>
                    <a:pt x="28" y="21"/>
                  </a:lnTo>
                  <a:lnTo>
                    <a:pt x="27" y="28"/>
                  </a:lnTo>
                  <a:lnTo>
                    <a:pt x="27" y="33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1" y="42"/>
                  </a:lnTo>
                  <a:lnTo>
                    <a:pt x="7" y="41"/>
                  </a:lnTo>
                  <a:lnTo>
                    <a:pt x="4" y="37"/>
                  </a:lnTo>
                  <a:lnTo>
                    <a:pt x="2" y="30"/>
                  </a:lnTo>
                  <a:lnTo>
                    <a:pt x="0" y="23"/>
                  </a:lnTo>
                  <a:close/>
                  <a:moveTo>
                    <a:pt x="7" y="23"/>
                  </a:moveTo>
                  <a:lnTo>
                    <a:pt x="7" y="32"/>
                  </a:lnTo>
                  <a:lnTo>
                    <a:pt x="9" y="37"/>
                  </a:lnTo>
                  <a:lnTo>
                    <a:pt x="11" y="41"/>
                  </a:lnTo>
                  <a:lnTo>
                    <a:pt x="14" y="42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19" y="35"/>
                  </a:lnTo>
                  <a:lnTo>
                    <a:pt x="21" y="28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9" y="7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8" name="Freeform 162"/>
            <p:cNvSpPr>
              <a:spLocks noEditPoints="1"/>
            </p:cNvSpPr>
            <p:nvPr/>
          </p:nvSpPr>
          <p:spPr bwMode="auto">
            <a:xfrm>
              <a:off x="3097213" y="1924050"/>
              <a:ext cx="41275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4" y="19"/>
                </a:cxn>
                <a:cxn ang="0">
                  <a:pos x="7" y="12"/>
                </a:cxn>
                <a:cxn ang="0">
                  <a:pos x="11" y="7"/>
                </a:cxn>
                <a:cxn ang="0">
                  <a:pos x="16" y="3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9" y="3"/>
                </a:cxn>
                <a:cxn ang="0">
                  <a:pos x="44" y="9"/>
                </a:cxn>
                <a:cxn ang="0">
                  <a:pos x="51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50" y="67"/>
                </a:cxn>
                <a:cxn ang="0">
                  <a:pos x="46" y="74"/>
                </a:cxn>
                <a:cxn ang="0">
                  <a:pos x="43" y="78"/>
                </a:cxn>
                <a:cxn ang="0">
                  <a:pos x="39" y="81"/>
                </a:cxn>
                <a:cxn ang="0">
                  <a:pos x="32" y="85"/>
                </a:cxn>
                <a:cxn ang="0">
                  <a:pos x="27" y="86"/>
                </a:cxn>
                <a:cxn ang="0">
                  <a:pos x="21" y="86"/>
                </a:cxn>
                <a:cxn ang="0">
                  <a:pos x="16" y="83"/>
                </a:cxn>
                <a:cxn ang="0">
                  <a:pos x="11" y="79"/>
                </a:cxn>
                <a:cxn ang="0">
                  <a:pos x="6" y="72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3" y="46"/>
                </a:cxn>
                <a:cxn ang="0">
                  <a:pos x="13" y="62"/>
                </a:cxn>
                <a:cxn ang="0">
                  <a:pos x="16" y="74"/>
                </a:cxn>
                <a:cxn ang="0">
                  <a:pos x="18" y="79"/>
                </a:cxn>
                <a:cxn ang="0">
                  <a:pos x="21" y="81"/>
                </a:cxn>
                <a:cxn ang="0">
                  <a:pos x="27" y="83"/>
                </a:cxn>
                <a:cxn ang="0">
                  <a:pos x="30" y="81"/>
                </a:cxn>
                <a:cxn ang="0">
                  <a:pos x="34" y="79"/>
                </a:cxn>
                <a:cxn ang="0">
                  <a:pos x="37" y="76"/>
                </a:cxn>
                <a:cxn ang="0">
                  <a:pos x="39" y="71"/>
                </a:cxn>
                <a:cxn ang="0">
                  <a:pos x="41" y="56"/>
                </a:cxn>
                <a:cxn ang="0">
                  <a:pos x="43" y="39"/>
                </a:cxn>
                <a:cxn ang="0">
                  <a:pos x="41" y="30"/>
                </a:cxn>
                <a:cxn ang="0">
                  <a:pos x="41" y="23"/>
                </a:cxn>
                <a:cxn ang="0">
                  <a:pos x="39" y="16"/>
                </a:cxn>
                <a:cxn ang="0">
                  <a:pos x="36" y="9"/>
                </a:cxn>
                <a:cxn ang="0">
                  <a:pos x="34" y="5"/>
                </a:cxn>
                <a:cxn ang="0">
                  <a:pos x="30" y="3"/>
                </a:cxn>
                <a:cxn ang="0">
                  <a:pos x="27" y="3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16" y="10"/>
                </a:cxn>
                <a:cxn ang="0">
                  <a:pos x="14" y="16"/>
                </a:cxn>
                <a:cxn ang="0">
                  <a:pos x="13" y="23"/>
                </a:cxn>
                <a:cxn ang="0">
                  <a:pos x="13" y="35"/>
                </a:cxn>
                <a:cxn ang="0">
                  <a:pos x="13" y="46"/>
                </a:cxn>
              </a:cxnLst>
              <a:rect l="0" t="0" r="r" b="b"/>
              <a:pathLst>
                <a:path w="53" h="86">
                  <a:moveTo>
                    <a:pt x="0" y="44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4" y="19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3"/>
                  </a:lnTo>
                  <a:lnTo>
                    <a:pt x="44" y="9"/>
                  </a:lnTo>
                  <a:lnTo>
                    <a:pt x="51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50" y="67"/>
                  </a:lnTo>
                  <a:lnTo>
                    <a:pt x="46" y="74"/>
                  </a:lnTo>
                  <a:lnTo>
                    <a:pt x="43" y="78"/>
                  </a:lnTo>
                  <a:lnTo>
                    <a:pt x="39" y="81"/>
                  </a:lnTo>
                  <a:lnTo>
                    <a:pt x="32" y="85"/>
                  </a:lnTo>
                  <a:lnTo>
                    <a:pt x="27" y="86"/>
                  </a:lnTo>
                  <a:lnTo>
                    <a:pt x="21" y="86"/>
                  </a:lnTo>
                  <a:lnTo>
                    <a:pt x="16" y="83"/>
                  </a:lnTo>
                  <a:lnTo>
                    <a:pt x="11" y="79"/>
                  </a:lnTo>
                  <a:lnTo>
                    <a:pt x="6" y="72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3" y="46"/>
                  </a:moveTo>
                  <a:lnTo>
                    <a:pt x="13" y="62"/>
                  </a:lnTo>
                  <a:lnTo>
                    <a:pt x="16" y="74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7" y="83"/>
                  </a:lnTo>
                  <a:lnTo>
                    <a:pt x="30" y="81"/>
                  </a:lnTo>
                  <a:lnTo>
                    <a:pt x="34" y="79"/>
                  </a:lnTo>
                  <a:lnTo>
                    <a:pt x="37" y="76"/>
                  </a:lnTo>
                  <a:lnTo>
                    <a:pt x="39" y="71"/>
                  </a:lnTo>
                  <a:lnTo>
                    <a:pt x="41" y="56"/>
                  </a:lnTo>
                  <a:lnTo>
                    <a:pt x="43" y="39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6" y="9"/>
                  </a:lnTo>
                  <a:lnTo>
                    <a:pt x="34" y="5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9" name="Freeform 163"/>
            <p:cNvSpPr>
              <a:spLocks noEditPoints="1"/>
            </p:cNvSpPr>
            <p:nvPr/>
          </p:nvSpPr>
          <p:spPr bwMode="auto">
            <a:xfrm>
              <a:off x="3398838" y="1924050"/>
              <a:ext cx="42863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1" y="26"/>
                </a:cxn>
                <a:cxn ang="0">
                  <a:pos x="3" y="19"/>
                </a:cxn>
                <a:cxn ang="0">
                  <a:pos x="7" y="12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44" y="9"/>
                </a:cxn>
                <a:cxn ang="0">
                  <a:pos x="51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49" y="67"/>
                </a:cxn>
                <a:cxn ang="0">
                  <a:pos x="46" y="74"/>
                </a:cxn>
                <a:cxn ang="0">
                  <a:pos x="42" y="78"/>
                </a:cxn>
                <a:cxn ang="0">
                  <a:pos x="39" y="81"/>
                </a:cxn>
                <a:cxn ang="0">
                  <a:pos x="31" y="85"/>
                </a:cxn>
                <a:cxn ang="0">
                  <a:pos x="26" y="86"/>
                </a:cxn>
                <a:cxn ang="0">
                  <a:pos x="21" y="86"/>
                </a:cxn>
                <a:cxn ang="0">
                  <a:pos x="16" y="83"/>
                </a:cxn>
                <a:cxn ang="0">
                  <a:pos x="10" y="79"/>
                </a:cxn>
                <a:cxn ang="0">
                  <a:pos x="5" y="72"/>
                </a:cxn>
                <a:cxn ang="0">
                  <a:pos x="1" y="60"/>
                </a:cxn>
                <a:cxn ang="0">
                  <a:pos x="0" y="44"/>
                </a:cxn>
                <a:cxn ang="0">
                  <a:pos x="12" y="46"/>
                </a:cxn>
                <a:cxn ang="0">
                  <a:pos x="12" y="62"/>
                </a:cxn>
                <a:cxn ang="0">
                  <a:pos x="16" y="74"/>
                </a:cxn>
                <a:cxn ang="0">
                  <a:pos x="17" y="79"/>
                </a:cxn>
                <a:cxn ang="0">
                  <a:pos x="21" y="81"/>
                </a:cxn>
                <a:cxn ang="0">
                  <a:pos x="26" y="83"/>
                </a:cxn>
                <a:cxn ang="0">
                  <a:pos x="30" y="81"/>
                </a:cxn>
                <a:cxn ang="0">
                  <a:pos x="33" y="79"/>
                </a:cxn>
                <a:cxn ang="0">
                  <a:pos x="37" y="76"/>
                </a:cxn>
                <a:cxn ang="0">
                  <a:pos x="39" y="71"/>
                </a:cxn>
                <a:cxn ang="0">
                  <a:pos x="40" y="56"/>
                </a:cxn>
                <a:cxn ang="0">
                  <a:pos x="42" y="39"/>
                </a:cxn>
                <a:cxn ang="0">
                  <a:pos x="40" y="30"/>
                </a:cxn>
                <a:cxn ang="0">
                  <a:pos x="40" y="23"/>
                </a:cxn>
                <a:cxn ang="0">
                  <a:pos x="39" y="16"/>
                </a:cxn>
                <a:cxn ang="0">
                  <a:pos x="35" y="9"/>
                </a:cxn>
                <a:cxn ang="0">
                  <a:pos x="33" y="5"/>
                </a:cxn>
                <a:cxn ang="0">
                  <a:pos x="30" y="3"/>
                </a:cxn>
                <a:cxn ang="0">
                  <a:pos x="26" y="3"/>
                </a:cxn>
                <a:cxn ang="0">
                  <a:pos x="23" y="3"/>
                </a:cxn>
                <a:cxn ang="0">
                  <a:pos x="19" y="7"/>
                </a:cxn>
                <a:cxn ang="0">
                  <a:pos x="16" y="10"/>
                </a:cxn>
                <a:cxn ang="0">
                  <a:pos x="14" y="16"/>
                </a:cxn>
                <a:cxn ang="0">
                  <a:pos x="12" y="23"/>
                </a:cxn>
                <a:cxn ang="0">
                  <a:pos x="12" y="35"/>
                </a:cxn>
                <a:cxn ang="0">
                  <a:pos x="12" y="46"/>
                </a:cxn>
              </a:cxnLst>
              <a:rect l="0" t="0" r="r" b="b"/>
              <a:pathLst>
                <a:path w="53" h="86">
                  <a:moveTo>
                    <a:pt x="0" y="44"/>
                  </a:moveTo>
                  <a:lnTo>
                    <a:pt x="0" y="35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3"/>
                  </a:lnTo>
                  <a:lnTo>
                    <a:pt x="44" y="9"/>
                  </a:lnTo>
                  <a:lnTo>
                    <a:pt x="51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2" y="78"/>
                  </a:lnTo>
                  <a:lnTo>
                    <a:pt x="39" y="81"/>
                  </a:lnTo>
                  <a:lnTo>
                    <a:pt x="31" y="85"/>
                  </a:lnTo>
                  <a:lnTo>
                    <a:pt x="26" y="86"/>
                  </a:lnTo>
                  <a:lnTo>
                    <a:pt x="21" y="86"/>
                  </a:lnTo>
                  <a:lnTo>
                    <a:pt x="16" y="83"/>
                  </a:lnTo>
                  <a:lnTo>
                    <a:pt x="10" y="79"/>
                  </a:lnTo>
                  <a:lnTo>
                    <a:pt x="5" y="72"/>
                  </a:lnTo>
                  <a:lnTo>
                    <a:pt x="1" y="60"/>
                  </a:lnTo>
                  <a:lnTo>
                    <a:pt x="0" y="44"/>
                  </a:lnTo>
                  <a:close/>
                  <a:moveTo>
                    <a:pt x="12" y="46"/>
                  </a:moveTo>
                  <a:lnTo>
                    <a:pt x="12" y="62"/>
                  </a:lnTo>
                  <a:lnTo>
                    <a:pt x="16" y="74"/>
                  </a:lnTo>
                  <a:lnTo>
                    <a:pt x="17" y="79"/>
                  </a:lnTo>
                  <a:lnTo>
                    <a:pt x="21" y="81"/>
                  </a:lnTo>
                  <a:lnTo>
                    <a:pt x="26" y="83"/>
                  </a:lnTo>
                  <a:lnTo>
                    <a:pt x="30" y="81"/>
                  </a:lnTo>
                  <a:lnTo>
                    <a:pt x="33" y="79"/>
                  </a:lnTo>
                  <a:lnTo>
                    <a:pt x="37" y="76"/>
                  </a:lnTo>
                  <a:lnTo>
                    <a:pt x="39" y="71"/>
                  </a:lnTo>
                  <a:lnTo>
                    <a:pt x="40" y="56"/>
                  </a:lnTo>
                  <a:lnTo>
                    <a:pt x="42" y="39"/>
                  </a:lnTo>
                  <a:lnTo>
                    <a:pt x="40" y="30"/>
                  </a:lnTo>
                  <a:lnTo>
                    <a:pt x="40" y="23"/>
                  </a:lnTo>
                  <a:lnTo>
                    <a:pt x="39" y="16"/>
                  </a:lnTo>
                  <a:lnTo>
                    <a:pt x="35" y="9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23"/>
                  </a:lnTo>
                  <a:lnTo>
                    <a:pt x="12" y="35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0" name="Freeform 164"/>
            <p:cNvSpPr>
              <a:spLocks noEditPoints="1"/>
            </p:cNvSpPr>
            <p:nvPr/>
          </p:nvSpPr>
          <p:spPr bwMode="auto">
            <a:xfrm>
              <a:off x="3398838" y="3084513"/>
              <a:ext cx="42863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6"/>
                </a:cxn>
                <a:cxn ang="0">
                  <a:pos x="1" y="27"/>
                </a:cxn>
                <a:cxn ang="0">
                  <a:pos x="3" y="20"/>
                </a:cxn>
                <a:cxn ang="0">
                  <a:pos x="7" y="13"/>
                </a:cxn>
                <a:cxn ang="0">
                  <a:pos x="10" y="7"/>
                </a:cxn>
                <a:cxn ang="0">
                  <a:pos x="16" y="4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4"/>
                </a:cxn>
                <a:cxn ang="0">
                  <a:pos x="44" y="9"/>
                </a:cxn>
                <a:cxn ang="0">
                  <a:pos x="51" y="23"/>
                </a:cxn>
                <a:cxn ang="0">
                  <a:pos x="53" y="43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49" y="67"/>
                </a:cxn>
                <a:cxn ang="0">
                  <a:pos x="46" y="74"/>
                </a:cxn>
                <a:cxn ang="0">
                  <a:pos x="42" y="78"/>
                </a:cxn>
                <a:cxn ang="0">
                  <a:pos x="39" y="82"/>
                </a:cxn>
                <a:cxn ang="0">
                  <a:pos x="31" y="85"/>
                </a:cxn>
                <a:cxn ang="0">
                  <a:pos x="26" y="87"/>
                </a:cxn>
                <a:cxn ang="0">
                  <a:pos x="21" y="87"/>
                </a:cxn>
                <a:cxn ang="0">
                  <a:pos x="16" y="83"/>
                </a:cxn>
                <a:cxn ang="0">
                  <a:pos x="10" y="80"/>
                </a:cxn>
                <a:cxn ang="0">
                  <a:pos x="5" y="73"/>
                </a:cxn>
                <a:cxn ang="0">
                  <a:pos x="1" y="60"/>
                </a:cxn>
                <a:cxn ang="0">
                  <a:pos x="0" y="44"/>
                </a:cxn>
                <a:cxn ang="0">
                  <a:pos x="12" y="46"/>
                </a:cxn>
                <a:cxn ang="0">
                  <a:pos x="12" y="62"/>
                </a:cxn>
                <a:cxn ang="0">
                  <a:pos x="16" y="74"/>
                </a:cxn>
                <a:cxn ang="0">
                  <a:pos x="17" y="80"/>
                </a:cxn>
                <a:cxn ang="0">
                  <a:pos x="21" y="82"/>
                </a:cxn>
                <a:cxn ang="0">
                  <a:pos x="26" y="83"/>
                </a:cxn>
                <a:cxn ang="0">
                  <a:pos x="30" y="82"/>
                </a:cxn>
                <a:cxn ang="0">
                  <a:pos x="33" y="80"/>
                </a:cxn>
                <a:cxn ang="0">
                  <a:pos x="37" y="76"/>
                </a:cxn>
                <a:cxn ang="0">
                  <a:pos x="39" y="71"/>
                </a:cxn>
                <a:cxn ang="0">
                  <a:pos x="40" y="57"/>
                </a:cxn>
                <a:cxn ang="0">
                  <a:pos x="42" y="39"/>
                </a:cxn>
                <a:cxn ang="0">
                  <a:pos x="40" y="30"/>
                </a:cxn>
                <a:cxn ang="0">
                  <a:pos x="40" y="23"/>
                </a:cxn>
                <a:cxn ang="0">
                  <a:pos x="39" y="16"/>
                </a:cxn>
                <a:cxn ang="0">
                  <a:pos x="35" y="9"/>
                </a:cxn>
                <a:cxn ang="0">
                  <a:pos x="33" y="6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19" y="7"/>
                </a:cxn>
                <a:cxn ang="0">
                  <a:pos x="16" y="11"/>
                </a:cxn>
                <a:cxn ang="0">
                  <a:pos x="14" y="16"/>
                </a:cxn>
                <a:cxn ang="0">
                  <a:pos x="12" y="23"/>
                </a:cxn>
                <a:cxn ang="0">
                  <a:pos x="12" y="36"/>
                </a:cxn>
                <a:cxn ang="0">
                  <a:pos x="12" y="46"/>
                </a:cxn>
              </a:cxnLst>
              <a:rect l="0" t="0" r="r" b="b"/>
              <a:pathLst>
                <a:path w="53" h="87">
                  <a:moveTo>
                    <a:pt x="0" y="44"/>
                  </a:moveTo>
                  <a:lnTo>
                    <a:pt x="0" y="36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7" y="13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51" y="23"/>
                  </a:lnTo>
                  <a:lnTo>
                    <a:pt x="53" y="43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2" y="78"/>
                  </a:lnTo>
                  <a:lnTo>
                    <a:pt x="39" y="82"/>
                  </a:lnTo>
                  <a:lnTo>
                    <a:pt x="31" y="85"/>
                  </a:lnTo>
                  <a:lnTo>
                    <a:pt x="26" y="87"/>
                  </a:lnTo>
                  <a:lnTo>
                    <a:pt x="21" y="87"/>
                  </a:lnTo>
                  <a:lnTo>
                    <a:pt x="16" y="83"/>
                  </a:lnTo>
                  <a:lnTo>
                    <a:pt x="10" y="80"/>
                  </a:lnTo>
                  <a:lnTo>
                    <a:pt x="5" y="73"/>
                  </a:lnTo>
                  <a:lnTo>
                    <a:pt x="1" y="60"/>
                  </a:lnTo>
                  <a:lnTo>
                    <a:pt x="0" y="44"/>
                  </a:lnTo>
                  <a:close/>
                  <a:moveTo>
                    <a:pt x="12" y="46"/>
                  </a:moveTo>
                  <a:lnTo>
                    <a:pt x="12" y="62"/>
                  </a:lnTo>
                  <a:lnTo>
                    <a:pt x="16" y="74"/>
                  </a:lnTo>
                  <a:lnTo>
                    <a:pt x="17" y="80"/>
                  </a:lnTo>
                  <a:lnTo>
                    <a:pt x="21" y="82"/>
                  </a:lnTo>
                  <a:lnTo>
                    <a:pt x="26" y="83"/>
                  </a:lnTo>
                  <a:lnTo>
                    <a:pt x="30" y="82"/>
                  </a:lnTo>
                  <a:lnTo>
                    <a:pt x="33" y="80"/>
                  </a:lnTo>
                  <a:lnTo>
                    <a:pt x="37" y="76"/>
                  </a:lnTo>
                  <a:lnTo>
                    <a:pt x="39" y="71"/>
                  </a:lnTo>
                  <a:lnTo>
                    <a:pt x="40" y="57"/>
                  </a:lnTo>
                  <a:lnTo>
                    <a:pt x="42" y="39"/>
                  </a:lnTo>
                  <a:lnTo>
                    <a:pt x="40" y="30"/>
                  </a:lnTo>
                  <a:lnTo>
                    <a:pt x="40" y="23"/>
                  </a:lnTo>
                  <a:lnTo>
                    <a:pt x="39" y="16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9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3"/>
                  </a:lnTo>
                  <a:lnTo>
                    <a:pt x="12" y="3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1" name="Freeform 165"/>
            <p:cNvSpPr>
              <a:spLocks noEditPoints="1"/>
            </p:cNvSpPr>
            <p:nvPr/>
          </p:nvSpPr>
          <p:spPr bwMode="auto">
            <a:xfrm>
              <a:off x="3398838" y="4244975"/>
              <a:ext cx="42863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1" y="26"/>
                </a:cxn>
                <a:cxn ang="0">
                  <a:pos x="3" y="19"/>
                </a:cxn>
                <a:cxn ang="0">
                  <a:pos x="7" y="12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44" y="8"/>
                </a:cxn>
                <a:cxn ang="0">
                  <a:pos x="51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49" y="67"/>
                </a:cxn>
                <a:cxn ang="0">
                  <a:pos x="46" y="74"/>
                </a:cxn>
                <a:cxn ang="0">
                  <a:pos x="42" y="77"/>
                </a:cxn>
                <a:cxn ang="0">
                  <a:pos x="39" y="81"/>
                </a:cxn>
                <a:cxn ang="0">
                  <a:pos x="31" y="84"/>
                </a:cxn>
                <a:cxn ang="0">
                  <a:pos x="26" y="86"/>
                </a:cxn>
                <a:cxn ang="0">
                  <a:pos x="21" y="86"/>
                </a:cxn>
                <a:cxn ang="0">
                  <a:pos x="16" y="83"/>
                </a:cxn>
                <a:cxn ang="0">
                  <a:pos x="10" y="79"/>
                </a:cxn>
                <a:cxn ang="0">
                  <a:pos x="5" y="72"/>
                </a:cxn>
                <a:cxn ang="0">
                  <a:pos x="1" y="60"/>
                </a:cxn>
                <a:cxn ang="0">
                  <a:pos x="0" y="44"/>
                </a:cxn>
                <a:cxn ang="0">
                  <a:pos x="12" y="46"/>
                </a:cxn>
                <a:cxn ang="0">
                  <a:pos x="12" y="61"/>
                </a:cxn>
                <a:cxn ang="0">
                  <a:pos x="16" y="74"/>
                </a:cxn>
                <a:cxn ang="0">
                  <a:pos x="17" y="79"/>
                </a:cxn>
                <a:cxn ang="0">
                  <a:pos x="21" y="81"/>
                </a:cxn>
                <a:cxn ang="0">
                  <a:pos x="26" y="83"/>
                </a:cxn>
                <a:cxn ang="0">
                  <a:pos x="30" y="81"/>
                </a:cxn>
                <a:cxn ang="0">
                  <a:pos x="33" y="79"/>
                </a:cxn>
                <a:cxn ang="0">
                  <a:pos x="37" y="76"/>
                </a:cxn>
                <a:cxn ang="0">
                  <a:pos x="39" y="70"/>
                </a:cxn>
                <a:cxn ang="0">
                  <a:pos x="40" y="56"/>
                </a:cxn>
                <a:cxn ang="0">
                  <a:pos x="42" y="39"/>
                </a:cxn>
                <a:cxn ang="0">
                  <a:pos x="40" y="30"/>
                </a:cxn>
                <a:cxn ang="0">
                  <a:pos x="40" y="23"/>
                </a:cxn>
                <a:cxn ang="0">
                  <a:pos x="39" y="16"/>
                </a:cxn>
                <a:cxn ang="0">
                  <a:pos x="35" y="8"/>
                </a:cxn>
                <a:cxn ang="0">
                  <a:pos x="33" y="5"/>
                </a:cxn>
                <a:cxn ang="0">
                  <a:pos x="30" y="3"/>
                </a:cxn>
                <a:cxn ang="0">
                  <a:pos x="26" y="3"/>
                </a:cxn>
                <a:cxn ang="0">
                  <a:pos x="23" y="3"/>
                </a:cxn>
                <a:cxn ang="0">
                  <a:pos x="19" y="7"/>
                </a:cxn>
                <a:cxn ang="0">
                  <a:pos x="16" y="10"/>
                </a:cxn>
                <a:cxn ang="0">
                  <a:pos x="14" y="16"/>
                </a:cxn>
                <a:cxn ang="0">
                  <a:pos x="12" y="23"/>
                </a:cxn>
                <a:cxn ang="0">
                  <a:pos x="12" y="35"/>
                </a:cxn>
                <a:cxn ang="0">
                  <a:pos x="12" y="46"/>
                </a:cxn>
              </a:cxnLst>
              <a:rect l="0" t="0" r="r" b="b"/>
              <a:pathLst>
                <a:path w="53" h="86">
                  <a:moveTo>
                    <a:pt x="0" y="44"/>
                  </a:moveTo>
                  <a:lnTo>
                    <a:pt x="0" y="35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3"/>
                  </a:lnTo>
                  <a:lnTo>
                    <a:pt x="44" y="8"/>
                  </a:lnTo>
                  <a:lnTo>
                    <a:pt x="51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2" y="77"/>
                  </a:lnTo>
                  <a:lnTo>
                    <a:pt x="39" y="81"/>
                  </a:lnTo>
                  <a:lnTo>
                    <a:pt x="31" y="84"/>
                  </a:lnTo>
                  <a:lnTo>
                    <a:pt x="26" y="86"/>
                  </a:lnTo>
                  <a:lnTo>
                    <a:pt x="21" y="86"/>
                  </a:lnTo>
                  <a:lnTo>
                    <a:pt x="16" y="83"/>
                  </a:lnTo>
                  <a:lnTo>
                    <a:pt x="10" y="79"/>
                  </a:lnTo>
                  <a:lnTo>
                    <a:pt x="5" y="72"/>
                  </a:lnTo>
                  <a:lnTo>
                    <a:pt x="1" y="60"/>
                  </a:lnTo>
                  <a:lnTo>
                    <a:pt x="0" y="44"/>
                  </a:lnTo>
                  <a:close/>
                  <a:moveTo>
                    <a:pt x="12" y="46"/>
                  </a:moveTo>
                  <a:lnTo>
                    <a:pt x="12" y="61"/>
                  </a:lnTo>
                  <a:lnTo>
                    <a:pt x="16" y="74"/>
                  </a:lnTo>
                  <a:lnTo>
                    <a:pt x="17" y="79"/>
                  </a:lnTo>
                  <a:lnTo>
                    <a:pt x="21" y="81"/>
                  </a:lnTo>
                  <a:lnTo>
                    <a:pt x="26" y="83"/>
                  </a:lnTo>
                  <a:lnTo>
                    <a:pt x="30" y="81"/>
                  </a:lnTo>
                  <a:lnTo>
                    <a:pt x="33" y="79"/>
                  </a:lnTo>
                  <a:lnTo>
                    <a:pt x="37" y="76"/>
                  </a:lnTo>
                  <a:lnTo>
                    <a:pt x="39" y="70"/>
                  </a:lnTo>
                  <a:lnTo>
                    <a:pt x="40" y="56"/>
                  </a:lnTo>
                  <a:lnTo>
                    <a:pt x="42" y="39"/>
                  </a:lnTo>
                  <a:lnTo>
                    <a:pt x="40" y="30"/>
                  </a:lnTo>
                  <a:lnTo>
                    <a:pt x="40" y="23"/>
                  </a:lnTo>
                  <a:lnTo>
                    <a:pt x="39" y="16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23"/>
                  </a:lnTo>
                  <a:lnTo>
                    <a:pt x="12" y="35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2" name="Freeform 166"/>
            <p:cNvSpPr>
              <a:spLocks noEditPoints="1"/>
            </p:cNvSpPr>
            <p:nvPr/>
          </p:nvSpPr>
          <p:spPr bwMode="auto">
            <a:xfrm>
              <a:off x="3398838" y="5405438"/>
              <a:ext cx="44450" cy="6985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36"/>
                </a:cxn>
                <a:cxn ang="0">
                  <a:pos x="1" y="29"/>
                </a:cxn>
                <a:cxn ang="0">
                  <a:pos x="5" y="21"/>
                </a:cxn>
                <a:cxn ang="0">
                  <a:pos x="7" y="14"/>
                </a:cxn>
                <a:cxn ang="0">
                  <a:pos x="12" y="9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3" y="2"/>
                </a:cxn>
                <a:cxn ang="0">
                  <a:pos x="40" y="6"/>
                </a:cxn>
                <a:cxn ang="0">
                  <a:pos x="46" y="11"/>
                </a:cxn>
                <a:cxn ang="0">
                  <a:pos x="53" y="25"/>
                </a:cxn>
                <a:cxn ang="0">
                  <a:pos x="54" y="44"/>
                </a:cxn>
                <a:cxn ang="0">
                  <a:pos x="54" y="53"/>
                </a:cxn>
                <a:cxn ang="0">
                  <a:pos x="53" y="62"/>
                </a:cxn>
                <a:cxn ang="0">
                  <a:pos x="51" y="69"/>
                </a:cxn>
                <a:cxn ang="0">
                  <a:pos x="47" y="74"/>
                </a:cxn>
                <a:cxn ang="0">
                  <a:pos x="44" y="80"/>
                </a:cxn>
                <a:cxn ang="0">
                  <a:pos x="40" y="83"/>
                </a:cxn>
                <a:cxn ang="0">
                  <a:pos x="33" y="87"/>
                </a:cxn>
                <a:cxn ang="0">
                  <a:pos x="26" y="89"/>
                </a:cxn>
                <a:cxn ang="0">
                  <a:pos x="21" y="89"/>
                </a:cxn>
                <a:cxn ang="0">
                  <a:pos x="16" y="85"/>
                </a:cxn>
                <a:cxn ang="0">
                  <a:pos x="10" y="80"/>
                </a:cxn>
                <a:cxn ang="0">
                  <a:pos x="7" y="74"/>
                </a:cxn>
                <a:cxn ang="0">
                  <a:pos x="1" y="60"/>
                </a:cxn>
                <a:cxn ang="0">
                  <a:pos x="0" y="46"/>
                </a:cxn>
                <a:cxn ang="0">
                  <a:pos x="12" y="46"/>
                </a:cxn>
                <a:cxn ang="0">
                  <a:pos x="14" y="62"/>
                </a:cxn>
                <a:cxn ang="0">
                  <a:pos x="17" y="76"/>
                </a:cxn>
                <a:cxn ang="0">
                  <a:pos x="19" y="80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30" y="83"/>
                </a:cxn>
                <a:cxn ang="0">
                  <a:pos x="33" y="82"/>
                </a:cxn>
                <a:cxn ang="0">
                  <a:pos x="37" y="78"/>
                </a:cxn>
                <a:cxn ang="0">
                  <a:pos x="39" y="71"/>
                </a:cxn>
                <a:cxn ang="0">
                  <a:pos x="42" y="59"/>
                </a:cxn>
                <a:cxn ang="0">
                  <a:pos x="42" y="41"/>
                </a:cxn>
                <a:cxn ang="0">
                  <a:pos x="42" y="32"/>
                </a:cxn>
                <a:cxn ang="0">
                  <a:pos x="40" y="25"/>
                </a:cxn>
                <a:cxn ang="0">
                  <a:pos x="39" y="18"/>
                </a:cxn>
                <a:cxn ang="0">
                  <a:pos x="37" y="11"/>
                </a:cxn>
                <a:cxn ang="0">
                  <a:pos x="33" y="7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23" y="6"/>
                </a:cxn>
                <a:cxn ang="0">
                  <a:pos x="19" y="9"/>
                </a:cxn>
                <a:cxn ang="0">
                  <a:pos x="17" y="13"/>
                </a:cxn>
                <a:cxn ang="0">
                  <a:pos x="16" y="18"/>
                </a:cxn>
                <a:cxn ang="0">
                  <a:pos x="14" y="25"/>
                </a:cxn>
                <a:cxn ang="0">
                  <a:pos x="12" y="36"/>
                </a:cxn>
                <a:cxn ang="0">
                  <a:pos x="12" y="46"/>
                </a:cxn>
              </a:cxnLst>
              <a:rect l="0" t="0" r="r" b="b"/>
              <a:pathLst>
                <a:path w="54" h="89">
                  <a:moveTo>
                    <a:pt x="0" y="46"/>
                  </a:moveTo>
                  <a:lnTo>
                    <a:pt x="0" y="36"/>
                  </a:lnTo>
                  <a:lnTo>
                    <a:pt x="1" y="29"/>
                  </a:lnTo>
                  <a:lnTo>
                    <a:pt x="5" y="21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40" y="6"/>
                  </a:lnTo>
                  <a:lnTo>
                    <a:pt x="46" y="11"/>
                  </a:lnTo>
                  <a:lnTo>
                    <a:pt x="53" y="25"/>
                  </a:lnTo>
                  <a:lnTo>
                    <a:pt x="54" y="44"/>
                  </a:lnTo>
                  <a:lnTo>
                    <a:pt x="54" y="53"/>
                  </a:lnTo>
                  <a:lnTo>
                    <a:pt x="53" y="62"/>
                  </a:lnTo>
                  <a:lnTo>
                    <a:pt x="51" y="69"/>
                  </a:lnTo>
                  <a:lnTo>
                    <a:pt x="47" y="74"/>
                  </a:lnTo>
                  <a:lnTo>
                    <a:pt x="44" y="80"/>
                  </a:lnTo>
                  <a:lnTo>
                    <a:pt x="40" y="83"/>
                  </a:lnTo>
                  <a:lnTo>
                    <a:pt x="33" y="87"/>
                  </a:lnTo>
                  <a:lnTo>
                    <a:pt x="26" y="89"/>
                  </a:lnTo>
                  <a:lnTo>
                    <a:pt x="21" y="89"/>
                  </a:lnTo>
                  <a:lnTo>
                    <a:pt x="16" y="85"/>
                  </a:lnTo>
                  <a:lnTo>
                    <a:pt x="10" y="80"/>
                  </a:lnTo>
                  <a:lnTo>
                    <a:pt x="7" y="74"/>
                  </a:lnTo>
                  <a:lnTo>
                    <a:pt x="1" y="60"/>
                  </a:lnTo>
                  <a:lnTo>
                    <a:pt x="0" y="46"/>
                  </a:lnTo>
                  <a:close/>
                  <a:moveTo>
                    <a:pt x="12" y="46"/>
                  </a:moveTo>
                  <a:lnTo>
                    <a:pt x="14" y="62"/>
                  </a:lnTo>
                  <a:lnTo>
                    <a:pt x="17" y="76"/>
                  </a:lnTo>
                  <a:lnTo>
                    <a:pt x="19" y="80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30" y="83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39" y="71"/>
                  </a:lnTo>
                  <a:lnTo>
                    <a:pt x="42" y="59"/>
                  </a:lnTo>
                  <a:lnTo>
                    <a:pt x="42" y="41"/>
                  </a:lnTo>
                  <a:lnTo>
                    <a:pt x="42" y="32"/>
                  </a:lnTo>
                  <a:lnTo>
                    <a:pt x="40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19" y="9"/>
                  </a:lnTo>
                  <a:lnTo>
                    <a:pt x="17" y="13"/>
                  </a:lnTo>
                  <a:lnTo>
                    <a:pt x="16" y="18"/>
                  </a:lnTo>
                  <a:lnTo>
                    <a:pt x="14" y="25"/>
                  </a:lnTo>
                  <a:lnTo>
                    <a:pt x="12" y="3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3" name="Freeform 167"/>
            <p:cNvSpPr>
              <a:spLocks noEditPoints="1"/>
            </p:cNvSpPr>
            <p:nvPr/>
          </p:nvSpPr>
          <p:spPr bwMode="auto">
            <a:xfrm>
              <a:off x="3673475" y="1412875"/>
              <a:ext cx="60325" cy="698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5" y="78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8"/>
                </a:cxn>
                <a:cxn ang="0">
                  <a:pos x="32" y="58"/>
                </a:cxn>
                <a:cxn ang="0">
                  <a:pos x="25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1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8"/>
                  </a:lnTo>
                  <a:lnTo>
                    <a:pt x="32" y="58"/>
                  </a:lnTo>
                  <a:lnTo>
                    <a:pt x="25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1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4" name="Freeform 168"/>
            <p:cNvSpPr>
              <a:spLocks noEditPoints="1"/>
            </p:cNvSpPr>
            <p:nvPr/>
          </p:nvSpPr>
          <p:spPr bwMode="auto">
            <a:xfrm>
              <a:off x="3743325" y="1468438"/>
              <a:ext cx="22225" cy="33338"/>
            </a:xfrm>
            <a:custGeom>
              <a:avLst/>
              <a:gdLst/>
              <a:ahLst/>
              <a:cxnLst>
                <a:cxn ang="0">
                  <a:pos x="29" y="28"/>
                </a:cxn>
                <a:cxn ang="0">
                  <a:pos x="29" y="32"/>
                </a:cxn>
                <a:cxn ang="0">
                  <a:pos x="23" y="32"/>
                </a:cxn>
                <a:cxn ang="0">
                  <a:pos x="23" y="42"/>
                </a:cxn>
                <a:cxn ang="0">
                  <a:pos x="18" y="42"/>
                </a:cxn>
                <a:cxn ang="0">
                  <a:pos x="18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3" y="28"/>
                </a:cxn>
                <a:cxn ang="0">
                  <a:pos x="29" y="28"/>
                </a:cxn>
                <a:cxn ang="0">
                  <a:pos x="18" y="28"/>
                </a:cxn>
                <a:cxn ang="0">
                  <a:pos x="18" y="7"/>
                </a:cxn>
                <a:cxn ang="0">
                  <a:pos x="2" y="28"/>
                </a:cxn>
                <a:cxn ang="0">
                  <a:pos x="18" y="28"/>
                </a:cxn>
              </a:cxnLst>
              <a:rect l="0" t="0" r="r" b="b"/>
              <a:pathLst>
                <a:path w="29" h="42">
                  <a:moveTo>
                    <a:pt x="29" y="28"/>
                  </a:moveTo>
                  <a:lnTo>
                    <a:pt x="29" y="32"/>
                  </a:lnTo>
                  <a:lnTo>
                    <a:pt x="23" y="32"/>
                  </a:lnTo>
                  <a:lnTo>
                    <a:pt x="23" y="42"/>
                  </a:lnTo>
                  <a:lnTo>
                    <a:pt x="18" y="42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8"/>
                  </a:lnTo>
                  <a:lnTo>
                    <a:pt x="29" y="28"/>
                  </a:lnTo>
                  <a:close/>
                  <a:moveTo>
                    <a:pt x="18" y="28"/>
                  </a:moveTo>
                  <a:lnTo>
                    <a:pt x="18" y="7"/>
                  </a:lnTo>
                  <a:lnTo>
                    <a:pt x="2" y="28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5" name="Freeform 169"/>
            <p:cNvSpPr>
              <a:spLocks noEditPoints="1"/>
            </p:cNvSpPr>
            <p:nvPr/>
          </p:nvSpPr>
          <p:spPr bwMode="auto">
            <a:xfrm>
              <a:off x="4884738" y="1412875"/>
              <a:ext cx="60325" cy="698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8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4" y="78"/>
                </a:cxn>
                <a:cxn ang="0">
                  <a:pos x="54" y="76"/>
                </a:cxn>
                <a:cxn ang="0">
                  <a:pos x="54" y="69"/>
                </a:cxn>
                <a:cxn ang="0">
                  <a:pos x="56" y="58"/>
                </a:cxn>
                <a:cxn ang="0">
                  <a:pos x="31" y="58"/>
                </a:cxn>
                <a:cxn ang="0">
                  <a:pos x="24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1" y="85"/>
                </a:cxn>
                <a:cxn ang="0">
                  <a:pos x="5" y="83"/>
                </a:cxn>
                <a:cxn ang="0">
                  <a:pos x="8" y="81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8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69"/>
                  </a:lnTo>
                  <a:lnTo>
                    <a:pt x="56" y="58"/>
                  </a:lnTo>
                  <a:lnTo>
                    <a:pt x="31" y="58"/>
                  </a:lnTo>
                  <a:lnTo>
                    <a:pt x="24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5" y="83"/>
                  </a:lnTo>
                  <a:lnTo>
                    <a:pt x="8" y="81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6" name="Freeform 170"/>
            <p:cNvSpPr>
              <a:spLocks noEditPoints="1"/>
            </p:cNvSpPr>
            <p:nvPr/>
          </p:nvSpPr>
          <p:spPr bwMode="auto">
            <a:xfrm>
              <a:off x="4954588" y="1468438"/>
              <a:ext cx="22225" cy="33338"/>
            </a:xfrm>
            <a:custGeom>
              <a:avLst/>
              <a:gdLst/>
              <a:ahLst/>
              <a:cxnLst>
                <a:cxn ang="0">
                  <a:pos x="28" y="28"/>
                </a:cxn>
                <a:cxn ang="0">
                  <a:pos x="28" y="32"/>
                </a:cxn>
                <a:cxn ang="0">
                  <a:pos x="23" y="32"/>
                </a:cxn>
                <a:cxn ang="0">
                  <a:pos x="23" y="42"/>
                </a:cxn>
                <a:cxn ang="0">
                  <a:pos x="18" y="42"/>
                </a:cxn>
                <a:cxn ang="0">
                  <a:pos x="18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3" y="28"/>
                </a:cxn>
                <a:cxn ang="0">
                  <a:pos x="28" y="28"/>
                </a:cxn>
                <a:cxn ang="0">
                  <a:pos x="18" y="28"/>
                </a:cxn>
                <a:cxn ang="0">
                  <a:pos x="18" y="7"/>
                </a:cxn>
                <a:cxn ang="0">
                  <a:pos x="2" y="28"/>
                </a:cxn>
                <a:cxn ang="0">
                  <a:pos x="18" y="28"/>
                </a:cxn>
              </a:cxnLst>
              <a:rect l="0" t="0" r="r" b="b"/>
              <a:pathLst>
                <a:path w="28" h="42">
                  <a:moveTo>
                    <a:pt x="28" y="28"/>
                  </a:moveTo>
                  <a:lnTo>
                    <a:pt x="28" y="32"/>
                  </a:lnTo>
                  <a:lnTo>
                    <a:pt x="23" y="32"/>
                  </a:lnTo>
                  <a:lnTo>
                    <a:pt x="23" y="42"/>
                  </a:lnTo>
                  <a:lnTo>
                    <a:pt x="18" y="42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8"/>
                  </a:lnTo>
                  <a:lnTo>
                    <a:pt x="28" y="28"/>
                  </a:lnTo>
                  <a:close/>
                  <a:moveTo>
                    <a:pt x="18" y="28"/>
                  </a:moveTo>
                  <a:lnTo>
                    <a:pt x="18" y="7"/>
                  </a:lnTo>
                  <a:lnTo>
                    <a:pt x="2" y="28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7" name="Freeform 171"/>
            <p:cNvSpPr>
              <a:spLocks noEditPoints="1"/>
            </p:cNvSpPr>
            <p:nvPr/>
          </p:nvSpPr>
          <p:spPr bwMode="auto">
            <a:xfrm>
              <a:off x="6045200" y="1412875"/>
              <a:ext cx="60325" cy="698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5" y="78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8"/>
                </a:cxn>
                <a:cxn ang="0">
                  <a:pos x="32" y="58"/>
                </a:cxn>
                <a:cxn ang="0">
                  <a:pos x="25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1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8"/>
                  </a:lnTo>
                  <a:lnTo>
                    <a:pt x="32" y="58"/>
                  </a:lnTo>
                  <a:lnTo>
                    <a:pt x="25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1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8" name="Freeform 172"/>
            <p:cNvSpPr>
              <a:spLocks noEditPoints="1"/>
            </p:cNvSpPr>
            <p:nvPr/>
          </p:nvSpPr>
          <p:spPr bwMode="auto">
            <a:xfrm>
              <a:off x="6115050" y="1468438"/>
              <a:ext cx="22225" cy="33338"/>
            </a:xfrm>
            <a:custGeom>
              <a:avLst/>
              <a:gdLst/>
              <a:ahLst/>
              <a:cxnLst>
                <a:cxn ang="0">
                  <a:pos x="29" y="28"/>
                </a:cxn>
                <a:cxn ang="0">
                  <a:pos x="29" y="32"/>
                </a:cxn>
                <a:cxn ang="0">
                  <a:pos x="23" y="32"/>
                </a:cxn>
                <a:cxn ang="0">
                  <a:pos x="23" y="42"/>
                </a:cxn>
                <a:cxn ang="0">
                  <a:pos x="18" y="42"/>
                </a:cxn>
                <a:cxn ang="0">
                  <a:pos x="18" y="32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3" y="28"/>
                </a:cxn>
                <a:cxn ang="0">
                  <a:pos x="29" y="28"/>
                </a:cxn>
                <a:cxn ang="0">
                  <a:pos x="18" y="28"/>
                </a:cxn>
                <a:cxn ang="0">
                  <a:pos x="18" y="7"/>
                </a:cxn>
                <a:cxn ang="0">
                  <a:pos x="2" y="28"/>
                </a:cxn>
                <a:cxn ang="0">
                  <a:pos x="18" y="28"/>
                </a:cxn>
              </a:cxnLst>
              <a:rect l="0" t="0" r="r" b="b"/>
              <a:pathLst>
                <a:path w="29" h="42">
                  <a:moveTo>
                    <a:pt x="29" y="28"/>
                  </a:moveTo>
                  <a:lnTo>
                    <a:pt x="29" y="32"/>
                  </a:lnTo>
                  <a:lnTo>
                    <a:pt x="23" y="32"/>
                  </a:lnTo>
                  <a:lnTo>
                    <a:pt x="23" y="42"/>
                  </a:lnTo>
                  <a:lnTo>
                    <a:pt x="18" y="42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8"/>
                  </a:lnTo>
                  <a:lnTo>
                    <a:pt x="29" y="28"/>
                  </a:lnTo>
                  <a:close/>
                  <a:moveTo>
                    <a:pt x="18" y="28"/>
                  </a:moveTo>
                  <a:lnTo>
                    <a:pt x="18" y="7"/>
                  </a:lnTo>
                  <a:lnTo>
                    <a:pt x="2" y="28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9" name="Freeform 173"/>
            <p:cNvSpPr>
              <a:spLocks noEditPoints="1"/>
            </p:cNvSpPr>
            <p:nvPr/>
          </p:nvSpPr>
          <p:spPr bwMode="auto">
            <a:xfrm>
              <a:off x="6045200" y="2574925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5"/>
                </a:cxn>
                <a:cxn ang="0">
                  <a:pos x="65" y="78"/>
                </a:cxn>
                <a:cxn ang="0">
                  <a:pos x="65" y="80"/>
                </a:cxn>
                <a:cxn ang="0">
                  <a:pos x="67" y="82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2"/>
                </a:cxn>
                <a:cxn ang="0">
                  <a:pos x="55" y="78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9"/>
                </a:cxn>
                <a:cxn ang="0">
                  <a:pos x="32" y="59"/>
                </a:cxn>
                <a:cxn ang="0">
                  <a:pos x="25" y="71"/>
                </a:cxn>
                <a:cxn ang="0">
                  <a:pos x="21" y="75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80"/>
                </a:cxn>
                <a:cxn ang="0">
                  <a:pos x="19" y="82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2"/>
                </a:cxn>
                <a:cxn ang="0">
                  <a:pos x="12" y="78"/>
                </a:cxn>
                <a:cxn ang="0">
                  <a:pos x="16" y="75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2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2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5"/>
                  </a:lnTo>
                  <a:lnTo>
                    <a:pt x="65" y="78"/>
                  </a:lnTo>
                  <a:lnTo>
                    <a:pt x="65" y="80"/>
                  </a:lnTo>
                  <a:lnTo>
                    <a:pt x="67" y="82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2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9"/>
                  </a:lnTo>
                  <a:lnTo>
                    <a:pt x="32" y="59"/>
                  </a:lnTo>
                  <a:lnTo>
                    <a:pt x="25" y="71"/>
                  </a:lnTo>
                  <a:lnTo>
                    <a:pt x="21" y="75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78"/>
                  </a:lnTo>
                  <a:lnTo>
                    <a:pt x="16" y="75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2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0" name="Freeform 174"/>
            <p:cNvSpPr>
              <a:spLocks/>
            </p:cNvSpPr>
            <p:nvPr/>
          </p:nvSpPr>
          <p:spPr bwMode="auto">
            <a:xfrm>
              <a:off x="6115050" y="2628900"/>
              <a:ext cx="19050" cy="349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3" y="6"/>
                </a:cxn>
                <a:cxn ang="0">
                  <a:pos x="23" y="9"/>
                </a:cxn>
                <a:cxn ang="0">
                  <a:pos x="22" y="14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3" y="23"/>
                </a:cxn>
                <a:cxn ang="0">
                  <a:pos x="25" y="25"/>
                </a:cxn>
                <a:cxn ang="0">
                  <a:pos x="25" y="30"/>
                </a:cxn>
                <a:cxn ang="0">
                  <a:pos x="25" y="34"/>
                </a:cxn>
                <a:cxn ang="0">
                  <a:pos x="22" y="39"/>
                </a:cxn>
                <a:cxn ang="0">
                  <a:pos x="18" y="41"/>
                </a:cxn>
                <a:cxn ang="0">
                  <a:pos x="15" y="43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3" y="41"/>
                </a:cxn>
                <a:cxn ang="0">
                  <a:pos x="16" y="41"/>
                </a:cxn>
                <a:cxn ang="0">
                  <a:pos x="18" y="39"/>
                </a:cxn>
                <a:cxn ang="0">
                  <a:pos x="20" y="36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20" y="29"/>
                </a:cxn>
                <a:cxn ang="0">
                  <a:pos x="18" y="27"/>
                </a:cxn>
                <a:cxn ang="0">
                  <a:pos x="18" y="25"/>
                </a:cxn>
                <a:cxn ang="0">
                  <a:pos x="16" y="25"/>
                </a:cxn>
                <a:cxn ang="0">
                  <a:pos x="15" y="23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3" y="20"/>
                </a:cxn>
                <a:cxn ang="0">
                  <a:pos x="15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5" y="6"/>
                </a:cxn>
                <a:cxn ang="0">
                  <a:pos x="11" y="4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5" h="44">
                  <a:moveTo>
                    <a:pt x="2" y="9"/>
                  </a:moveTo>
                  <a:lnTo>
                    <a:pt x="4" y="6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25" y="34"/>
                  </a:lnTo>
                  <a:lnTo>
                    <a:pt x="22" y="39"/>
                  </a:lnTo>
                  <a:lnTo>
                    <a:pt x="18" y="41"/>
                  </a:lnTo>
                  <a:lnTo>
                    <a:pt x="15" y="43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1" y="4"/>
                  </a:lnTo>
                  <a:lnTo>
                    <a:pt x="6" y="6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1" name="Freeform 175"/>
            <p:cNvSpPr>
              <a:spLocks noEditPoints="1"/>
            </p:cNvSpPr>
            <p:nvPr/>
          </p:nvSpPr>
          <p:spPr bwMode="auto">
            <a:xfrm>
              <a:off x="6045200" y="3735388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0"/>
                </a:cxn>
                <a:cxn ang="0">
                  <a:pos x="65" y="74"/>
                </a:cxn>
                <a:cxn ang="0">
                  <a:pos x="65" y="77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6"/>
                </a:cxn>
                <a:cxn ang="0">
                  <a:pos x="42" y="86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5" y="77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8"/>
                </a:cxn>
                <a:cxn ang="0">
                  <a:pos x="32" y="58"/>
                </a:cxn>
                <a:cxn ang="0">
                  <a:pos x="25" y="70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7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1"/>
                </a:cxn>
                <a:cxn ang="0">
                  <a:pos x="12" y="77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6">
                  <a:moveTo>
                    <a:pt x="72" y="0"/>
                  </a:moveTo>
                  <a:lnTo>
                    <a:pt x="65" y="70"/>
                  </a:lnTo>
                  <a:lnTo>
                    <a:pt x="65" y="74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42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8"/>
                  </a:lnTo>
                  <a:lnTo>
                    <a:pt x="32" y="58"/>
                  </a:lnTo>
                  <a:lnTo>
                    <a:pt x="25" y="70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1"/>
                  </a:lnTo>
                  <a:lnTo>
                    <a:pt x="12" y="77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2" name="Freeform 176"/>
            <p:cNvSpPr>
              <a:spLocks/>
            </p:cNvSpPr>
            <p:nvPr/>
          </p:nvSpPr>
          <p:spPr bwMode="auto">
            <a:xfrm>
              <a:off x="6115050" y="3789363"/>
              <a:ext cx="22225" cy="349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25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6" y="35"/>
                </a:cxn>
                <a:cxn ang="0">
                  <a:pos x="11" y="30"/>
                </a:cxn>
                <a:cxn ang="0">
                  <a:pos x="15" y="24"/>
                </a:cxn>
                <a:cxn ang="0">
                  <a:pos x="18" y="19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18" y="7"/>
                </a:cxn>
                <a:cxn ang="0">
                  <a:pos x="15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6" y="7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6" y="3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2" y="3"/>
                </a:cxn>
                <a:cxn ang="0">
                  <a:pos x="25" y="7"/>
                </a:cxn>
                <a:cxn ang="0">
                  <a:pos x="25" y="10"/>
                </a:cxn>
                <a:cxn ang="0">
                  <a:pos x="25" y="14"/>
                </a:cxn>
                <a:cxn ang="0">
                  <a:pos x="23" y="17"/>
                </a:cxn>
                <a:cxn ang="0">
                  <a:pos x="20" y="23"/>
                </a:cxn>
                <a:cxn ang="0">
                  <a:pos x="16" y="28"/>
                </a:cxn>
                <a:cxn ang="0">
                  <a:pos x="11" y="33"/>
                </a:cxn>
                <a:cxn ang="0">
                  <a:pos x="9" y="37"/>
                </a:cxn>
                <a:cxn ang="0">
                  <a:pos x="7" y="38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22" y="38"/>
                </a:cxn>
                <a:cxn ang="0">
                  <a:pos x="23" y="37"/>
                </a:cxn>
                <a:cxn ang="0">
                  <a:pos x="25" y="37"/>
                </a:cxn>
                <a:cxn ang="0">
                  <a:pos x="25" y="35"/>
                </a:cxn>
                <a:cxn ang="0">
                  <a:pos x="27" y="35"/>
                </a:cxn>
                <a:cxn ang="0">
                  <a:pos x="29" y="35"/>
                </a:cxn>
              </a:cxnLst>
              <a:rect l="0" t="0" r="r" b="b"/>
              <a:pathLst>
                <a:path w="29" h="42">
                  <a:moveTo>
                    <a:pt x="29" y="35"/>
                  </a:moveTo>
                  <a:lnTo>
                    <a:pt x="25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6" y="35"/>
                  </a:lnTo>
                  <a:lnTo>
                    <a:pt x="11" y="30"/>
                  </a:lnTo>
                  <a:lnTo>
                    <a:pt x="15" y="24"/>
                  </a:lnTo>
                  <a:lnTo>
                    <a:pt x="18" y="19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0" y="23"/>
                  </a:lnTo>
                  <a:lnTo>
                    <a:pt x="16" y="28"/>
                  </a:lnTo>
                  <a:lnTo>
                    <a:pt x="11" y="33"/>
                  </a:lnTo>
                  <a:lnTo>
                    <a:pt x="9" y="37"/>
                  </a:lnTo>
                  <a:lnTo>
                    <a:pt x="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3" name="Freeform 177"/>
            <p:cNvSpPr>
              <a:spLocks noEditPoints="1"/>
            </p:cNvSpPr>
            <p:nvPr/>
          </p:nvSpPr>
          <p:spPr bwMode="auto">
            <a:xfrm>
              <a:off x="6045200" y="2271713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6"/>
                </a:cxn>
                <a:cxn ang="0">
                  <a:pos x="42" y="86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5" y="78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8"/>
                </a:cxn>
                <a:cxn ang="0">
                  <a:pos x="32" y="58"/>
                </a:cxn>
                <a:cxn ang="0">
                  <a:pos x="25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1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6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42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8"/>
                  </a:lnTo>
                  <a:lnTo>
                    <a:pt x="32" y="58"/>
                  </a:lnTo>
                  <a:lnTo>
                    <a:pt x="25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1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4" name="Freeform 178"/>
            <p:cNvSpPr>
              <a:spLocks/>
            </p:cNvSpPr>
            <p:nvPr/>
          </p:nvSpPr>
          <p:spPr bwMode="auto">
            <a:xfrm>
              <a:off x="6115050" y="2325688"/>
              <a:ext cx="19050" cy="349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5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3" y="5"/>
                </a:cxn>
                <a:cxn ang="0">
                  <a:pos x="23" y="9"/>
                </a:cxn>
                <a:cxn ang="0">
                  <a:pos x="22" y="14"/>
                </a:cxn>
                <a:cxn ang="0">
                  <a:pos x="18" y="17"/>
                </a:cxn>
                <a:cxn ang="0">
                  <a:pos x="20" y="19"/>
                </a:cxn>
                <a:cxn ang="0">
                  <a:pos x="23" y="23"/>
                </a:cxn>
                <a:cxn ang="0">
                  <a:pos x="25" y="24"/>
                </a:cxn>
                <a:cxn ang="0">
                  <a:pos x="25" y="30"/>
                </a:cxn>
                <a:cxn ang="0">
                  <a:pos x="25" y="33"/>
                </a:cxn>
                <a:cxn ang="0">
                  <a:pos x="22" y="39"/>
                </a:cxn>
                <a:cxn ang="0">
                  <a:pos x="18" y="40"/>
                </a:cxn>
                <a:cxn ang="0">
                  <a:pos x="15" y="42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7" y="39"/>
                </a:cxn>
                <a:cxn ang="0">
                  <a:pos x="9" y="40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8" y="39"/>
                </a:cxn>
                <a:cxn ang="0">
                  <a:pos x="20" y="35"/>
                </a:cxn>
                <a:cxn ang="0">
                  <a:pos x="20" y="33"/>
                </a:cxn>
                <a:cxn ang="0">
                  <a:pos x="20" y="30"/>
                </a:cxn>
                <a:cxn ang="0">
                  <a:pos x="20" y="28"/>
                </a:cxn>
                <a:cxn ang="0">
                  <a:pos x="18" y="26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5" y="23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3" y="19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5" y="5"/>
                </a:cxn>
                <a:cxn ang="0">
                  <a:pos x="11" y="3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5" h="44">
                  <a:moveTo>
                    <a:pt x="2" y="9"/>
                  </a:moveTo>
                  <a:lnTo>
                    <a:pt x="4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2" y="14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3" y="23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2" y="39"/>
                  </a:lnTo>
                  <a:lnTo>
                    <a:pt x="18" y="40"/>
                  </a:lnTo>
                  <a:lnTo>
                    <a:pt x="15" y="42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6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5" name="Freeform 179"/>
            <p:cNvSpPr>
              <a:spLocks noEditPoints="1"/>
            </p:cNvSpPr>
            <p:nvPr/>
          </p:nvSpPr>
          <p:spPr bwMode="auto">
            <a:xfrm>
              <a:off x="6045200" y="3432175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80"/>
                </a:cxn>
                <a:cxn ang="0">
                  <a:pos x="67" y="82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2"/>
                </a:cxn>
                <a:cxn ang="0">
                  <a:pos x="55" y="78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9"/>
                </a:cxn>
                <a:cxn ang="0">
                  <a:pos x="32" y="59"/>
                </a:cxn>
                <a:cxn ang="0">
                  <a:pos x="25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80"/>
                </a:cxn>
                <a:cxn ang="0">
                  <a:pos x="19" y="82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2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80"/>
                  </a:lnTo>
                  <a:lnTo>
                    <a:pt x="67" y="82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2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9"/>
                  </a:lnTo>
                  <a:lnTo>
                    <a:pt x="32" y="59"/>
                  </a:lnTo>
                  <a:lnTo>
                    <a:pt x="25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6" name="Freeform 180"/>
            <p:cNvSpPr>
              <a:spLocks/>
            </p:cNvSpPr>
            <p:nvPr/>
          </p:nvSpPr>
          <p:spPr bwMode="auto">
            <a:xfrm>
              <a:off x="6115050" y="3487738"/>
              <a:ext cx="22225" cy="33338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25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6" y="35"/>
                </a:cxn>
                <a:cxn ang="0">
                  <a:pos x="11" y="30"/>
                </a:cxn>
                <a:cxn ang="0">
                  <a:pos x="15" y="25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20" y="11"/>
                </a:cxn>
                <a:cxn ang="0">
                  <a:pos x="18" y="7"/>
                </a:cxn>
                <a:cxn ang="0">
                  <a:pos x="15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6" y="7"/>
                </a:cxn>
                <a:cxn ang="0">
                  <a:pos x="4" y="9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25" y="14"/>
                </a:cxn>
                <a:cxn ang="0">
                  <a:pos x="23" y="18"/>
                </a:cxn>
                <a:cxn ang="0">
                  <a:pos x="20" y="23"/>
                </a:cxn>
                <a:cxn ang="0">
                  <a:pos x="16" y="28"/>
                </a:cxn>
                <a:cxn ang="0">
                  <a:pos x="11" y="34"/>
                </a:cxn>
                <a:cxn ang="0">
                  <a:pos x="9" y="37"/>
                </a:cxn>
                <a:cxn ang="0">
                  <a:pos x="7" y="39"/>
                </a:cxn>
                <a:cxn ang="0">
                  <a:pos x="18" y="39"/>
                </a:cxn>
                <a:cxn ang="0">
                  <a:pos x="20" y="39"/>
                </a:cxn>
                <a:cxn ang="0">
                  <a:pos x="22" y="39"/>
                </a:cxn>
                <a:cxn ang="0">
                  <a:pos x="23" y="37"/>
                </a:cxn>
                <a:cxn ang="0">
                  <a:pos x="25" y="37"/>
                </a:cxn>
                <a:cxn ang="0">
                  <a:pos x="25" y="35"/>
                </a:cxn>
                <a:cxn ang="0">
                  <a:pos x="27" y="35"/>
                </a:cxn>
                <a:cxn ang="0">
                  <a:pos x="29" y="35"/>
                </a:cxn>
              </a:cxnLst>
              <a:rect l="0" t="0" r="r" b="b"/>
              <a:pathLst>
                <a:path w="29" h="43">
                  <a:moveTo>
                    <a:pt x="29" y="35"/>
                  </a:moveTo>
                  <a:lnTo>
                    <a:pt x="25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35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8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7" name="Freeform 181"/>
            <p:cNvSpPr>
              <a:spLocks noEditPoints="1"/>
            </p:cNvSpPr>
            <p:nvPr/>
          </p:nvSpPr>
          <p:spPr bwMode="auto">
            <a:xfrm>
              <a:off x="6045200" y="4592638"/>
              <a:ext cx="60325" cy="698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0"/>
                </a:cxn>
                <a:cxn ang="0">
                  <a:pos x="65" y="74"/>
                </a:cxn>
                <a:cxn ang="0">
                  <a:pos x="65" y="77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4"/>
                </a:cxn>
                <a:cxn ang="0">
                  <a:pos x="76" y="84"/>
                </a:cxn>
                <a:cxn ang="0">
                  <a:pos x="76" y="86"/>
                </a:cxn>
                <a:cxn ang="0">
                  <a:pos x="42" y="86"/>
                </a:cxn>
                <a:cxn ang="0">
                  <a:pos x="44" y="84"/>
                </a:cxn>
                <a:cxn ang="0">
                  <a:pos x="44" y="84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5" y="77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8"/>
                </a:cxn>
                <a:cxn ang="0">
                  <a:pos x="32" y="58"/>
                </a:cxn>
                <a:cxn ang="0">
                  <a:pos x="25" y="70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7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4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2" y="84"/>
                </a:cxn>
                <a:cxn ang="0">
                  <a:pos x="5" y="83"/>
                </a:cxn>
                <a:cxn ang="0">
                  <a:pos x="9" y="81"/>
                </a:cxn>
                <a:cxn ang="0">
                  <a:pos x="12" y="77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4"/>
                </a:cxn>
                <a:cxn ang="0">
                  <a:pos x="56" y="54"/>
                </a:cxn>
                <a:cxn ang="0">
                  <a:pos x="60" y="21"/>
                </a:cxn>
              </a:cxnLst>
              <a:rect l="0" t="0" r="r" b="b"/>
              <a:pathLst>
                <a:path w="76" h="86">
                  <a:moveTo>
                    <a:pt x="72" y="0"/>
                  </a:moveTo>
                  <a:lnTo>
                    <a:pt x="65" y="70"/>
                  </a:lnTo>
                  <a:lnTo>
                    <a:pt x="65" y="74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42" y="86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8"/>
                  </a:lnTo>
                  <a:lnTo>
                    <a:pt x="32" y="58"/>
                  </a:lnTo>
                  <a:lnTo>
                    <a:pt x="25" y="70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2" y="84"/>
                  </a:lnTo>
                  <a:lnTo>
                    <a:pt x="5" y="83"/>
                  </a:lnTo>
                  <a:lnTo>
                    <a:pt x="9" y="81"/>
                  </a:lnTo>
                  <a:lnTo>
                    <a:pt x="12" y="77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4"/>
                  </a:lnTo>
                  <a:lnTo>
                    <a:pt x="56" y="54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8" name="Freeform 182"/>
            <p:cNvSpPr>
              <a:spLocks/>
            </p:cNvSpPr>
            <p:nvPr/>
          </p:nvSpPr>
          <p:spPr bwMode="auto">
            <a:xfrm>
              <a:off x="6118225" y="4648200"/>
              <a:ext cx="142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35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4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1" y="42"/>
                </a:cxn>
                <a:cxn ang="0">
                  <a:pos x="1" y="42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5" y="40"/>
                </a:cxn>
                <a:cxn ang="0">
                  <a:pos x="7" y="40"/>
                </a:cxn>
                <a:cxn ang="0">
                  <a:pos x="7" y="38"/>
                </a:cxn>
                <a:cxn ang="0">
                  <a:pos x="7" y="35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7" h="42">
                  <a:moveTo>
                    <a:pt x="0" y="5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9" name="Freeform 183"/>
            <p:cNvSpPr>
              <a:spLocks/>
            </p:cNvSpPr>
            <p:nvPr/>
          </p:nvSpPr>
          <p:spPr bwMode="auto">
            <a:xfrm>
              <a:off x="6056313" y="4895850"/>
              <a:ext cx="63500" cy="698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4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8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8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7"/>
                </a:cxn>
                <a:cxn ang="0">
                  <a:pos x="14" y="64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80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80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80"/>
                </a:cxn>
                <a:cxn ang="0">
                  <a:pos x="55" y="83"/>
                </a:cxn>
                <a:cxn ang="0">
                  <a:pos x="48" y="87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7"/>
                </a:cxn>
                <a:cxn ang="0">
                  <a:pos x="16" y="85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3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20"/>
                </a:cxn>
                <a:cxn ang="0">
                  <a:pos x="20" y="14"/>
                </a:cxn>
                <a:cxn ang="0">
                  <a:pos x="28" y="7"/>
                </a:cxn>
                <a:cxn ang="0">
                  <a:pos x="36" y="4"/>
                </a:cxn>
                <a:cxn ang="0">
                  <a:pos x="44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4"/>
                </a:cxn>
                <a:cxn ang="0">
                  <a:pos x="71" y="4"/>
                </a:cxn>
                <a:cxn ang="0">
                  <a:pos x="73" y="5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4"/>
                </a:cxn>
                <a:cxn ang="0">
                  <a:pos x="78" y="0"/>
                </a:cxn>
                <a:cxn ang="0">
                  <a:pos x="81" y="0"/>
                </a:cxn>
              </a:cxnLst>
              <a:rect l="0" t="0" r="r" b="b"/>
              <a:pathLst>
                <a:path w="81" h="88">
                  <a:moveTo>
                    <a:pt x="81" y="0"/>
                  </a:moveTo>
                  <a:lnTo>
                    <a:pt x="74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7"/>
                  </a:lnTo>
                  <a:lnTo>
                    <a:pt x="14" y="64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80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80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80"/>
                  </a:lnTo>
                  <a:lnTo>
                    <a:pt x="55" y="83"/>
                  </a:lnTo>
                  <a:lnTo>
                    <a:pt x="48" y="87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7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3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20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6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3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0" name="Freeform 184"/>
            <p:cNvSpPr>
              <a:spLocks noEditPoints="1"/>
            </p:cNvSpPr>
            <p:nvPr/>
          </p:nvSpPr>
          <p:spPr bwMode="auto">
            <a:xfrm>
              <a:off x="6116638" y="4951413"/>
              <a:ext cx="23813" cy="3492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16"/>
                </a:cxn>
                <a:cxn ang="0">
                  <a:pos x="3" y="11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3" y="5"/>
                </a:cxn>
                <a:cxn ang="0">
                  <a:pos x="26" y="9"/>
                </a:cxn>
                <a:cxn ang="0">
                  <a:pos x="26" y="16"/>
                </a:cxn>
                <a:cxn ang="0">
                  <a:pos x="28" y="21"/>
                </a:cxn>
                <a:cxn ang="0">
                  <a:pos x="26" y="28"/>
                </a:cxn>
                <a:cxn ang="0">
                  <a:pos x="26" y="34"/>
                </a:cxn>
                <a:cxn ang="0">
                  <a:pos x="23" y="39"/>
                </a:cxn>
                <a:cxn ang="0">
                  <a:pos x="21" y="41"/>
                </a:cxn>
                <a:cxn ang="0">
                  <a:pos x="18" y="42"/>
                </a:cxn>
                <a:cxn ang="0">
                  <a:pos x="14" y="44"/>
                </a:cxn>
                <a:cxn ang="0">
                  <a:pos x="11" y="42"/>
                </a:cxn>
                <a:cxn ang="0">
                  <a:pos x="7" y="41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3"/>
                </a:cxn>
                <a:cxn ang="0">
                  <a:pos x="7" y="23"/>
                </a:cxn>
                <a:cxn ang="0">
                  <a:pos x="7" y="32"/>
                </a:cxn>
                <a:cxn ang="0">
                  <a:pos x="9" y="37"/>
                </a:cxn>
                <a:cxn ang="0">
                  <a:pos x="11" y="41"/>
                </a:cxn>
                <a:cxn ang="0">
                  <a:pos x="14" y="42"/>
                </a:cxn>
                <a:cxn ang="0">
                  <a:pos x="16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19" y="35"/>
                </a:cxn>
                <a:cxn ang="0">
                  <a:pos x="21" y="28"/>
                </a:cxn>
                <a:cxn ang="0">
                  <a:pos x="21" y="19"/>
                </a:cxn>
                <a:cxn ang="0">
                  <a:pos x="21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1" y="4"/>
                </a:cxn>
                <a:cxn ang="0">
                  <a:pos x="9" y="7"/>
                </a:cxn>
                <a:cxn ang="0">
                  <a:pos x="7" y="12"/>
                </a:cxn>
                <a:cxn ang="0">
                  <a:pos x="7" y="18"/>
                </a:cxn>
                <a:cxn ang="0">
                  <a:pos x="7" y="23"/>
                </a:cxn>
              </a:cxnLst>
              <a:rect l="0" t="0" r="r" b="b"/>
              <a:pathLst>
                <a:path w="28" h="44">
                  <a:moveTo>
                    <a:pt x="0" y="23"/>
                  </a:moveTo>
                  <a:lnTo>
                    <a:pt x="2" y="16"/>
                  </a:lnTo>
                  <a:lnTo>
                    <a:pt x="3" y="11"/>
                  </a:lnTo>
                  <a:lnTo>
                    <a:pt x="5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6" y="9"/>
                  </a:lnTo>
                  <a:lnTo>
                    <a:pt x="26" y="16"/>
                  </a:lnTo>
                  <a:lnTo>
                    <a:pt x="28" y="21"/>
                  </a:lnTo>
                  <a:lnTo>
                    <a:pt x="26" y="28"/>
                  </a:lnTo>
                  <a:lnTo>
                    <a:pt x="26" y="34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1" y="42"/>
                  </a:lnTo>
                  <a:lnTo>
                    <a:pt x="7" y="41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3"/>
                  </a:lnTo>
                  <a:close/>
                  <a:moveTo>
                    <a:pt x="7" y="23"/>
                  </a:moveTo>
                  <a:lnTo>
                    <a:pt x="7" y="32"/>
                  </a:lnTo>
                  <a:lnTo>
                    <a:pt x="9" y="37"/>
                  </a:lnTo>
                  <a:lnTo>
                    <a:pt x="11" y="41"/>
                  </a:lnTo>
                  <a:lnTo>
                    <a:pt x="14" y="42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19" y="35"/>
                  </a:lnTo>
                  <a:lnTo>
                    <a:pt x="21" y="28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1" name="Freeform 185"/>
            <p:cNvSpPr>
              <a:spLocks noEditPoints="1"/>
            </p:cNvSpPr>
            <p:nvPr/>
          </p:nvSpPr>
          <p:spPr bwMode="auto">
            <a:xfrm>
              <a:off x="4884738" y="2574925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5"/>
                </a:cxn>
                <a:cxn ang="0">
                  <a:pos x="65" y="78"/>
                </a:cxn>
                <a:cxn ang="0">
                  <a:pos x="65" y="80"/>
                </a:cxn>
                <a:cxn ang="0">
                  <a:pos x="67" y="82"/>
                </a:cxn>
                <a:cxn ang="0">
                  <a:pos x="68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2"/>
                </a:cxn>
                <a:cxn ang="0">
                  <a:pos x="54" y="78"/>
                </a:cxn>
                <a:cxn ang="0">
                  <a:pos x="54" y="76"/>
                </a:cxn>
                <a:cxn ang="0">
                  <a:pos x="54" y="69"/>
                </a:cxn>
                <a:cxn ang="0">
                  <a:pos x="56" y="59"/>
                </a:cxn>
                <a:cxn ang="0">
                  <a:pos x="31" y="59"/>
                </a:cxn>
                <a:cxn ang="0">
                  <a:pos x="24" y="71"/>
                </a:cxn>
                <a:cxn ang="0">
                  <a:pos x="21" y="75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80"/>
                </a:cxn>
                <a:cxn ang="0">
                  <a:pos x="19" y="82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1" y="85"/>
                </a:cxn>
                <a:cxn ang="0">
                  <a:pos x="5" y="83"/>
                </a:cxn>
                <a:cxn ang="0">
                  <a:pos x="8" y="82"/>
                </a:cxn>
                <a:cxn ang="0">
                  <a:pos x="12" y="78"/>
                </a:cxn>
                <a:cxn ang="0">
                  <a:pos x="16" y="75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2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2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5"/>
                  </a:lnTo>
                  <a:lnTo>
                    <a:pt x="65" y="78"/>
                  </a:lnTo>
                  <a:lnTo>
                    <a:pt x="65" y="80"/>
                  </a:lnTo>
                  <a:lnTo>
                    <a:pt x="67" y="82"/>
                  </a:lnTo>
                  <a:lnTo>
                    <a:pt x="68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2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69"/>
                  </a:lnTo>
                  <a:lnTo>
                    <a:pt x="56" y="59"/>
                  </a:lnTo>
                  <a:lnTo>
                    <a:pt x="31" y="59"/>
                  </a:lnTo>
                  <a:lnTo>
                    <a:pt x="24" y="71"/>
                  </a:lnTo>
                  <a:lnTo>
                    <a:pt x="21" y="75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5" y="83"/>
                  </a:lnTo>
                  <a:lnTo>
                    <a:pt x="8" y="82"/>
                  </a:lnTo>
                  <a:lnTo>
                    <a:pt x="12" y="78"/>
                  </a:lnTo>
                  <a:lnTo>
                    <a:pt x="16" y="75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2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2" name="Freeform 186"/>
            <p:cNvSpPr>
              <a:spLocks/>
            </p:cNvSpPr>
            <p:nvPr/>
          </p:nvSpPr>
          <p:spPr bwMode="auto">
            <a:xfrm>
              <a:off x="4954588" y="2628900"/>
              <a:ext cx="19050" cy="349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3" y="6"/>
                </a:cxn>
                <a:cxn ang="0">
                  <a:pos x="23" y="9"/>
                </a:cxn>
                <a:cxn ang="0">
                  <a:pos x="21" y="14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3" y="23"/>
                </a:cxn>
                <a:cxn ang="0">
                  <a:pos x="25" y="25"/>
                </a:cxn>
                <a:cxn ang="0">
                  <a:pos x="25" y="30"/>
                </a:cxn>
                <a:cxn ang="0">
                  <a:pos x="25" y="34"/>
                </a:cxn>
                <a:cxn ang="0">
                  <a:pos x="21" y="39"/>
                </a:cxn>
                <a:cxn ang="0">
                  <a:pos x="18" y="41"/>
                </a:cxn>
                <a:cxn ang="0">
                  <a:pos x="14" y="43"/>
                </a:cxn>
                <a:cxn ang="0">
                  <a:pos x="9" y="44"/>
                </a:cxn>
                <a:cxn ang="0">
                  <a:pos x="5" y="44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5" y="39"/>
                </a:cxn>
                <a:cxn ang="0">
                  <a:pos x="5" y="39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3" y="41"/>
                </a:cxn>
                <a:cxn ang="0">
                  <a:pos x="16" y="41"/>
                </a:cxn>
                <a:cxn ang="0">
                  <a:pos x="18" y="39"/>
                </a:cxn>
                <a:cxn ang="0">
                  <a:pos x="20" y="36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20" y="29"/>
                </a:cxn>
                <a:cxn ang="0">
                  <a:pos x="18" y="27"/>
                </a:cxn>
                <a:cxn ang="0">
                  <a:pos x="18" y="25"/>
                </a:cxn>
                <a:cxn ang="0">
                  <a:pos x="16" y="25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3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4" y="6"/>
                </a:cxn>
                <a:cxn ang="0">
                  <a:pos x="11" y="4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5" h="44">
                  <a:moveTo>
                    <a:pt x="2" y="9"/>
                  </a:moveTo>
                  <a:lnTo>
                    <a:pt x="4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25" y="34"/>
                  </a:lnTo>
                  <a:lnTo>
                    <a:pt x="21" y="39"/>
                  </a:lnTo>
                  <a:lnTo>
                    <a:pt x="18" y="41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3" name="Freeform 187"/>
            <p:cNvSpPr>
              <a:spLocks noEditPoints="1"/>
            </p:cNvSpPr>
            <p:nvPr/>
          </p:nvSpPr>
          <p:spPr bwMode="auto">
            <a:xfrm>
              <a:off x="4884738" y="3733800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7" y="83"/>
                </a:cxn>
                <a:cxn ang="0">
                  <a:pos x="68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2" y="85"/>
                </a:cxn>
                <a:cxn ang="0">
                  <a:pos x="44" y="85"/>
                </a:cxn>
                <a:cxn ang="0">
                  <a:pos x="47" y="85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4" y="79"/>
                </a:cxn>
                <a:cxn ang="0">
                  <a:pos x="54" y="76"/>
                </a:cxn>
                <a:cxn ang="0">
                  <a:pos x="54" y="69"/>
                </a:cxn>
                <a:cxn ang="0">
                  <a:pos x="56" y="58"/>
                </a:cxn>
                <a:cxn ang="0">
                  <a:pos x="31" y="58"/>
                </a:cxn>
                <a:cxn ang="0">
                  <a:pos x="23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5"/>
                </a:cxn>
                <a:cxn ang="0">
                  <a:pos x="26" y="85"/>
                </a:cxn>
                <a:cxn ang="0">
                  <a:pos x="24" y="87"/>
                </a:cxn>
                <a:cxn ang="0">
                  <a:pos x="0" y="87"/>
                </a:cxn>
                <a:cxn ang="0">
                  <a:pos x="1" y="85"/>
                </a:cxn>
                <a:cxn ang="0">
                  <a:pos x="5" y="83"/>
                </a:cxn>
                <a:cxn ang="0">
                  <a:pos x="8" y="81"/>
                </a:cxn>
                <a:cxn ang="0">
                  <a:pos x="12" y="79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8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4" y="85"/>
                  </a:lnTo>
                  <a:lnTo>
                    <a:pt x="47" y="85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4" y="79"/>
                  </a:lnTo>
                  <a:lnTo>
                    <a:pt x="54" y="76"/>
                  </a:lnTo>
                  <a:lnTo>
                    <a:pt x="54" y="69"/>
                  </a:lnTo>
                  <a:lnTo>
                    <a:pt x="56" y="58"/>
                  </a:lnTo>
                  <a:lnTo>
                    <a:pt x="31" y="58"/>
                  </a:lnTo>
                  <a:lnTo>
                    <a:pt x="23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4" y="87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5" y="83"/>
                  </a:lnTo>
                  <a:lnTo>
                    <a:pt x="8" y="81"/>
                  </a:lnTo>
                  <a:lnTo>
                    <a:pt x="12" y="79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4" name="Freeform 188"/>
            <p:cNvSpPr>
              <a:spLocks/>
            </p:cNvSpPr>
            <p:nvPr/>
          </p:nvSpPr>
          <p:spPr bwMode="auto">
            <a:xfrm>
              <a:off x="4954588" y="3787775"/>
              <a:ext cx="20638" cy="36513"/>
            </a:xfrm>
            <a:custGeom>
              <a:avLst/>
              <a:gdLst/>
              <a:ahLst/>
              <a:cxnLst>
                <a:cxn ang="0">
                  <a:pos x="27" y="35"/>
                </a:cxn>
                <a:cxn ang="0">
                  <a:pos x="25" y="44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5" y="35"/>
                </a:cxn>
                <a:cxn ang="0">
                  <a:pos x="11" y="30"/>
                </a:cxn>
                <a:cxn ang="0">
                  <a:pos x="14" y="26"/>
                </a:cxn>
                <a:cxn ang="0">
                  <a:pos x="18" y="19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1" y="3"/>
                </a:cxn>
                <a:cxn ang="0">
                  <a:pos x="23" y="7"/>
                </a:cxn>
                <a:cxn ang="0">
                  <a:pos x="25" y="10"/>
                </a:cxn>
                <a:cxn ang="0">
                  <a:pos x="25" y="14"/>
                </a:cxn>
                <a:cxn ang="0">
                  <a:pos x="23" y="18"/>
                </a:cxn>
                <a:cxn ang="0">
                  <a:pos x="20" y="23"/>
                </a:cxn>
                <a:cxn ang="0">
                  <a:pos x="16" y="28"/>
                </a:cxn>
                <a:cxn ang="0">
                  <a:pos x="11" y="33"/>
                </a:cxn>
                <a:cxn ang="0">
                  <a:pos x="7" y="37"/>
                </a:cxn>
                <a:cxn ang="0">
                  <a:pos x="5" y="39"/>
                </a:cxn>
                <a:cxn ang="0">
                  <a:pos x="18" y="39"/>
                </a:cxn>
                <a:cxn ang="0">
                  <a:pos x="20" y="39"/>
                </a:cxn>
                <a:cxn ang="0">
                  <a:pos x="21" y="39"/>
                </a:cxn>
                <a:cxn ang="0">
                  <a:pos x="23" y="39"/>
                </a:cxn>
                <a:cxn ang="0">
                  <a:pos x="25" y="37"/>
                </a:cxn>
                <a:cxn ang="0">
                  <a:pos x="25" y="37"/>
                </a:cxn>
                <a:cxn ang="0">
                  <a:pos x="27" y="35"/>
                </a:cxn>
                <a:cxn ang="0">
                  <a:pos x="27" y="35"/>
                </a:cxn>
              </a:cxnLst>
              <a:rect l="0" t="0" r="r" b="b"/>
              <a:pathLst>
                <a:path w="27" h="44">
                  <a:moveTo>
                    <a:pt x="27" y="35"/>
                  </a:moveTo>
                  <a:lnTo>
                    <a:pt x="25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5" y="35"/>
                  </a:lnTo>
                  <a:lnTo>
                    <a:pt x="11" y="30"/>
                  </a:lnTo>
                  <a:lnTo>
                    <a:pt x="14" y="26"/>
                  </a:lnTo>
                  <a:lnTo>
                    <a:pt x="18" y="19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8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5" y="39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7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5" name="Freeform 189"/>
            <p:cNvSpPr>
              <a:spLocks noEditPoints="1"/>
            </p:cNvSpPr>
            <p:nvPr/>
          </p:nvSpPr>
          <p:spPr bwMode="auto">
            <a:xfrm>
              <a:off x="4884738" y="2271713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8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6"/>
                </a:cxn>
                <a:cxn ang="0">
                  <a:pos x="42" y="86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4" y="78"/>
                </a:cxn>
                <a:cxn ang="0">
                  <a:pos x="54" y="76"/>
                </a:cxn>
                <a:cxn ang="0">
                  <a:pos x="54" y="69"/>
                </a:cxn>
                <a:cxn ang="0">
                  <a:pos x="56" y="58"/>
                </a:cxn>
                <a:cxn ang="0">
                  <a:pos x="31" y="58"/>
                </a:cxn>
                <a:cxn ang="0">
                  <a:pos x="24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1" y="85"/>
                </a:cxn>
                <a:cxn ang="0">
                  <a:pos x="5" y="83"/>
                </a:cxn>
                <a:cxn ang="0">
                  <a:pos x="8" y="81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6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8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42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69"/>
                  </a:lnTo>
                  <a:lnTo>
                    <a:pt x="56" y="58"/>
                  </a:lnTo>
                  <a:lnTo>
                    <a:pt x="31" y="58"/>
                  </a:lnTo>
                  <a:lnTo>
                    <a:pt x="24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" y="85"/>
                  </a:lnTo>
                  <a:lnTo>
                    <a:pt x="5" y="83"/>
                  </a:lnTo>
                  <a:lnTo>
                    <a:pt x="8" y="81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6" name="Freeform 190"/>
            <p:cNvSpPr>
              <a:spLocks/>
            </p:cNvSpPr>
            <p:nvPr/>
          </p:nvSpPr>
          <p:spPr bwMode="auto">
            <a:xfrm>
              <a:off x="4954588" y="2325688"/>
              <a:ext cx="19050" cy="349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1" y="3"/>
                </a:cxn>
                <a:cxn ang="0">
                  <a:pos x="23" y="5"/>
                </a:cxn>
                <a:cxn ang="0">
                  <a:pos x="23" y="9"/>
                </a:cxn>
                <a:cxn ang="0">
                  <a:pos x="21" y="14"/>
                </a:cxn>
                <a:cxn ang="0">
                  <a:pos x="18" y="17"/>
                </a:cxn>
                <a:cxn ang="0">
                  <a:pos x="20" y="19"/>
                </a:cxn>
                <a:cxn ang="0">
                  <a:pos x="23" y="23"/>
                </a:cxn>
                <a:cxn ang="0">
                  <a:pos x="25" y="24"/>
                </a:cxn>
                <a:cxn ang="0">
                  <a:pos x="25" y="30"/>
                </a:cxn>
                <a:cxn ang="0">
                  <a:pos x="25" y="33"/>
                </a:cxn>
                <a:cxn ang="0">
                  <a:pos x="21" y="39"/>
                </a:cxn>
                <a:cxn ang="0">
                  <a:pos x="18" y="40"/>
                </a:cxn>
                <a:cxn ang="0">
                  <a:pos x="14" y="42"/>
                </a:cxn>
                <a:cxn ang="0">
                  <a:pos x="9" y="44"/>
                </a:cxn>
                <a:cxn ang="0">
                  <a:pos x="5" y="44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5" y="39"/>
                </a:cxn>
                <a:cxn ang="0">
                  <a:pos x="5" y="39"/>
                </a:cxn>
                <a:cxn ang="0">
                  <a:pos x="7" y="39"/>
                </a:cxn>
                <a:cxn ang="0">
                  <a:pos x="9" y="40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8" y="39"/>
                </a:cxn>
                <a:cxn ang="0">
                  <a:pos x="20" y="35"/>
                </a:cxn>
                <a:cxn ang="0">
                  <a:pos x="20" y="33"/>
                </a:cxn>
                <a:cxn ang="0">
                  <a:pos x="20" y="30"/>
                </a:cxn>
                <a:cxn ang="0">
                  <a:pos x="20" y="28"/>
                </a:cxn>
                <a:cxn ang="0">
                  <a:pos x="18" y="26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3" y="19"/>
                </a:cxn>
                <a:cxn ang="0">
                  <a:pos x="14" y="17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1" y="3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5" h="44">
                  <a:moveTo>
                    <a:pt x="2" y="9"/>
                  </a:moveTo>
                  <a:lnTo>
                    <a:pt x="4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3" y="23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5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7" name="Freeform 191"/>
            <p:cNvSpPr>
              <a:spLocks noEditPoints="1"/>
            </p:cNvSpPr>
            <p:nvPr/>
          </p:nvSpPr>
          <p:spPr bwMode="auto">
            <a:xfrm>
              <a:off x="4884738" y="3432175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80"/>
                </a:cxn>
                <a:cxn ang="0">
                  <a:pos x="67" y="82"/>
                </a:cxn>
                <a:cxn ang="0">
                  <a:pos x="68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2"/>
                </a:cxn>
                <a:cxn ang="0">
                  <a:pos x="54" y="78"/>
                </a:cxn>
                <a:cxn ang="0">
                  <a:pos x="54" y="76"/>
                </a:cxn>
                <a:cxn ang="0">
                  <a:pos x="54" y="69"/>
                </a:cxn>
                <a:cxn ang="0">
                  <a:pos x="56" y="59"/>
                </a:cxn>
                <a:cxn ang="0">
                  <a:pos x="31" y="59"/>
                </a:cxn>
                <a:cxn ang="0">
                  <a:pos x="24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80"/>
                </a:cxn>
                <a:cxn ang="0">
                  <a:pos x="19" y="82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1" y="85"/>
                </a:cxn>
                <a:cxn ang="0">
                  <a:pos x="5" y="83"/>
                </a:cxn>
                <a:cxn ang="0">
                  <a:pos x="8" y="82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80"/>
                  </a:lnTo>
                  <a:lnTo>
                    <a:pt x="67" y="82"/>
                  </a:lnTo>
                  <a:lnTo>
                    <a:pt x="68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2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69"/>
                  </a:lnTo>
                  <a:lnTo>
                    <a:pt x="56" y="59"/>
                  </a:lnTo>
                  <a:lnTo>
                    <a:pt x="31" y="59"/>
                  </a:lnTo>
                  <a:lnTo>
                    <a:pt x="24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5" y="83"/>
                  </a:lnTo>
                  <a:lnTo>
                    <a:pt x="8" y="82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8" name="Freeform 192"/>
            <p:cNvSpPr>
              <a:spLocks/>
            </p:cNvSpPr>
            <p:nvPr/>
          </p:nvSpPr>
          <p:spPr bwMode="auto">
            <a:xfrm>
              <a:off x="4954588" y="3487738"/>
              <a:ext cx="22225" cy="33338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25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5" y="35"/>
                </a:cxn>
                <a:cxn ang="0">
                  <a:pos x="11" y="30"/>
                </a:cxn>
                <a:cxn ang="0">
                  <a:pos x="14" y="25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20" y="11"/>
                </a:cxn>
                <a:cxn ang="0">
                  <a:pos x="18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25" y="14"/>
                </a:cxn>
                <a:cxn ang="0">
                  <a:pos x="23" y="18"/>
                </a:cxn>
                <a:cxn ang="0">
                  <a:pos x="20" y="23"/>
                </a:cxn>
                <a:cxn ang="0">
                  <a:pos x="16" y="28"/>
                </a:cxn>
                <a:cxn ang="0">
                  <a:pos x="11" y="34"/>
                </a:cxn>
                <a:cxn ang="0">
                  <a:pos x="9" y="37"/>
                </a:cxn>
                <a:cxn ang="0">
                  <a:pos x="7" y="39"/>
                </a:cxn>
                <a:cxn ang="0">
                  <a:pos x="18" y="39"/>
                </a:cxn>
                <a:cxn ang="0">
                  <a:pos x="20" y="39"/>
                </a:cxn>
                <a:cxn ang="0">
                  <a:pos x="21" y="39"/>
                </a:cxn>
                <a:cxn ang="0">
                  <a:pos x="23" y="37"/>
                </a:cxn>
                <a:cxn ang="0">
                  <a:pos x="25" y="37"/>
                </a:cxn>
                <a:cxn ang="0">
                  <a:pos x="25" y="35"/>
                </a:cxn>
                <a:cxn ang="0">
                  <a:pos x="27" y="35"/>
                </a:cxn>
                <a:cxn ang="0">
                  <a:pos x="28" y="35"/>
                </a:cxn>
              </a:cxnLst>
              <a:rect l="0" t="0" r="r" b="b"/>
              <a:pathLst>
                <a:path w="28" h="43">
                  <a:moveTo>
                    <a:pt x="28" y="35"/>
                  </a:moveTo>
                  <a:lnTo>
                    <a:pt x="25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35"/>
                  </a:lnTo>
                  <a:lnTo>
                    <a:pt x="11" y="30"/>
                  </a:lnTo>
                  <a:lnTo>
                    <a:pt x="14" y="25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8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9" name="Freeform 193"/>
            <p:cNvSpPr>
              <a:spLocks noEditPoints="1"/>
            </p:cNvSpPr>
            <p:nvPr/>
          </p:nvSpPr>
          <p:spPr bwMode="auto">
            <a:xfrm>
              <a:off x="4884738" y="4592638"/>
              <a:ext cx="60325" cy="698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0"/>
                </a:cxn>
                <a:cxn ang="0">
                  <a:pos x="65" y="74"/>
                </a:cxn>
                <a:cxn ang="0">
                  <a:pos x="65" y="77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8" y="83"/>
                </a:cxn>
                <a:cxn ang="0">
                  <a:pos x="70" y="83"/>
                </a:cxn>
                <a:cxn ang="0">
                  <a:pos x="72" y="84"/>
                </a:cxn>
                <a:cxn ang="0">
                  <a:pos x="76" y="84"/>
                </a:cxn>
                <a:cxn ang="0">
                  <a:pos x="76" y="86"/>
                </a:cxn>
                <a:cxn ang="0">
                  <a:pos x="42" y="86"/>
                </a:cxn>
                <a:cxn ang="0">
                  <a:pos x="44" y="84"/>
                </a:cxn>
                <a:cxn ang="0">
                  <a:pos x="44" y="84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4" y="77"/>
                </a:cxn>
                <a:cxn ang="0">
                  <a:pos x="54" y="76"/>
                </a:cxn>
                <a:cxn ang="0">
                  <a:pos x="54" y="69"/>
                </a:cxn>
                <a:cxn ang="0">
                  <a:pos x="56" y="58"/>
                </a:cxn>
                <a:cxn ang="0">
                  <a:pos x="31" y="58"/>
                </a:cxn>
                <a:cxn ang="0">
                  <a:pos x="24" y="70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7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4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1" y="84"/>
                </a:cxn>
                <a:cxn ang="0">
                  <a:pos x="5" y="83"/>
                </a:cxn>
                <a:cxn ang="0">
                  <a:pos x="8" y="81"/>
                </a:cxn>
                <a:cxn ang="0">
                  <a:pos x="12" y="77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4"/>
                </a:cxn>
                <a:cxn ang="0">
                  <a:pos x="56" y="54"/>
                </a:cxn>
                <a:cxn ang="0">
                  <a:pos x="60" y="21"/>
                </a:cxn>
              </a:cxnLst>
              <a:rect l="0" t="0" r="r" b="b"/>
              <a:pathLst>
                <a:path w="76" h="86">
                  <a:moveTo>
                    <a:pt x="72" y="0"/>
                  </a:moveTo>
                  <a:lnTo>
                    <a:pt x="65" y="70"/>
                  </a:lnTo>
                  <a:lnTo>
                    <a:pt x="65" y="74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8" y="83"/>
                  </a:lnTo>
                  <a:lnTo>
                    <a:pt x="70" y="83"/>
                  </a:lnTo>
                  <a:lnTo>
                    <a:pt x="72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42" y="86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4" y="77"/>
                  </a:lnTo>
                  <a:lnTo>
                    <a:pt x="54" y="76"/>
                  </a:lnTo>
                  <a:lnTo>
                    <a:pt x="54" y="69"/>
                  </a:lnTo>
                  <a:lnTo>
                    <a:pt x="56" y="58"/>
                  </a:lnTo>
                  <a:lnTo>
                    <a:pt x="31" y="58"/>
                  </a:lnTo>
                  <a:lnTo>
                    <a:pt x="24" y="70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5" y="83"/>
                  </a:lnTo>
                  <a:lnTo>
                    <a:pt x="8" y="81"/>
                  </a:lnTo>
                  <a:lnTo>
                    <a:pt x="12" y="77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4"/>
                  </a:lnTo>
                  <a:lnTo>
                    <a:pt x="56" y="54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0" name="Freeform 194"/>
            <p:cNvSpPr>
              <a:spLocks/>
            </p:cNvSpPr>
            <p:nvPr/>
          </p:nvSpPr>
          <p:spPr bwMode="auto">
            <a:xfrm>
              <a:off x="4957763" y="4648200"/>
              <a:ext cx="142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35"/>
                </a:cxn>
                <a:cxn ang="0">
                  <a:pos x="13" y="38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15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8" y="40"/>
                </a:cxn>
                <a:cxn ang="0">
                  <a:pos x="8" y="38"/>
                </a:cxn>
                <a:cxn ang="0">
                  <a:pos x="8" y="35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8" h="42">
                  <a:moveTo>
                    <a:pt x="0" y="5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1" name="Freeform 195"/>
            <p:cNvSpPr>
              <a:spLocks noEditPoints="1"/>
            </p:cNvSpPr>
            <p:nvPr/>
          </p:nvSpPr>
          <p:spPr bwMode="auto">
            <a:xfrm>
              <a:off x="4733925" y="5299075"/>
              <a:ext cx="60325" cy="698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0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9" y="83"/>
                </a:cxn>
                <a:cxn ang="0">
                  <a:pos x="71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6"/>
                </a:cxn>
                <a:cxn ang="0">
                  <a:pos x="42" y="86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5" y="78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8"/>
                </a:cxn>
                <a:cxn ang="0">
                  <a:pos x="32" y="58"/>
                </a:cxn>
                <a:cxn ang="0">
                  <a:pos x="25" y="70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1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1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6">
                  <a:moveTo>
                    <a:pt x="72" y="0"/>
                  </a:moveTo>
                  <a:lnTo>
                    <a:pt x="65" y="70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42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8"/>
                  </a:lnTo>
                  <a:lnTo>
                    <a:pt x="32" y="58"/>
                  </a:lnTo>
                  <a:lnTo>
                    <a:pt x="25" y="70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1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1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2" name="Freeform 196"/>
            <p:cNvSpPr>
              <a:spLocks noEditPoints="1"/>
            </p:cNvSpPr>
            <p:nvPr/>
          </p:nvSpPr>
          <p:spPr bwMode="auto">
            <a:xfrm>
              <a:off x="4802188" y="5354638"/>
              <a:ext cx="22225" cy="33338"/>
            </a:xfrm>
            <a:custGeom>
              <a:avLst/>
              <a:gdLst/>
              <a:ahLst/>
              <a:cxnLst>
                <a:cxn ang="0">
                  <a:pos x="29" y="28"/>
                </a:cxn>
                <a:cxn ang="0">
                  <a:pos x="29" y="31"/>
                </a:cxn>
                <a:cxn ang="0">
                  <a:pos x="23" y="31"/>
                </a:cxn>
                <a:cxn ang="0">
                  <a:pos x="23" y="42"/>
                </a:cxn>
                <a:cxn ang="0">
                  <a:pos x="18" y="42"/>
                </a:cxn>
                <a:cxn ang="0">
                  <a:pos x="18" y="31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3" y="28"/>
                </a:cxn>
                <a:cxn ang="0">
                  <a:pos x="29" y="28"/>
                </a:cxn>
                <a:cxn ang="0">
                  <a:pos x="18" y="28"/>
                </a:cxn>
                <a:cxn ang="0">
                  <a:pos x="18" y="7"/>
                </a:cxn>
                <a:cxn ang="0">
                  <a:pos x="2" y="28"/>
                </a:cxn>
                <a:cxn ang="0">
                  <a:pos x="18" y="28"/>
                </a:cxn>
              </a:cxnLst>
              <a:rect l="0" t="0" r="r" b="b"/>
              <a:pathLst>
                <a:path w="29" h="42">
                  <a:moveTo>
                    <a:pt x="29" y="28"/>
                  </a:moveTo>
                  <a:lnTo>
                    <a:pt x="29" y="31"/>
                  </a:lnTo>
                  <a:lnTo>
                    <a:pt x="23" y="31"/>
                  </a:lnTo>
                  <a:lnTo>
                    <a:pt x="23" y="42"/>
                  </a:lnTo>
                  <a:lnTo>
                    <a:pt x="18" y="42"/>
                  </a:lnTo>
                  <a:lnTo>
                    <a:pt x="18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8"/>
                  </a:lnTo>
                  <a:lnTo>
                    <a:pt x="29" y="28"/>
                  </a:lnTo>
                  <a:close/>
                  <a:moveTo>
                    <a:pt x="18" y="28"/>
                  </a:moveTo>
                  <a:lnTo>
                    <a:pt x="18" y="7"/>
                  </a:lnTo>
                  <a:lnTo>
                    <a:pt x="2" y="28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3" name="Freeform 197"/>
            <p:cNvSpPr>
              <a:spLocks/>
            </p:cNvSpPr>
            <p:nvPr/>
          </p:nvSpPr>
          <p:spPr bwMode="auto">
            <a:xfrm>
              <a:off x="4741863" y="5756275"/>
              <a:ext cx="63500" cy="6985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5" y="26"/>
                </a:cxn>
                <a:cxn ang="0">
                  <a:pos x="73" y="26"/>
                </a:cxn>
                <a:cxn ang="0">
                  <a:pos x="73" y="19"/>
                </a:cxn>
                <a:cxn ang="0">
                  <a:pos x="71" y="15"/>
                </a:cxn>
                <a:cxn ang="0">
                  <a:pos x="71" y="14"/>
                </a:cxn>
                <a:cxn ang="0">
                  <a:pos x="69" y="10"/>
                </a:cxn>
                <a:cxn ang="0">
                  <a:pos x="68" y="8"/>
                </a:cxn>
                <a:cxn ang="0">
                  <a:pos x="64" y="7"/>
                </a:cxn>
                <a:cxn ang="0">
                  <a:pos x="62" y="5"/>
                </a:cxn>
                <a:cxn ang="0">
                  <a:pos x="59" y="3"/>
                </a:cxn>
                <a:cxn ang="0">
                  <a:pos x="53" y="3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0"/>
                </a:cxn>
                <a:cxn ang="0">
                  <a:pos x="29" y="15"/>
                </a:cxn>
                <a:cxn ang="0">
                  <a:pos x="22" y="23"/>
                </a:cxn>
                <a:cxn ang="0">
                  <a:pos x="18" y="31"/>
                </a:cxn>
                <a:cxn ang="0">
                  <a:pos x="15" y="44"/>
                </a:cxn>
                <a:cxn ang="0">
                  <a:pos x="13" y="54"/>
                </a:cxn>
                <a:cxn ang="0">
                  <a:pos x="13" y="63"/>
                </a:cxn>
                <a:cxn ang="0">
                  <a:pos x="16" y="68"/>
                </a:cxn>
                <a:cxn ang="0">
                  <a:pos x="20" y="74"/>
                </a:cxn>
                <a:cxn ang="0">
                  <a:pos x="25" y="79"/>
                </a:cxn>
                <a:cxn ang="0">
                  <a:pos x="32" y="81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77"/>
                </a:cxn>
                <a:cxn ang="0">
                  <a:pos x="61" y="74"/>
                </a:cxn>
                <a:cxn ang="0">
                  <a:pos x="66" y="67"/>
                </a:cxn>
                <a:cxn ang="0">
                  <a:pos x="69" y="67"/>
                </a:cxn>
                <a:cxn ang="0">
                  <a:pos x="64" y="72"/>
                </a:cxn>
                <a:cxn ang="0">
                  <a:pos x="61" y="77"/>
                </a:cxn>
                <a:cxn ang="0">
                  <a:pos x="53" y="83"/>
                </a:cxn>
                <a:cxn ang="0">
                  <a:pos x="48" y="84"/>
                </a:cxn>
                <a:cxn ang="0">
                  <a:pos x="41" y="86"/>
                </a:cxn>
                <a:cxn ang="0">
                  <a:pos x="34" y="88"/>
                </a:cxn>
                <a:cxn ang="0">
                  <a:pos x="25" y="86"/>
                </a:cxn>
                <a:cxn ang="0">
                  <a:pos x="16" y="83"/>
                </a:cxn>
                <a:cxn ang="0">
                  <a:pos x="11" y="79"/>
                </a:cxn>
                <a:cxn ang="0">
                  <a:pos x="8" y="76"/>
                </a:cxn>
                <a:cxn ang="0">
                  <a:pos x="4" y="70"/>
                </a:cxn>
                <a:cxn ang="0">
                  <a:pos x="0" y="63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4" y="37"/>
                </a:cxn>
                <a:cxn ang="0">
                  <a:pos x="8" y="28"/>
                </a:cxn>
                <a:cxn ang="0">
                  <a:pos x="13" y="19"/>
                </a:cxn>
                <a:cxn ang="0">
                  <a:pos x="20" y="12"/>
                </a:cxn>
                <a:cxn ang="0">
                  <a:pos x="27" y="7"/>
                </a:cxn>
                <a:cxn ang="0">
                  <a:pos x="36" y="3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61" y="0"/>
                </a:cxn>
                <a:cxn ang="0">
                  <a:pos x="68" y="1"/>
                </a:cxn>
                <a:cxn ang="0">
                  <a:pos x="69" y="3"/>
                </a:cxn>
                <a:cxn ang="0">
                  <a:pos x="73" y="3"/>
                </a:cxn>
                <a:cxn ang="0">
                  <a:pos x="73" y="3"/>
                </a:cxn>
                <a:cxn ang="0">
                  <a:pos x="75" y="3"/>
                </a:cxn>
                <a:cxn ang="0">
                  <a:pos x="76" y="1"/>
                </a:cxn>
                <a:cxn ang="0">
                  <a:pos x="78" y="0"/>
                </a:cxn>
                <a:cxn ang="0">
                  <a:pos x="80" y="0"/>
                </a:cxn>
              </a:cxnLst>
              <a:rect l="0" t="0" r="r" b="b"/>
              <a:pathLst>
                <a:path w="80" h="88">
                  <a:moveTo>
                    <a:pt x="80" y="0"/>
                  </a:moveTo>
                  <a:lnTo>
                    <a:pt x="75" y="26"/>
                  </a:lnTo>
                  <a:lnTo>
                    <a:pt x="73" y="26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69" y="10"/>
                  </a:lnTo>
                  <a:lnTo>
                    <a:pt x="68" y="8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9" y="3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0"/>
                  </a:lnTo>
                  <a:lnTo>
                    <a:pt x="29" y="15"/>
                  </a:lnTo>
                  <a:lnTo>
                    <a:pt x="22" y="23"/>
                  </a:lnTo>
                  <a:lnTo>
                    <a:pt x="18" y="31"/>
                  </a:lnTo>
                  <a:lnTo>
                    <a:pt x="15" y="44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6" y="68"/>
                  </a:lnTo>
                  <a:lnTo>
                    <a:pt x="20" y="74"/>
                  </a:lnTo>
                  <a:lnTo>
                    <a:pt x="25" y="79"/>
                  </a:lnTo>
                  <a:lnTo>
                    <a:pt x="32" y="81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77"/>
                  </a:lnTo>
                  <a:lnTo>
                    <a:pt x="61" y="74"/>
                  </a:lnTo>
                  <a:lnTo>
                    <a:pt x="66" y="67"/>
                  </a:lnTo>
                  <a:lnTo>
                    <a:pt x="69" y="67"/>
                  </a:lnTo>
                  <a:lnTo>
                    <a:pt x="64" y="72"/>
                  </a:lnTo>
                  <a:lnTo>
                    <a:pt x="61" y="77"/>
                  </a:lnTo>
                  <a:lnTo>
                    <a:pt x="53" y="83"/>
                  </a:lnTo>
                  <a:lnTo>
                    <a:pt x="48" y="84"/>
                  </a:lnTo>
                  <a:lnTo>
                    <a:pt x="41" y="86"/>
                  </a:lnTo>
                  <a:lnTo>
                    <a:pt x="34" y="88"/>
                  </a:lnTo>
                  <a:lnTo>
                    <a:pt x="25" y="86"/>
                  </a:lnTo>
                  <a:lnTo>
                    <a:pt x="16" y="83"/>
                  </a:lnTo>
                  <a:lnTo>
                    <a:pt x="11" y="79"/>
                  </a:lnTo>
                  <a:lnTo>
                    <a:pt x="8" y="76"/>
                  </a:lnTo>
                  <a:lnTo>
                    <a:pt x="4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7"/>
                  </a:lnTo>
                  <a:lnTo>
                    <a:pt x="8" y="28"/>
                  </a:lnTo>
                  <a:lnTo>
                    <a:pt x="13" y="19"/>
                  </a:lnTo>
                  <a:lnTo>
                    <a:pt x="20" y="12"/>
                  </a:lnTo>
                  <a:lnTo>
                    <a:pt x="27" y="7"/>
                  </a:lnTo>
                  <a:lnTo>
                    <a:pt x="36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69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4" name="Freeform 198"/>
            <p:cNvSpPr>
              <a:spLocks noEditPoints="1"/>
            </p:cNvSpPr>
            <p:nvPr/>
          </p:nvSpPr>
          <p:spPr bwMode="auto">
            <a:xfrm>
              <a:off x="4802188" y="5811838"/>
              <a:ext cx="23813" cy="33338"/>
            </a:xfrm>
            <a:custGeom>
              <a:avLst/>
              <a:gdLst/>
              <a:ahLst/>
              <a:cxnLst>
                <a:cxn ang="0">
                  <a:pos x="30" y="27"/>
                </a:cxn>
                <a:cxn ang="0">
                  <a:pos x="30" y="32"/>
                </a:cxn>
                <a:cxn ang="0">
                  <a:pos x="23" y="32"/>
                </a:cxn>
                <a:cxn ang="0">
                  <a:pos x="23" y="43"/>
                </a:cxn>
                <a:cxn ang="0">
                  <a:pos x="18" y="43"/>
                </a:cxn>
                <a:cxn ang="0">
                  <a:pos x="18" y="32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3" y="27"/>
                </a:cxn>
                <a:cxn ang="0">
                  <a:pos x="30" y="27"/>
                </a:cxn>
                <a:cxn ang="0">
                  <a:pos x="18" y="27"/>
                </a:cxn>
                <a:cxn ang="0">
                  <a:pos x="18" y="6"/>
                </a:cxn>
                <a:cxn ang="0">
                  <a:pos x="4" y="27"/>
                </a:cxn>
                <a:cxn ang="0">
                  <a:pos x="18" y="27"/>
                </a:cxn>
              </a:cxnLst>
              <a:rect l="0" t="0" r="r" b="b"/>
              <a:pathLst>
                <a:path w="30" h="43">
                  <a:moveTo>
                    <a:pt x="30" y="27"/>
                  </a:moveTo>
                  <a:lnTo>
                    <a:pt x="30" y="32"/>
                  </a:lnTo>
                  <a:lnTo>
                    <a:pt x="23" y="32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7"/>
                  </a:lnTo>
                  <a:lnTo>
                    <a:pt x="30" y="27"/>
                  </a:lnTo>
                  <a:close/>
                  <a:moveTo>
                    <a:pt x="18" y="27"/>
                  </a:moveTo>
                  <a:lnTo>
                    <a:pt x="18" y="6"/>
                  </a:lnTo>
                  <a:lnTo>
                    <a:pt x="4" y="27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5" name="Freeform 199"/>
            <p:cNvSpPr>
              <a:spLocks noEditPoints="1"/>
            </p:cNvSpPr>
            <p:nvPr/>
          </p:nvSpPr>
          <p:spPr bwMode="auto">
            <a:xfrm>
              <a:off x="3673475" y="2574925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5"/>
                </a:cxn>
                <a:cxn ang="0">
                  <a:pos x="65" y="78"/>
                </a:cxn>
                <a:cxn ang="0">
                  <a:pos x="65" y="80"/>
                </a:cxn>
                <a:cxn ang="0">
                  <a:pos x="67" y="82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2"/>
                </a:cxn>
                <a:cxn ang="0">
                  <a:pos x="55" y="78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9"/>
                </a:cxn>
                <a:cxn ang="0">
                  <a:pos x="32" y="59"/>
                </a:cxn>
                <a:cxn ang="0">
                  <a:pos x="25" y="71"/>
                </a:cxn>
                <a:cxn ang="0">
                  <a:pos x="21" y="75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80"/>
                </a:cxn>
                <a:cxn ang="0">
                  <a:pos x="19" y="82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2"/>
                </a:cxn>
                <a:cxn ang="0">
                  <a:pos x="12" y="78"/>
                </a:cxn>
                <a:cxn ang="0">
                  <a:pos x="16" y="75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2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2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5"/>
                  </a:lnTo>
                  <a:lnTo>
                    <a:pt x="65" y="78"/>
                  </a:lnTo>
                  <a:lnTo>
                    <a:pt x="65" y="80"/>
                  </a:lnTo>
                  <a:lnTo>
                    <a:pt x="67" y="82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2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9"/>
                  </a:lnTo>
                  <a:lnTo>
                    <a:pt x="32" y="59"/>
                  </a:lnTo>
                  <a:lnTo>
                    <a:pt x="25" y="71"/>
                  </a:lnTo>
                  <a:lnTo>
                    <a:pt x="21" y="75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2"/>
                  </a:lnTo>
                  <a:lnTo>
                    <a:pt x="12" y="78"/>
                  </a:lnTo>
                  <a:lnTo>
                    <a:pt x="16" y="75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2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6" name="Freeform 200"/>
            <p:cNvSpPr>
              <a:spLocks/>
            </p:cNvSpPr>
            <p:nvPr/>
          </p:nvSpPr>
          <p:spPr bwMode="auto">
            <a:xfrm>
              <a:off x="3743325" y="2628900"/>
              <a:ext cx="19050" cy="349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3" y="6"/>
                </a:cxn>
                <a:cxn ang="0">
                  <a:pos x="23" y="9"/>
                </a:cxn>
                <a:cxn ang="0">
                  <a:pos x="22" y="14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3" y="23"/>
                </a:cxn>
                <a:cxn ang="0">
                  <a:pos x="25" y="25"/>
                </a:cxn>
                <a:cxn ang="0">
                  <a:pos x="25" y="30"/>
                </a:cxn>
                <a:cxn ang="0">
                  <a:pos x="25" y="34"/>
                </a:cxn>
                <a:cxn ang="0">
                  <a:pos x="22" y="39"/>
                </a:cxn>
                <a:cxn ang="0">
                  <a:pos x="18" y="41"/>
                </a:cxn>
                <a:cxn ang="0">
                  <a:pos x="14" y="43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11" y="41"/>
                </a:cxn>
                <a:cxn ang="0">
                  <a:pos x="11" y="41"/>
                </a:cxn>
                <a:cxn ang="0">
                  <a:pos x="13" y="41"/>
                </a:cxn>
                <a:cxn ang="0">
                  <a:pos x="16" y="41"/>
                </a:cxn>
                <a:cxn ang="0">
                  <a:pos x="18" y="39"/>
                </a:cxn>
                <a:cxn ang="0">
                  <a:pos x="20" y="36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20" y="29"/>
                </a:cxn>
                <a:cxn ang="0">
                  <a:pos x="18" y="27"/>
                </a:cxn>
                <a:cxn ang="0">
                  <a:pos x="18" y="25"/>
                </a:cxn>
                <a:cxn ang="0">
                  <a:pos x="16" y="25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3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1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4" y="6"/>
                </a:cxn>
                <a:cxn ang="0">
                  <a:pos x="11" y="4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5" h="44">
                  <a:moveTo>
                    <a:pt x="2" y="9"/>
                  </a:moveTo>
                  <a:lnTo>
                    <a:pt x="4" y="6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25" y="30"/>
                  </a:lnTo>
                  <a:lnTo>
                    <a:pt x="25" y="34"/>
                  </a:lnTo>
                  <a:lnTo>
                    <a:pt x="22" y="39"/>
                  </a:lnTo>
                  <a:lnTo>
                    <a:pt x="18" y="41"/>
                  </a:lnTo>
                  <a:lnTo>
                    <a:pt x="14" y="43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6" y="6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7" name="Freeform 201"/>
            <p:cNvSpPr>
              <a:spLocks noEditPoints="1"/>
            </p:cNvSpPr>
            <p:nvPr/>
          </p:nvSpPr>
          <p:spPr bwMode="auto">
            <a:xfrm>
              <a:off x="3673475" y="3735388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0"/>
                </a:cxn>
                <a:cxn ang="0">
                  <a:pos x="65" y="74"/>
                </a:cxn>
                <a:cxn ang="0">
                  <a:pos x="65" y="77"/>
                </a:cxn>
                <a:cxn ang="0">
                  <a:pos x="65" y="79"/>
                </a:cxn>
                <a:cxn ang="0">
                  <a:pos x="67" y="81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6"/>
                </a:cxn>
                <a:cxn ang="0">
                  <a:pos x="42" y="86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5" y="77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8"/>
                </a:cxn>
                <a:cxn ang="0">
                  <a:pos x="32" y="58"/>
                </a:cxn>
                <a:cxn ang="0">
                  <a:pos x="25" y="70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7"/>
                </a:cxn>
                <a:cxn ang="0">
                  <a:pos x="19" y="79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6"/>
                </a:cxn>
                <a:cxn ang="0">
                  <a:pos x="0" y="86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1"/>
                </a:cxn>
                <a:cxn ang="0">
                  <a:pos x="12" y="77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6">
                  <a:moveTo>
                    <a:pt x="72" y="0"/>
                  </a:moveTo>
                  <a:lnTo>
                    <a:pt x="65" y="70"/>
                  </a:lnTo>
                  <a:lnTo>
                    <a:pt x="65" y="74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42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8"/>
                  </a:lnTo>
                  <a:lnTo>
                    <a:pt x="32" y="58"/>
                  </a:lnTo>
                  <a:lnTo>
                    <a:pt x="25" y="70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1"/>
                  </a:lnTo>
                  <a:lnTo>
                    <a:pt x="12" y="77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8" name="Freeform 202"/>
            <p:cNvSpPr>
              <a:spLocks/>
            </p:cNvSpPr>
            <p:nvPr/>
          </p:nvSpPr>
          <p:spPr bwMode="auto">
            <a:xfrm>
              <a:off x="3743325" y="3789363"/>
              <a:ext cx="22225" cy="349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25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6" y="35"/>
                </a:cxn>
                <a:cxn ang="0">
                  <a:pos x="11" y="30"/>
                </a:cxn>
                <a:cxn ang="0">
                  <a:pos x="14" y="24"/>
                </a:cxn>
                <a:cxn ang="0">
                  <a:pos x="18" y="19"/>
                </a:cxn>
                <a:cxn ang="0">
                  <a:pos x="20" y="14"/>
                </a:cxn>
                <a:cxn ang="0">
                  <a:pos x="20" y="10"/>
                </a:cxn>
                <a:cxn ang="0">
                  <a:pos x="18" y="7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6" y="7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6" y="3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2" y="3"/>
                </a:cxn>
                <a:cxn ang="0">
                  <a:pos x="25" y="7"/>
                </a:cxn>
                <a:cxn ang="0">
                  <a:pos x="25" y="10"/>
                </a:cxn>
                <a:cxn ang="0">
                  <a:pos x="25" y="14"/>
                </a:cxn>
                <a:cxn ang="0">
                  <a:pos x="23" y="17"/>
                </a:cxn>
                <a:cxn ang="0">
                  <a:pos x="20" y="23"/>
                </a:cxn>
                <a:cxn ang="0">
                  <a:pos x="16" y="28"/>
                </a:cxn>
                <a:cxn ang="0">
                  <a:pos x="11" y="33"/>
                </a:cxn>
                <a:cxn ang="0">
                  <a:pos x="9" y="37"/>
                </a:cxn>
                <a:cxn ang="0">
                  <a:pos x="7" y="38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22" y="38"/>
                </a:cxn>
                <a:cxn ang="0">
                  <a:pos x="23" y="37"/>
                </a:cxn>
                <a:cxn ang="0">
                  <a:pos x="25" y="37"/>
                </a:cxn>
                <a:cxn ang="0">
                  <a:pos x="25" y="35"/>
                </a:cxn>
                <a:cxn ang="0">
                  <a:pos x="27" y="35"/>
                </a:cxn>
                <a:cxn ang="0">
                  <a:pos x="29" y="35"/>
                </a:cxn>
              </a:cxnLst>
              <a:rect l="0" t="0" r="r" b="b"/>
              <a:pathLst>
                <a:path w="29" h="42">
                  <a:moveTo>
                    <a:pt x="29" y="35"/>
                  </a:moveTo>
                  <a:lnTo>
                    <a:pt x="25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6" y="35"/>
                  </a:lnTo>
                  <a:lnTo>
                    <a:pt x="11" y="30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0" y="23"/>
                  </a:lnTo>
                  <a:lnTo>
                    <a:pt x="16" y="28"/>
                  </a:lnTo>
                  <a:lnTo>
                    <a:pt x="11" y="33"/>
                  </a:lnTo>
                  <a:lnTo>
                    <a:pt x="9" y="37"/>
                  </a:lnTo>
                  <a:lnTo>
                    <a:pt x="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9" name="Freeform 203"/>
            <p:cNvSpPr>
              <a:spLocks noEditPoints="1"/>
            </p:cNvSpPr>
            <p:nvPr/>
          </p:nvSpPr>
          <p:spPr bwMode="auto">
            <a:xfrm>
              <a:off x="3673475" y="4895850"/>
              <a:ext cx="60325" cy="6826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65" y="78"/>
                </a:cxn>
                <a:cxn ang="0">
                  <a:pos x="65" y="80"/>
                </a:cxn>
                <a:cxn ang="0">
                  <a:pos x="67" y="81"/>
                </a:cxn>
                <a:cxn ang="0">
                  <a:pos x="69" y="83"/>
                </a:cxn>
                <a:cxn ang="0">
                  <a:pos x="70" y="83"/>
                </a:cxn>
                <a:cxn ang="0">
                  <a:pos x="72" y="85"/>
                </a:cxn>
                <a:cxn ang="0">
                  <a:pos x="76" y="85"/>
                </a:cxn>
                <a:cxn ang="0">
                  <a:pos x="76" y="87"/>
                </a:cxn>
                <a:cxn ang="0">
                  <a:pos x="42" y="87"/>
                </a:cxn>
                <a:cxn ang="0">
                  <a:pos x="44" y="85"/>
                </a:cxn>
                <a:cxn ang="0">
                  <a:pos x="44" y="85"/>
                </a:cxn>
                <a:cxn ang="0">
                  <a:pos x="49" y="83"/>
                </a:cxn>
                <a:cxn ang="0">
                  <a:pos x="51" y="83"/>
                </a:cxn>
                <a:cxn ang="0">
                  <a:pos x="53" y="81"/>
                </a:cxn>
                <a:cxn ang="0">
                  <a:pos x="55" y="78"/>
                </a:cxn>
                <a:cxn ang="0">
                  <a:pos x="55" y="76"/>
                </a:cxn>
                <a:cxn ang="0">
                  <a:pos x="55" y="69"/>
                </a:cxn>
                <a:cxn ang="0">
                  <a:pos x="56" y="58"/>
                </a:cxn>
                <a:cxn ang="0">
                  <a:pos x="32" y="58"/>
                </a:cxn>
                <a:cxn ang="0">
                  <a:pos x="25" y="71"/>
                </a:cxn>
                <a:cxn ang="0">
                  <a:pos x="21" y="74"/>
                </a:cxn>
                <a:cxn ang="0">
                  <a:pos x="19" y="76"/>
                </a:cxn>
                <a:cxn ang="0">
                  <a:pos x="19" y="78"/>
                </a:cxn>
                <a:cxn ang="0">
                  <a:pos x="19" y="80"/>
                </a:cxn>
                <a:cxn ang="0">
                  <a:pos x="19" y="81"/>
                </a:cxn>
                <a:cxn ang="0">
                  <a:pos x="21" y="83"/>
                </a:cxn>
                <a:cxn ang="0">
                  <a:pos x="23" y="83"/>
                </a:cxn>
                <a:cxn ang="0">
                  <a:pos x="26" y="85"/>
                </a:cxn>
                <a:cxn ang="0">
                  <a:pos x="26" y="87"/>
                </a:cxn>
                <a:cxn ang="0">
                  <a:pos x="0" y="87"/>
                </a:cxn>
                <a:cxn ang="0">
                  <a:pos x="2" y="85"/>
                </a:cxn>
                <a:cxn ang="0">
                  <a:pos x="5" y="83"/>
                </a:cxn>
                <a:cxn ang="0">
                  <a:pos x="9" y="81"/>
                </a:cxn>
                <a:cxn ang="0">
                  <a:pos x="12" y="78"/>
                </a:cxn>
                <a:cxn ang="0">
                  <a:pos x="16" y="74"/>
                </a:cxn>
                <a:cxn ang="0">
                  <a:pos x="19" y="69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60" y="21"/>
                </a:cxn>
                <a:cxn ang="0">
                  <a:pos x="35" y="55"/>
                </a:cxn>
                <a:cxn ang="0">
                  <a:pos x="56" y="55"/>
                </a:cxn>
                <a:cxn ang="0">
                  <a:pos x="60" y="21"/>
                </a:cxn>
              </a:cxnLst>
              <a:rect l="0" t="0" r="r" b="b"/>
              <a:pathLst>
                <a:path w="76" h="87">
                  <a:moveTo>
                    <a:pt x="72" y="0"/>
                  </a:moveTo>
                  <a:lnTo>
                    <a:pt x="65" y="71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80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69"/>
                  </a:lnTo>
                  <a:lnTo>
                    <a:pt x="56" y="58"/>
                  </a:lnTo>
                  <a:lnTo>
                    <a:pt x="32" y="58"/>
                  </a:lnTo>
                  <a:lnTo>
                    <a:pt x="25" y="71"/>
                  </a:lnTo>
                  <a:lnTo>
                    <a:pt x="21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0" y="87"/>
                  </a:lnTo>
                  <a:lnTo>
                    <a:pt x="2" y="85"/>
                  </a:lnTo>
                  <a:lnTo>
                    <a:pt x="5" y="83"/>
                  </a:lnTo>
                  <a:lnTo>
                    <a:pt x="9" y="81"/>
                  </a:lnTo>
                  <a:lnTo>
                    <a:pt x="12" y="78"/>
                  </a:lnTo>
                  <a:lnTo>
                    <a:pt x="16" y="74"/>
                  </a:lnTo>
                  <a:lnTo>
                    <a:pt x="19" y="69"/>
                  </a:lnTo>
                  <a:lnTo>
                    <a:pt x="70" y="0"/>
                  </a:lnTo>
                  <a:lnTo>
                    <a:pt x="72" y="0"/>
                  </a:lnTo>
                  <a:close/>
                  <a:moveTo>
                    <a:pt x="60" y="21"/>
                  </a:moveTo>
                  <a:lnTo>
                    <a:pt x="35" y="55"/>
                  </a:lnTo>
                  <a:lnTo>
                    <a:pt x="56" y="55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0" name="Freeform 204"/>
            <p:cNvSpPr>
              <a:spLocks/>
            </p:cNvSpPr>
            <p:nvPr/>
          </p:nvSpPr>
          <p:spPr bwMode="auto">
            <a:xfrm>
              <a:off x="3746500" y="4951413"/>
              <a:ext cx="142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35"/>
                </a:cxn>
                <a:cxn ang="0">
                  <a:pos x="12" y="39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4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1" y="42"/>
                </a:cxn>
                <a:cxn ang="0">
                  <a:pos x="1" y="42"/>
                </a:cxn>
                <a:cxn ang="0">
                  <a:pos x="3" y="42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7" y="41"/>
                </a:cxn>
                <a:cxn ang="0">
                  <a:pos x="7" y="39"/>
                </a:cxn>
                <a:cxn ang="0">
                  <a:pos x="7" y="35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7" h="42">
                  <a:moveTo>
                    <a:pt x="0" y="5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5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5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1" name="Freeform 205"/>
            <p:cNvSpPr>
              <a:spLocks/>
            </p:cNvSpPr>
            <p:nvPr/>
          </p:nvSpPr>
          <p:spPr bwMode="auto">
            <a:xfrm>
              <a:off x="3684588" y="2271713"/>
              <a:ext cx="63500" cy="698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4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0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8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0"/>
                </a:cxn>
                <a:cxn ang="0">
                  <a:pos x="28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6"/>
                </a:cxn>
                <a:cxn ang="0">
                  <a:pos x="14" y="63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79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79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79"/>
                </a:cxn>
                <a:cxn ang="0">
                  <a:pos x="55" y="83"/>
                </a:cxn>
                <a:cxn ang="0">
                  <a:pos x="48" y="86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6"/>
                </a:cxn>
                <a:cxn ang="0">
                  <a:pos x="16" y="85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19"/>
                </a:cxn>
                <a:cxn ang="0">
                  <a:pos x="20" y="14"/>
                </a:cxn>
                <a:cxn ang="0">
                  <a:pos x="28" y="7"/>
                </a:cxn>
                <a:cxn ang="0">
                  <a:pos x="35" y="3"/>
                </a:cxn>
                <a:cxn ang="0">
                  <a:pos x="44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3"/>
                </a:cxn>
                <a:cxn ang="0">
                  <a:pos x="71" y="3"/>
                </a:cxn>
                <a:cxn ang="0">
                  <a:pos x="73" y="5"/>
                </a:cxn>
                <a:cxn ang="0">
                  <a:pos x="74" y="3"/>
                </a:cxn>
                <a:cxn ang="0">
                  <a:pos x="74" y="3"/>
                </a:cxn>
                <a:cxn ang="0">
                  <a:pos x="76" y="3"/>
                </a:cxn>
                <a:cxn ang="0">
                  <a:pos x="78" y="0"/>
                </a:cxn>
                <a:cxn ang="0">
                  <a:pos x="81" y="0"/>
                </a:cxn>
              </a:cxnLst>
              <a:rect l="0" t="0" r="r" b="b"/>
              <a:pathLst>
                <a:path w="81" h="88">
                  <a:moveTo>
                    <a:pt x="81" y="0"/>
                  </a:moveTo>
                  <a:lnTo>
                    <a:pt x="74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0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6"/>
                  </a:lnTo>
                  <a:lnTo>
                    <a:pt x="14" y="63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79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79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6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5" y="3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5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6" y="3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2" name="Freeform 206"/>
            <p:cNvSpPr>
              <a:spLocks/>
            </p:cNvSpPr>
            <p:nvPr/>
          </p:nvSpPr>
          <p:spPr bwMode="auto">
            <a:xfrm>
              <a:off x="3744913" y="2325688"/>
              <a:ext cx="20638" cy="349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1" y="3"/>
                </a:cxn>
                <a:cxn ang="0">
                  <a:pos x="23" y="5"/>
                </a:cxn>
                <a:cxn ang="0">
                  <a:pos x="23" y="9"/>
                </a:cxn>
                <a:cxn ang="0">
                  <a:pos x="21" y="14"/>
                </a:cxn>
                <a:cxn ang="0">
                  <a:pos x="18" y="17"/>
                </a:cxn>
                <a:cxn ang="0">
                  <a:pos x="21" y="19"/>
                </a:cxn>
                <a:cxn ang="0">
                  <a:pos x="23" y="23"/>
                </a:cxn>
                <a:cxn ang="0">
                  <a:pos x="25" y="24"/>
                </a:cxn>
                <a:cxn ang="0">
                  <a:pos x="25" y="30"/>
                </a:cxn>
                <a:cxn ang="0">
                  <a:pos x="25" y="33"/>
                </a:cxn>
                <a:cxn ang="0">
                  <a:pos x="21" y="39"/>
                </a:cxn>
                <a:cxn ang="0">
                  <a:pos x="18" y="40"/>
                </a:cxn>
                <a:cxn ang="0">
                  <a:pos x="14" y="42"/>
                </a:cxn>
                <a:cxn ang="0">
                  <a:pos x="9" y="44"/>
                </a:cxn>
                <a:cxn ang="0">
                  <a:pos x="5" y="44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3" y="39"/>
                </a:cxn>
                <a:cxn ang="0">
                  <a:pos x="3" y="39"/>
                </a:cxn>
                <a:cxn ang="0">
                  <a:pos x="5" y="39"/>
                </a:cxn>
                <a:cxn ang="0">
                  <a:pos x="5" y="39"/>
                </a:cxn>
                <a:cxn ang="0">
                  <a:pos x="7" y="39"/>
                </a:cxn>
                <a:cxn ang="0">
                  <a:pos x="9" y="40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40"/>
                </a:cxn>
                <a:cxn ang="0">
                  <a:pos x="18" y="39"/>
                </a:cxn>
                <a:cxn ang="0">
                  <a:pos x="19" y="35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19" y="28"/>
                </a:cxn>
                <a:cxn ang="0">
                  <a:pos x="18" y="26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3"/>
                </a:cxn>
                <a:cxn ang="0">
                  <a:pos x="10" y="23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4" y="17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4" y="5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5" h="44">
                  <a:moveTo>
                    <a:pt x="2" y="9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3" name="Freeform 207"/>
            <p:cNvSpPr>
              <a:spLocks/>
            </p:cNvSpPr>
            <p:nvPr/>
          </p:nvSpPr>
          <p:spPr bwMode="auto">
            <a:xfrm>
              <a:off x="3684588" y="3432175"/>
              <a:ext cx="63500" cy="698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4" y="29"/>
                </a:cxn>
                <a:cxn ang="0">
                  <a:pos x="73" y="29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6"/>
                </a:cxn>
                <a:cxn ang="0">
                  <a:pos x="58" y="6"/>
                </a:cxn>
                <a:cxn ang="0">
                  <a:pos x="53" y="6"/>
                </a:cxn>
                <a:cxn ang="0">
                  <a:pos x="46" y="6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8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7"/>
                </a:cxn>
                <a:cxn ang="0">
                  <a:pos x="14" y="64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80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2"/>
                </a:cxn>
                <a:cxn ang="0">
                  <a:pos x="53" y="80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80"/>
                </a:cxn>
                <a:cxn ang="0">
                  <a:pos x="55" y="83"/>
                </a:cxn>
                <a:cxn ang="0">
                  <a:pos x="48" y="87"/>
                </a:cxn>
                <a:cxn ang="0">
                  <a:pos x="43" y="89"/>
                </a:cxn>
                <a:cxn ang="0">
                  <a:pos x="34" y="89"/>
                </a:cxn>
                <a:cxn ang="0">
                  <a:pos x="25" y="87"/>
                </a:cxn>
                <a:cxn ang="0">
                  <a:pos x="16" y="85"/>
                </a:cxn>
                <a:cxn ang="0">
                  <a:pos x="11" y="82"/>
                </a:cxn>
                <a:cxn ang="0">
                  <a:pos x="7" y="76"/>
                </a:cxn>
                <a:cxn ang="0">
                  <a:pos x="4" y="73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9"/>
                </a:cxn>
                <a:cxn ang="0">
                  <a:pos x="13" y="20"/>
                </a:cxn>
                <a:cxn ang="0">
                  <a:pos x="20" y="14"/>
                </a:cxn>
                <a:cxn ang="0">
                  <a:pos x="28" y="7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4"/>
                </a:cxn>
                <a:cxn ang="0">
                  <a:pos x="78" y="0"/>
                </a:cxn>
                <a:cxn ang="0">
                  <a:pos x="81" y="0"/>
                </a:cxn>
              </a:cxnLst>
              <a:rect l="0" t="0" r="r" b="b"/>
              <a:pathLst>
                <a:path w="81" h="89">
                  <a:moveTo>
                    <a:pt x="81" y="0"/>
                  </a:moveTo>
                  <a:lnTo>
                    <a:pt x="74" y="29"/>
                  </a:lnTo>
                  <a:lnTo>
                    <a:pt x="73" y="29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6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7"/>
                  </a:lnTo>
                  <a:lnTo>
                    <a:pt x="14" y="64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80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2"/>
                  </a:lnTo>
                  <a:lnTo>
                    <a:pt x="53" y="80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80"/>
                  </a:lnTo>
                  <a:lnTo>
                    <a:pt x="55" y="83"/>
                  </a:lnTo>
                  <a:lnTo>
                    <a:pt x="48" y="87"/>
                  </a:lnTo>
                  <a:lnTo>
                    <a:pt x="43" y="89"/>
                  </a:lnTo>
                  <a:lnTo>
                    <a:pt x="34" y="89"/>
                  </a:lnTo>
                  <a:lnTo>
                    <a:pt x="25" y="87"/>
                  </a:lnTo>
                  <a:lnTo>
                    <a:pt x="16" y="85"/>
                  </a:lnTo>
                  <a:lnTo>
                    <a:pt x="11" y="82"/>
                  </a:lnTo>
                  <a:lnTo>
                    <a:pt x="7" y="76"/>
                  </a:lnTo>
                  <a:lnTo>
                    <a:pt x="4" y="73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9"/>
                  </a:lnTo>
                  <a:lnTo>
                    <a:pt x="13" y="20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4" name="Freeform 208"/>
            <p:cNvSpPr>
              <a:spLocks/>
            </p:cNvSpPr>
            <p:nvPr/>
          </p:nvSpPr>
          <p:spPr bwMode="auto">
            <a:xfrm>
              <a:off x="3744913" y="3487738"/>
              <a:ext cx="23813" cy="33338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25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7" y="35"/>
                </a:cxn>
                <a:cxn ang="0">
                  <a:pos x="10" y="30"/>
                </a:cxn>
                <a:cxn ang="0">
                  <a:pos x="16" y="25"/>
                </a:cxn>
                <a:cxn ang="0">
                  <a:pos x="18" y="20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18" y="7"/>
                </a:cxn>
                <a:cxn ang="0">
                  <a:pos x="14" y="5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1" y="4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25" y="14"/>
                </a:cxn>
                <a:cxn ang="0">
                  <a:pos x="23" y="18"/>
                </a:cxn>
                <a:cxn ang="0">
                  <a:pos x="21" y="23"/>
                </a:cxn>
                <a:cxn ang="0">
                  <a:pos x="16" y="28"/>
                </a:cxn>
                <a:cxn ang="0">
                  <a:pos x="10" y="34"/>
                </a:cxn>
                <a:cxn ang="0">
                  <a:pos x="9" y="37"/>
                </a:cxn>
                <a:cxn ang="0">
                  <a:pos x="7" y="39"/>
                </a:cxn>
                <a:cxn ang="0">
                  <a:pos x="18" y="39"/>
                </a:cxn>
                <a:cxn ang="0">
                  <a:pos x="19" y="39"/>
                </a:cxn>
                <a:cxn ang="0">
                  <a:pos x="21" y="39"/>
                </a:cxn>
                <a:cxn ang="0">
                  <a:pos x="23" y="37"/>
                </a:cxn>
                <a:cxn ang="0">
                  <a:pos x="25" y="37"/>
                </a:cxn>
                <a:cxn ang="0">
                  <a:pos x="25" y="35"/>
                </a:cxn>
                <a:cxn ang="0">
                  <a:pos x="26" y="35"/>
                </a:cxn>
                <a:cxn ang="0">
                  <a:pos x="28" y="35"/>
                </a:cxn>
              </a:cxnLst>
              <a:rect l="0" t="0" r="r" b="b"/>
              <a:pathLst>
                <a:path w="28" h="43">
                  <a:moveTo>
                    <a:pt x="28" y="35"/>
                  </a:moveTo>
                  <a:lnTo>
                    <a:pt x="25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6" y="25"/>
                  </a:lnTo>
                  <a:lnTo>
                    <a:pt x="18" y="20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4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1" y="23"/>
                  </a:lnTo>
                  <a:lnTo>
                    <a:pt x="16" y="28"/>
                  </a:lnTo>
                  <a:lnTo>
                    <a:pt x="10" y="34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5" name="Freeform 210"/>
            <p:cNvSpPr>
              <a:spLocks/>
            </p:cNvSpPr>
            <p:nvPr/>
          </p:nvSpPr>
          <p:spPr bwMode="auto">
            <a:xfrm>
              <a:off x="3684588" y="4592638"/>
              <a:ext cx="63500" cy="698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4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7"/>
                </a:cxn>
                <a:cxn ang="0">
                  <a:pos x="71" y="14"/>
                </a:cxn>
                <a:cxn ang="0">
                  <a:pos x="69" y="10"/>
                </a:cxn>
                <a:cxn ang="0">
                  <a:pos x="67" y="8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8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0"/>
                </a:cxn>
                <a:cxn ang="0">
                  <a:pos x="28" y="16"/>
                </a:cxn>
                <a:cxn ang="0">
                  <a:pos x="23" y="23"/>
                </a:cxn>
                <a:cxn ang="0">
                  <a:pos x="18" y="31"/>
                </a:cxn>
                <a:cxn ang="0">
                  <a:pos x="14" y="44"/>
                </a:cxn>
                <a:cxn ang="0">
                  <a:pos x="13" y="56"/>
                </a:cxn>
                <a:cxn ang="0">
                  <a:pos x="14" y="63"/>
                </a:cxn>
                <a:cxn ang="0">
                  <a:pos x="16" y="70"/>
                </a:cxn>
                <a:cxn ang="0">
                  <a:pos x="20" y="76"/>
                </a:cxn>
                <a:cxn ang="0">
                  <a:pos x="25" y="79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79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79"/>
                </a:cxn>
                <a:cxn ang="0">
                  <a:pos x="55" y="83"/>
                </a:cxn>
                <a:cxn ang="0">
                  <a:pos x="48" y="86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6"/>
                </a:cxn>
                <a:cxn ang="0">
                  <a:pos x="16" y="84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3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19"/>
                </a:cxn>
                <a:cxn ang="0">
                  <a:pos x="20" y="14"/>
                </a:cxn>
                <a:cxn ang="0">
                  <a:pos x="28" y="7"/>
                </a:cxn>
                <a:cxn ang="0">
                  <a:pos x="35" y="3"/>
                </a:cxn>
                <a:cxn ang="0">
                  <a:pos x="44" y="1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3"/>
                </a:cxn>
                <a:cxn ang="0">
                  <a:pos x="71" y="3"/>
                </a:cxn>
                <a:cxn ang="0">
                  <a:pos x="73" y="5"/>
                </a:cxn>
                <a:cxn ang="0">
                  <a:pos x="74" y="3"/>
                </a:cxn>
                <a:cxn ang="0">
                  <a:pos x="74" y="3"/>
                </a:cxn>
                <a:cxn ang="0">
                  <a:pos x="76" y="3"/>
                </a:cxn>
                <a:cxn ang="0">
                  <a:pos x="78" y="0"/>
                </a:cxn>
                <a:cxn ang="0">
                  <a:pos x="81" y="0"/>
                </a:cxn>
              </a:cxnLst>
              <a:rect l="0" t="0" r="r" b="b"/>
              <a:pathLst>
                <a:path w="81" h="88">
                  <a:moveTo>
                    <a:pt x="81" y="0"/>
                  </a:moveTo>
                  <a:lnTo>
                    <a:pt x="74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9" y="10"/>
                  </a:lnTo>
                  <a:lnTo>
                    <a:pt x="67" y="8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18" y="31"/>
                  </a:lnTo>
                  <a:lnTo>
                    <a:pt x="14" y="44"/>
                  </a:lnTo>
                  <a:lnTo>
                    <a:pt x="13" y="56"/>
                  </a:lnTo>
                  <a:lnTo>
                    <a:pt x="14" y="63"/>
                  </a:lnTo>
                  <a:lnTo>
                    <a:pt x="16" y="70"/>
                  </a:lnTo>
                  <a:lnTo>
                    <a:pt x="20" y="76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79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79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6"/>
                  </a:lnTo>
                  <a:lnTo>
                    <a:pt x="16" y="84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5" y="3"/>
                  </a:lnTo>
                  <a:lnTo>
                    <a:pt x="44" y="1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5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6" y="3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6" name="Freeform 211"/>
            <p:cNvSpPr>
              <a:spLocks/>
            </p:cNvSpPr>
            <p:nvPr/>
          </p:nvSpPr>
          <p:spPr bwMode="auto">
            <a:xfrm>
              <a:off x="3749676" y="4648201"/>
              <a:ext cx="142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35"/>
                </a:cxn>
                <a:cxn ang="0">
                  <a:pos x="13" y="38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14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5" y="40"/>
                </a:cxn>
                <a:cxn ang="0">
                  <a:pos x="5" y="40"/>
                </a:cxn>
                <a:cxn ang="0">
                  <a:pos x="7" y="40"/>
                </a:cxn>
                <a:cxn ang="0">
                  <a:pos x="7" y="38"/>
                </a:cxn>
                <a:cxn ang="0">
                  <a:pos x="7" y="35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18" h="42">
                  <a:moveTo>
                    <a:pt x="0" y="5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7" name="Freeform 212"/>
            <p:cNvSpPr>
              <a:spLocks/>
            </p:cNvSpPr>
            <p:nvPr/>
          </p:nvSpPr>
          <p:spPr bwMode="auto">
            <a:xfrm>
              <a:off x="3684588" y="5754688"/>
              <a:ext cx="63500" cy="698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4" y="28"/>
                </a:cxn>
                <a:cxn ang="0">
                  <a:pos x="73" y="28"/>
                </a:cxn>
                <a:cxn ang="0">
                  <a:pos x="73" y="21"/>
                </a:cxn>
                <a:cxn ang="0">
                  <a:pos x="71" y="18"/>
                </a:cxn>
                <a:cxn ang="0">
                  <a:pos x="71" y="14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6" y="7"/>
                </a:cxn>
                <a:cxn ang="0">
                  <a:pos x="62" y="5"/>
                </a:cxn>
                <a:cxn ang="0">
                  <a:pos x="58" y="5"/>
                </a:cxn>
                <a:cxn ang="0">
                  <a:pos x="53" y="5"/>
                </a:cxn>
                <a:cxn ang="0">
                  <a:pos x="46" y="5"/>
                </a:cxn>
                <a:cxn ang="0">
                  <a:pos x="41" y="7"/>
                </a:cxn>
                <a:cxn ang="0">
                  <a:pos x="34" y="11"/>
                </a:cxn>
                <a:cxn ang="0">
                  <a:pos x="28" y="16"/>
                </a:cxn>
                <a:cxn ang="0">
                  <a:pos x="23" y="23"/>
                </a:cxn>
                <a:cxn ang="0">
                  <a:pos x="18" y="32"/>
                </a:cxn>
                <a:cxn ang="0">
                  <a:pos x="14" y="44"/>
                </a:cxn>
                <a:cxn ang="0">
                  <a:pos x="13" y="57"/>
                </a:cxn>
                <a:cxn ang="0">
                  <a:pos x="14" y="64"/>
                </a:cxn>
                <a:cxn ang="0">
                  <a:pos x="16" y="71"/>
                </a:cxn>
                <a:cxn ang="0">
                  <a:pos x="20" y="76"/>
                </a:cxn>
                <a:cxn ang="0">
                  <a:pos x="25" y="80"/>
                </a:cxn>
                <a:cxn ang="0">
                  <a:pos x="32" y="83"/>
                </a:cxn>
                <a:cxn ang="0">
                  <a:pos x="39" y="83"/>
                </a:cxn>
                <a:cxn ang="0">
                  <a:pos x="46" y="81"/>
                </a:cxn>
                <a:cxn ang="0">
                  <a:pos x="53" y="80"/>
                </a:cxn>
                <a:cxn ang="0">
                  <a:pos x="60" y="74"/>
                </a:cxn>
                <a:cxn ang="0">
                  <a:pos x="67" y="67"/>
                </a:cxn>
                <a:cxn ang="0">
                  <a:pos x="69" y="67"/>
                </a:cxn>
                <a:cxn ang="0">
                  <a:pos x="66" y="74"/>
                </a:cxn>
                <a:cxn ang="0">
                  <a:pos x="60" y="80"/>
                </a:cxn>
                <a:cxn ang="0">
                  <a:pos x="55" y="83"/>
                </a:cxn>
                <a:cxn ang="0">
                  <a:pos x="48" y="87"/>
                </a:cxn>
                <a:cxn ang="0">
                  <a:pos x="43" y="88"/>
                </a:cxn>
                <a:cxn ang="0">
                  <a:pos x="34" y="88"/>
                </a:cxn>
                <a:cxn ang="0">
                  <a:pos x="25" y="87"/>
                </a:cxn>
                <a:cxn ang="0">
                  <a:pos x="16" y="85"/>
                </a:cxn>
                <a:cxn ang="0">
                  <a:pos x="11" y="81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4" y="37"/>
                </a:cxn>
                <a:cxn ang="0">
                  <a:pos x="7" y="28"/>
                </a:cxn>
                <a:cxn ang="0">
                  <a:pos x="13" y="19"/>
                </a:cxn>
                <a:cxn ang="0">
                  <a:pos x="20" y="14"/>
                </a:cxn>
                <a:cxn ang="0">
                  <a:pos x="28" y="7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3" y="0"/>
                </a:cxn>
                <a:cxn ang="0">
                  <a:pos x="60" y="2"/>
                </a:cxn>
                <a:cxn ang="0">
                  <a:pos x="67" y="4"/>
                </a:cxn>
                <a:cxn ang="0">
                  <a:pos x="71" y="4"/>
                </a:cxn>
                <a:cxn ang="0">
                  <a:pos x="73" y="5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4"/>
                </a:cxn>
                <a:cxn ang="0">
                  <a:pos x="78" y="0"/>
                </a:cxn>
                <a:cxn ang="0">
                  <a:pos x="81" y="0"/>
                </a:cxn>
              </a:cxnLst>
              <a:rect l="0" t="0" r="r" b="b"/>
              <a:pathLst>
                <a:path w="81" h="88">
                  <a:moveTo>
                    <a:pt x="81" y="0"/>
                  </a:moveTo>
                  <a:lnTo>
                    <a:pt x="74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4"/>
                  </a:lnTo>
                  <a:lnTo>
                    <a:pt x="13" y="57"/>
                  </a:lnTo>
                  <a:lnTo>
                    <a:pt x="14" y="64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25" y="80"/>
                  </a:lnTo>
                  <a:lnTo>
                    <a:pt x="32" y="83"/>
                  </a:lnTo>
                  <a:lnTo>
                    <a:pt x="39" y="83"/>
                  </a:lnTo>
                  <a:lnTo>
                    <a:pt x="46" y="81"/>
                  </a:lnTo>
                  <a:lnTo>
                    <a:pt x="53" y="80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66" y="74"/>
                  </a:lnTo>
                  <a:lnTo>
                    <a:pt x="60" y="80"/>
                  </a:lnTo>
                  <a:lnTo>
                    <a:pt x="55" y="83"/>
                  </a:lnTo>
                  <a:lnTo>
                    <a:pt x="48" y="87"/>
                  </a:lnTo>
                  <a:lnTo>
                    <a:pt x="43" y="88"/>
                  </a:lnTo>
                  <a:lnTo>
                    <a:pt x="34" y="88"/>
                  </a:lnTo>
                  <a:lnTo>
                    <a:pt x="25" y="87"/>
                  </a:lnTo>
                  <a:lnTo>
                    <a:pt x="16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7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3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8" name="Freeform 213"/>
            <p:cNvSpPr>
              <a:spLocks noEditPoints="1"/>
            </p:cNvSpPr>
            <p:nvPr/>
          </p:nvSpPr>
          <p:spPr bwMode="auto">
            <a:xfrm>
              <a:off x="3744913" y="5808663"/>
              <a:ext cx="23813" cy="3492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16"/>
                </a:cxn>
                <a:cxn ang="0">
                  <a:pos x="3" y="11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3" y="5"/>
                </a:cxn>
                <a:cxn ang="0">
                  <a:pos x="26" y="9"/>
                </a:cxn>
                <a:cxn ang="0">
                  <a:pos x="26" y="16"/>
                </a:cxn>
                <a:cxn ang="0">
                  <a:pos x="28" y="21"/>
                </a:cxn>
                <a:cxn ang="0">
                  <a:pos x="26" y="28"/>
                </a:cxn>
                <a:cxn ang="0">
                  <a:pos x="26" y="33"/>
                </a:cxn>
                <a:cxn ang="0">
                  <a:pos x="23" y="39"/>
                </a:cxn>
                <a:cxn ang="0">
                  <a:pos x="21" y="41"/>
                </a:cxn>
                <a:cxn ang="0">
                  <a:pos x="18" y="42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7" y="41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3"/>
                </a:cxn>
                <a:cxn ang="0">
                  <a:pos x="7" y="23"/>
                </a:cxn>
                <a:cxn ang="0">
                  <a:pos x="7" y="32"/>
                </a:cxn>
                <a:cxn ang="0">
                  <a:pos x="9" y="37"/>
                </a:cxn>
                <a:cxn ang="0">
                  <a:pos x="10" y="41"/>
                </a:cxn>
                <a:cxn ang="0">
                  <a:pos x="14" y="42"/>
                </a:cxn>
                <a:cxn ang="0">
                  <a:pos x="16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19" y="35"/>
                </a:cxn>
                <a:cxn ang="0">
                  <a:pos x="21" y="28"/>
                </a:cxn>
                <a:cxn ang="0">
                  <a:pos x="21" y="19"/>
                </a:cxn>
                <a:cxn ang="0">
                  <a:pos x="21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9" y="7"/>
                </a:cxn>
                <a:cxn ang="0">
                  <a:pos x="7" y="12"/>
                </a:cxn>
                <a:cxn ang="0">
                  <a:pos x="7" y="18"/>
                </a:cxn>
                <a:cxn ang="0">
                  <a:pos x="7" y="23"/>
                </a:cxn>
              </a:cxnLst>
              <a:rect l="0" t="0" r="r" b="b"/>
              <a:pathLst>
                <a:path w="28" h="44">
                  <a:moveTo>
                    <a:pt x="0" y="23"/>
                  </a:moveTo>
                  <a:lnTo>
                    <a:pt x="2" y="16"/>
                  </a:lnTo>
                  <a:lnTo>
                    <a:pt x="3" y="11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6" y="9"/>
                  </a:lnTo>
                  <a:lnTo>
                    <a:pt x="26" y="16"/>
                  </a:lnTo>
                  <a:lnTo>
                    <a:pt x="28" y="21"/>
                  </a:lnTo>
                  <a:lnTo>
                    <a:pt x="26" y="28"/>
                  </a:lnTo>
                  <a:lnTo>
                    <a:pt x="26" y="33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7" y="41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3"/>
                  </a:lnTo>
                  <a:close/>
                  <a:moveTo>
                    <a:pt x="7" y="23"/>
                  </a:moveTo>
                  <a:lnTo>
                    <a:pt x="7" y="32"/>
                  </a:lnTo>
                  <a:lnTo>
                    <a:pt x="9" y="37"/>
                  </a:lnTo>
                  <a:lnTo>
                    <a:pt x="10" y="41"/>
                  </a:lnTo>
                  <a:lnTo>
                    <a:pt x="14" y="42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19" y="35"/>
                  </a:lnTo>
                  <a:lnTo>
                    <a:pt x="21" y="28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9" y="7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9" name="Freeform 214"/>
            <p:cNvSpPr>
              <a:spLocks/>
            </p:cNvSpPr>
            <p:nvPr/>
          </p:nvSpPr>
          <p:spPr bwMode="auto">
            <a:xfrm>
              <a:off x="4314826" y="1924051"/>
              <a:ext cx="26988" cy="666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1"/>
                </a:cxn>
                <a:cxn ang="0">
                  <a:pos x="23" y="76"/>
                </a:cxn>
                <a:cxn ang="0">
                  <a:pos x="25" y="79"/>
                </a:cxn>
                <a:cxn ang="0">
                  <a:pos x="25" y="81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5"/>
                </a:cxn>
                <a:cxn ang="0">
                  <a:pos x="2" y="85"/>
                </a:cxn>
                <a:cxn ang="0">
                  <a:pos x="2" y="83"/>
                </a:cxn>
                <a:cxn ang="0">
                  <a:pos x="7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6"/>
                </a:cxn>
                <a:cxn ang="0">
                  <a:pos x="12" y="71"/>
                </a:cxn>
                <a:cxn ang="0">
                  <a:pos x="12" y="25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0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9"/>
                </a:cxn>
              </a:cxnLst>
              <a:rect l="0" t="0" r="r" b="b"/>
              <a:pathLst>
                <a:path w="33" h="85">
                  <a:moveTo>
                    <a:pt x="0" y="9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23" y="76"/>
                  </a:lnTo>
                  <a:lnTo>
                    <a:pt x="25" y="79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7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2" y="71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0" name="Freeform 215"/>
            <p:cNvSpPr>
              <a:spLocks noEditPoints="1"/>
            </p:cNvSpPr>
            <p:nvPr/>
          </p:nvSpPr>
          <p:spPr bwMode="auto">
            <a:xfrm>
              <a:off x="4610101" y="1924051"/>
              <a:ext cx="42863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4" y="19"/>
                </a:cxn>
                <a:cxn ang="0">
                  <a:pos x="8" y="12"/>
                </a:cxn>
                <a:cxn ang="0">
                  <a:pos x="11" y="7"/>
                </a:cxn>
                <a:cxn ang="0">
                  <a:pos x="16" y="3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9" y="3"/>
                </a:cxn>
                <a:cxn ang="0">
                  <a:pos x="45" y="9"/>
                </a:cxn>
                <a:cxn ang="0">
                  <a:pos x="52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2" y="60"/>
                </a:cxn>
                <a:cxn ang="0">
                  <a:pos x="50" y="67"/>
                </a:cxn>
                <a:cxn ang="0">
                  <a:pos x="46" y="74"/>
                </a:cxn>
                <a:cxn ang="0">
                  <a:pos x="43" y="78"/>
                </a:cxn>
                <a:cxn ang="0">
                  <a:pos x="39" y="81"/>
                </a:cxn>
                <a:cxn ang="0">
                  <a:pos x="32" y="85"/>
                </a:cxn>
                <a:cxn ang="0">
                  <a:pos x="27" y="86"/>
                </a:cxn>
                <a:cxn ang="0">
                  <a:pos x="22" y="86"/>
                </a:cxn>
                <a:cxn ang="0">
                  <a:pos x="16" y="83"/>
                </a:cxn>
                <a:cxn ang="0">
                  <a:pos x="11" y="79"/>
                </a:cxn>
                <a:cxn ang="0">
                  <a:pos x="6" y="72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3" y="46"/>
                </a:cxn>
                <a:cxn ang="0">
                  <a:pos x="13" y="62"/>
                </a:cxn>
                <a:cxn ang="0">
                  <a:pos x="16" y="74"/>
                </a:cxn>
                <a:cxn ang="0">
                  <a:pos x="18" y="79"/>
                </a:cxn>
                <a:cxn ang="0">
                  <a:pos x="22" y="81"/>
                </a:cxn>
                <a:cxn ang="0">
                  <a:pos x="27" y="83"/>
                </a:cxn>
                <a:cxn ang="0">
                  <a:pos x="31" y="81"/>
                </a:cxn>
                <a:cxn ang="0">
                  <a:pos x="34" y="79"/>
                </a:cxn>
                <a:cxn ang="0">
                  <a:pos x="38" y="76"/>
                </a:cxn>
                <a:cxn ang="0">
                  <a:pos x="39" y="71"/>
                </a:cxn>
                <a:cxn ang="0">
                  <a:pos x="41" y="56"/>
                </a:cxn>
                <a:cxn ang="0">
                  <a:pos x="43" y="39"/>
                </a:cxn>
                <a:cxn ang="0">
                  <a:pos x="41" y="30"/>
                </a:cxn>
                <a:cxn ang="0">
                  <a:pos x="41" y="23"/>
                </a:cxn>
                <a:cxn ang="0">
                  <a:pos x="39" y="16"/>
                </a:cxn>
                <a:cxn ang="0">
                  <a:pos x="36" y="9"/>
                </a:cxn>
                <a:cxn ang="0">
                  <a:pos x="34" y="5"/>
                </a:cxn>
                <a:cxn ang="0">
                  <a:pos x="31" y="3"/>
                </a:cxn>
                <a:cxn ang="0">
                  <a:pos x="27" y="3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16" y="10"/>
                </a:cxn>
                <a:cxn ang="0">
                  <a:pos x="15" y="16"/>
                </a:cxn>
                <a:cxn ang="0">
                  <a:pos x="13" y="23"/>
                </a:cxn>
                <a:cxn ang="0">
                  <a:pos x="13" y="35"/>
                </a:cxn>
                <a:cxn ang="0">
                  <a:pos x="13" y="46"/>
                </a:cxn>
              </a:cxnLst>
              <a:rect l="0" t="0" r="r" b="b"/>
              <a:pathLst>
                <a:path w="53" h="86">
                  <a:moveTo>
                    <a:pt x="0" y="44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3"/>
                  </a:lnTo>
                  <a:lnTo>
                    <a:pt x="45" y="9"/>
                  </a:lnTo>
                  <a:lnTo>
                    <a:pt x="52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2" y="60"/>
                  </a:lnTo>
                  <a:lnTo>
                    <a:pt x="50" y="67"/>
                  </a:lnTo>
                  <a:lnTo>
                    <a:pt x="46" y="74"/>
                  </a:lnTo>
                  <a:lnTo>
                    <a:pt x="43" y="78"/>
                  </a:lnTo>
                  <a:lnTo>
                    <a:pt x="39" y="81"/>
                  </a:lnTo>
                  <a:lnTo>
                    <a:pt x="32" y="85"/>
                  </a:lnTo>
                  <a:lnTo>
                    <a:pt x="27" y="86"/>
                  </a:lnTo>
                  <a:lnTo>
                    <a:pt x="22" y="86"/>
                  </a:lnTo>
                  <a:lnTo>
                    <a:pt x="16" y="83"/>
                  </a:lnTo>
                  <a:lnTo>
                    <a:pt x="11" y="79"/>
                  </a:lnTo>
                  <a:lnTo>
                    <a:pt x="6" y="72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3" y="46"/>
                  </a:moveTo>
                  <a:lnTo>
                    <a:pt x="13" y="62"/>
                  </a:lnTo>
                  <a:lnTo>
                    <a:pt x="16" y="74"/>
                  </a:lnTo>
                  <a:lnTo>
                    <a:pt x="18" y="79"/>
                  </a:lnTo>
                  <a:lnTo>
                    <a:pt x="22" y="81"/>
                  </a:lnTo>
                  <a:lnTo>
                    <a:pt x="27" y="83"/>
                  </a:lnTo>
                  <a:lnTo>
                    <a:pt x="31" y="81"/>
                  </a:lnTo>
                  <a:lnTo>
                    <a:pt x="34" y="79"/>
                  </a:lnTo>
                  <a:lnTo>
                    <a:pt x="38" y="76"/>
                  </a:lnTo>
                  <a:lnTo>
                    <a:pt x="39" y="71"/>
                  </a:lnTo>
                  <a:lnTo>
                    <a:pt x="41" y="56"/>
                  </a:lnTo>
                  <a:lnTo>
                    <a:pt x="43" y="39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6" y="9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5" y="16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1" name="Freeform 216"/>
            <p:cNvSpPr>
              <a:spLocks noEditPoints="1"/>
            </p:cNvSpPr>
            <p:nvPr/>
          </p:nvSpPr>
          <p:spPr bwMode="auto">
            <a:xfrm>
              <a:off x="4610101" y="3084513"/>
              <a:ext cx="42863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6"/>
                </a:cxn>
                <a:cxn ang="0">
                  <a:pos x="2" y="27"/>
                </a:cxn>
                <a:cxn ang="0">
                  <a:pos x="4" y="20"/>
                </a:cxn>
                <a:cxn ang="0">
                  <a:pos x="8" y="13"/>
                </a:cxn>
                <a:cxn ang="0">
                  <a:pos x="11" y="7"/>
                </a:cxn>
                <a:cxn ang="0">
                  <a:pos x="16" y="4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9" y="4"/>
                </a:cxn>
                <a:cxn ang="0">
                  <a:pos x="45" y="9"/>
                </a:cxn>
                <a:cxn ang="0">
                  <a:pos x="52" y="23"/>
                </a:cxn>
                <a:cxn ang="0">
                  <a:pos x="53" y="43"/>
                </a:cxn>
                <a:cxn ang="0">
                  <a:pos x="53" y="51"/>
                </a:cxn>
                <a:cxn ang="0">
                  <a:pos x="52" y="60"/>
                </a:cxn>
                <a:cxn ang="0">
                  <a:pos x="50" y="67"/>
                </a:cxn>
                <a:cxn ang="0">
                  <a:pos x="46" y="74"/>
                </a:cxn>
                <a:cxn ang="0">
                  <a:pos x="43" y="78"/>
                </a:cxn>
                <a:cxn ang="0">
                  <a:pos x="39" y="82"/>
                </a:cxn>
                <a:cxn ang="0">
                  <a:pos x="32" y="85"/>
                </a:cxn>
                <a:cxn ang="0">
                  <a:pos x="27" y="87"/>
                </a:cxn>
                <a:cxn ang="0">
                  <a:pos x="22" y="87"/>
                </a:cxn>
                <a:cxn ang="0">
                  <a:pos x="16" y="83"/>
                </a:cxn>
                <a:cxn ang="0">
                  <a:pos x="11" y="80"/>
                </a:cxn>
                <a:cxn ang="0">
                  <a:pos x="6" y="73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3" y="46"/>
                </a:cxn>
                <a:cxn ang="0">
                  <a:pos x="13" y="62"/>
                </a:cxn>
                <a:cxn ang="0">
                  <a:pos x="16" y="74"/>
                </a:cxn>
                <a:cxn ang="0">
                  <a:pos x="18" y="80"/>
                </a:cxn>
                <a:cxn ang="0">
                  <a:pos x="22" y="82"/>
                </a:cxn>
                <a:cxn ang="0">
                  <a:pos x="27" y="83"/>
                </a:cxn>
                <a:cxn ang="0">
                  <a:pos x="31" y="82"/>
                </a:cxn>
                <a:cxn ang="0">
                  <a:pos x="34" y="80"/>
                </a:cxn>
                <a:cxn ang="0">
                  <a:pos x="38" y="76"/>
                </a:cxn>
                <a:cxn ang="0">
                  <a:pos x="39" y="71"/>
                </a:cxn>
                <a:cxn ang="0">
                  <a:pos x="41" y="57"/>
                </a:cxn>
                <a:cxn ang="0">
                  <a:pos x="43" y="39"/>
                </a:cxn>
                <a:cxn ang="0">
                  <a:pos x="41" y="30"/>
                </a:cxn>
                <a:cxn ang="0">
                  <a:pos x="41" y="23"/>
                </a:cxn>
                <a:cxn ang="0">
                  <a:pos x="39" y="16"/>
                </a:cxn>
                <a:cxn ang="0">
                  <a:pos x="36" y="9"/>
                </a:cxn>
                <a:cxn ang="0">
                  <a:pos x="34" y="6"/>
                </a:cxn>
                <a:cxn ang="0">
                  <a:pos x="31" y="4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20" y="7"/>
                </a:cxn>
                <a:cxn ang="0">
                  <a:pos x="16" y="11"/>
                </a:cxn>
                <a:cxn ang="0">
                  <a:pos x="15" y="16"/>
                </a:cxn>
                <a:cxn ang="0">
                  <a:pos x="13" y="23"/>
                </a:cxn>
                <a:cxn ang="0">
                  <a:pos x="13" y="36"/>
                </a:cxn>
                <a:cxn ang="0">
                  <a:pos x="13" y="46"/>
                </a:cxn>
              </a:cxnLst>
              <a:rect l="0" t="0" r="r" b="b"/>
              <a:pathLst>
                <a:path w="53" h="87">
                  <a:moveTo>
                    <a:pt x="0" y="44"/>
                  </a:moveTo>
                  <a:lnTo>
                    <a:pt x="0" y="36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8" y="13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45" y="9"/>
                  </a:lnTo>
                  <a:lnTo>
                    <a:pt x="52" y="23"/>
                  </a:lnTo>
                  <a:lnTo>
                    <a:pt x="53" y="43"/>
                  </a:lnTo>
                  <a:lnTo>
                    <a:pt x="53" y="51"/>
                  </a:lnTo>
                  <a:lnTo>
                    <a:pt x="52" y="60"/>
                  </a:lnTo>
                  <a:lnTo>
                    <a:pt x="50" y="67"/>
                  </a:lnTo>
                  <a:lnTo>
                    <a:pt x="46" y="74"/>
                  </a:lnTo>
                  <a:lnTo>
                    <a:pt x="43" y="78"/>
                  </a:lnTo>
                  <a:lnTo>
                    <a:pt x="39" y="82"/>
                  </a:lnTo>
                  <a:lnTo>
                    <a:pt x="32" y="85"/>
                  </a:lnTo>
                  <a:lnTo>
                    <a:pt x="27" y="87"/>
                  </a:lnTo>
                  <a:lnTo>
                    <a:pt x="22" y="87"/>
                  </a:lnTo>
                  <a:lnTo>
                    <a:pt x="16" y="83"/>
                  </a:lnTo>
                  <a:lnTo>
                    <a:pt x="11" y="80"/>
                  </a:lnTo>
                  <a:lnTo>
                    <a:pt x="6" y="73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3" y="46"/>
                  </a:moveTo>
                  <a:lnTo>
                    <a:pt x="13" y="62"/>
                  </a:lnTo>
                  <a:lnTo>
                    <a:pt x="16" y="74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27" y="83"/>
                  </a:lnTo>
                  <a:lnTo>
                    <a:pt x="31" y="82"/>
                  </a:lnTo>
                  <a:lnTo>
                    <a:pt x="34" y="80"/>
                  </a:lnTo>
                  <a:lnTo>
                    <a:pt x="38" y="76"/>
                  </a:lnTo>
                  <a:lnTo>
                    <a:pt x="39" y="71"/>
                  </a:lnTo>
                  <a:lnTo>
                    <a:pt x="41" y="57"/>
                  </a:lnTo>
                  <a:lnTo>
                    <a:pt x="43" y="39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6" y="11"/>
                  </a:lnTo>
                  <a:lnTo>
                    <a:pt x="15" y="16"/>
                  </a:lnTo>
                  <a:lnTo>
                    <a:pt x="13" y="23"/>
                  </a:lnTo>
                  <a:lnTo>
                    <a:pt x="13" y="36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2" name="Freeform 217"/>
            <p:cNvSpPr>
              <a:spLocks noEditPoints="1"/>
            </p:cNvSpPr>
            <p:nvPr/>
          </p:nvSpPr>
          <p:spPr bwMode="auto">
            <a:xfrm>
              <a:off x="4610101" y="4244976"/>
              <a:ext cx="42863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4" y="19"/>
                </a:cxn>
                <a:cxn ang="0">
                  <a:pos x="8" y="12"/>
                </a:cxn>
                <a:cxn ang="0">
                  <a:pos x="11" y="7"/>
                </a:cxn>
                <a:cxn ang="0">
                  <a:pos x="16" y="3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9" y="3"/>
                </a:cxn>
                <a:cxn ang="0">
                  <a:pos x="45" y="8"/>
                </a:cxn>
                <a:cxn ang="0">
                  <a:pos x="52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2" y="60"/>
                </a:cxn>
                <a:cxn ang="0">
                  <a:pos x="50" y="67"/>
                </a:cxn>
                <a:cxn ang="0">
                  <a:pos x="46" y="74"/>
                </a:cxn>
                <a:cxn ang="0">
                  <a:pos x="43" y="77"/>
                </a:cxn>
                <a:cxn ang="0">
                  <a:pos x="39" y="81"/>
                </a:cxn>
                <a:cxn ang="0">
                  <a:pos x="32" y="84"/>
                </a:cxn>
                <a:cxn ang="0">
                  <a:pos x="27" y="86"/>
                </a:cxn>
                <a:cxn ang="0">
                  <a:pos x="22" y="86"/>
                </a:cxn>
                <a:cxn ang="0">
                  <a:pos x="16" y="83"/>
                </a:cxn>
                <a:cxn ang="0">
                  <a:pos x="11" y="79"/>
                </a:cxn>
                <a:cxn ang="0">
                  <a:pos x="6" y="72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3" y="46"/>
                </a:cxn>
                <a:cxn ang="0">
                  <a:pos x="13" y="61"/>
                </a:cxn>
                <a:cxn ang="0">
                  <a:pos x="16" y="74"/>
                </a:cxn>
                <a:cxn ang="0">
                  <a:pos x="18" y="79"/>
                </a:cxn>
                <a:cxn ang="0">
                  <a:pos x="22" y="81"/>
                </a:cxn>
                <a:cxn ang="0">
                  <a:pos x="27" y="83"/>
                </a:cxn>
                <a:cxn ang="0">
                  <a:pos x="31" y="81"/>
                </a:cxn>
                <a:cxn ang="0">
                  <a:pos x="34" y="79"/>
                </a:cxn>
                <a:cxn ang="0">
                  <a:pos x="38" y="76"/>
                </a:cxn>
                <a:cxn ang="0">
                  <a:pos x="39" y="70"/>
                </a:cxn>
                <a:cxn ang="0">
                  <a:pos x="41" y="56"/>
                </a:cxn>
                <a:cxn ang="0">
                  <a:pos x="43" y="39"/>
                </a:cxn>
                <a:cxn ang="0">
                  <a:pos x="41" y="30"/>
                </a:cxn>
                <a:cxn ang="0">
                  <a:pos x="41" y="23"/>
                </a:cxn>
                <a:cxn ang="0">
                  <a:pos x="39" y="16"/>
                </a:cxn>
                <a:cxn ang="0">
                  <a:pos x="36" y="8"/>
                </a:cxn>
                <a:cxn ang="0">
                  <a:pos x="34" y="5"/>
                </a:cxn>
                <a:cxn ang="0">
                  <a:pos x="31" y="3"/>
                </a:cxn>
                <a:cxn ang="0">
                  <a:pos x="27" y="3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16" y="10"/>
                </a:cxn>
                <a:cxn ang="0">
                  <a:pos x="15" y="16"/>
                </a:cxn>
                <a:cxn ang="0">
                  <a:pos x="13" y="23"/>
                </a:cxn>
                <a:cxn ang="0">
                  <a:pos x="13" y="35"/>
                </a:cxn>
                <a:cxn ang="0">
                  <a:pos x="13" y="46"/>
                </a:cxn>
              </a:cxnLst>
              <a:rect l="0" t="0" r="r" b="b"/>
              <a:pathLst>
                <a:path w="53" h="86">
                  <a:moveTo>
                    <a:pt x="0" y="44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3"/>
                  </a:lnTo>
                  <a:lnTo>
                    <a:pt x="45" y="8"/>
                  </a:lnTo>
                  <a:lnTo>
                    <a:pt x="52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2" y="60"/>
                  </a:lnTo>
                  <a:lnTo>
                    <a:pt x="50" y="67"/>
                  </a:lnTo>
                  <a:lnTo>
                    <a:pt x="46" y="74"/>
                  </a:lnTo>
                  <a:lnTo>
                    <a:pt x="43" y="77"/>
                  </a:lnTo>
                  <a:lnTo>
                    <a:pt x="39" y="81"/>
                  </a:lnTo>
                  <a:lnTo>
                    <a:pt x="32" y="84"/>
                  </a:lnTo>
                  <a:lnTo>
                    <a:pt x="27" y="86"/>
                  </a:lnTo>
                  <a:lnTo>
                    <a:pt x="22" y="86"/>
                  </a:lnTo>
                  <a:lnTo>
                    <a:pt x="16" y="83"/>
                  </a:lnTo>
                  <a:lnTo>
                    <a:pt x="11" y="79"/>
                  </a:lnTo>
                  <a:lnTo>
                    <a:pt x="6" y="72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3" y="46"/>
                  </a:moveTo>
                  <a:lnTo>
                    <a:pt x="13" y="61"/>
                  </a:lnTo>
                  <a:lnTo>
                    <a:pt x="16" y="74"/>
                  </a:lnTo>
                  <a:lnTo>
                    <a:pt x="18" y="79"/>
                  </a:lnTo>
                  <a:lnTo>
                    <a:pt x="22" y="81"/>
                  </a:lnTo>
                  <a:lnTo>
                    <a:pt x="27" y="83"/>
                  </a:lnTo>
                  <a:lnTo>
                    <a:pt x="31" y="81"/>
                  </a:lnTo>
                  <a:lnTo>
                    <a:pt x="34" y="79"/>
                  </a:lnTo>
                  <a:lnTo>
                    <a:pt x="38" y="76"/>
                  </a:lnTo>
                  <a:lnTo>
                    <a:pt x="39" y="70"/>
                  </a:lnTo>
                  <a:lnTo>
                    <a:pt x="41" y="56"/>
                  </a:lnTo>
                  <a:lnTo>
                    <a:pt x="43" y="39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5" y="16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3" name="Freeform 218"/>
            <p:cNvSpPr>
              <a:spLocks noEditPoints="1"/>
            </p:cNvSpPr>
            <p:nvPr/>
          </p:nvSpPr>
          <p:spPr bwMode="auto">
            <a:xfrm>
              <a:off x="5518151" y="1924051"/>
              <a:ext cx="42863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3" y="19"/>
                </a:cxn>
                <a:cxn ang="0">
                  <a:pos x="7" y="12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44" y="9"/>
                </a:cxn>
                <a:cxn ang="0">
                  <a:pos x="51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49" y="67"/>
                </a:cxn>
                <a:cxn ang="0">
                  <a:pos x="46" y="74"/>
                </a:cxn>
                <a:cxn ang="0">
                  <a:pos x="42" y="78"/>
                </a:cxn>
                <a:cxn ang="0">
                  <a:pos x="39" y="81"/>
                </a:cxn>
                <a:cxn ang="0">
                  <a:pos x="32" y="85"/>
                </a:cxn>
                <a:cxn ang="0">
                  <a:pos x="26" y="86"/>
                </a:cxn>
                <a:cxn ang="0">
                  <a:pos x="21" y="86"/>
                </a:cxn>
                <a:cxn ang="0">
                  <a:pos x="16" y="83"/>
                </a:cxn>
                <a:cxn ang="0">
                  <a:pos x="10" y="79"/>
                </a:cxn>
                <a:cxn ang="0">
                  <a:pos x="5" y="72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2" y="46"/>
                </a:cxn>
                <a:cxn ang="0">
                  <a:pos x="12" y="62"/>
                </a:cxn>
                <a:cxn ang="0">
                  <a:pos x="16" y="74"/>
                </a:cxn>
                <a:cxn ang="0">
                  <a:pos x="18" y="79"/>
                </a:cxn>
                <a:cxn ang="0">
                  <a:pos x="21" y="81"/>
                </a:cxn>
                <a:cxn ang="0">
                  <a:pos x="26" y="83"/>
                </a:cxn>
                <a:cxn ang="0">
                  <a:pos x="30" y="81"/>
                </a:cxn>
                <a:cxn ang="0">
                  <a:pos x="33" y="79"/>
                </a:cxn>
                <a:cxn ang="0">
                  <a:pos x="37" y="76"/>
                </a:cxn>
                <a:cxn ang="0">
                  <a:pos x="39" y="71"/>
                </a:cxn>
                <a:cxn ang="0">
                  <a:pos x="40" y="56"/>
                </a:cxn>
                <a:cxn ang="0">
                  <a:pos x="42" y="39"/>
                </a:cxn>
                <a:cxn ang="0">
                  <a:pos x="40" y="30"/>
                </a:cxn>
                <a:cxn ang="0">
                  <a:pos x="40" y="23"/>
                </a:cxn>
                <a:cxn ang="0">
                  <a:pos x="39" y="16"/>
                </a:cxn>
                <a:cxn ang="0">
                  <a:pos x="35" y="9"/>
                </a:cxn>
                <a:cxn ang="0">
                  <a:pos x="33" y="5"/>
                </a:cxn>
                <a:cxn ang="0">
                  <a:pos x="30" y="3"/>
                </a:cxn>
                <a:cxn ang="0">
                  <a:pos x="26" y="3"/>
                </a:cxn>
                <a:cxn ang="0">
                  <a:pos x="23" y="3"/>
                </a:cxn>
                <a:cxn ang="0">
                  <a:pos x="19" y="7"/>
                </a:cxn>
                <a:cxn ang="0">
                  <a:pos x="16" y="10"/>
                </a:cxn>
                <a:cxn ang="0">
                  <a:pos x="14" y="16"/>
                </a:cxn>
                <a:cxn ang="0">
                  <a:pos x="12" y="23"/>
                </a:cxn>
                <a:cxn ang="0">
                  <a:pos x="12" y="35"/>
                </a:cxn>
                <a:cxn ang="0">
                  <a:pos x="12" y="46"/>
                </a:cxn>
              </a:cxnLst>
              <a:rect l="0" t="0" r="r" b="b"/>
              <a:pathLst>
                <a:path w="53" h="86">
                  <a:moveTo>
                    <a:pt x="0" y="44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3"/>
                  </a:lnTo>
                  <a:lnTo>
                    <a:pt x="44" y="9"/>
                  </a:lnTo>
                  <a:lnTo>
                    <a:pt x="51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2" y="78"/>
                  </a:lnTo>
                  <a:lnTo>
                    <a:pt x="39" y="81"/>
                  </a:lnTo>
                  <a:lnTo>
                    <a:pt x="32" y="85"/>
                  </a:lnTo>
                  <a:lnTo>
                    <a:pt x="26" y="86"/>
                  </a:lnTo>
                  <a:lnTo>
                    <a:pt x="21" y="86"/>
                  </a:lnTo>
                  <a:lnTo>
                    <a:pt x="16" y="83"/>
                  </a:lnTo>
                  <a:lnTo>
                    <a:pt x="10" y="79"/>
                  </a:lnTo>
                  <a:lnTo>
                    <a:pt x="5" y="72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2" y="46"/>
                  </a:moveTo>
                  <a:lnTo>
                    <a:pt x="12" y="62"/>
                  </a:lnTo>
                  <a:lnTo>
                    <a:pt x="16" y="74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6" y="83"/>
                  </a:lnTo>
                  <a:lnTo>
                    <a:pt x="30" y="81"/>
                  </a:lnTo>
                  <a:lnTo>
                    <a:pt x="33" y="79"/>
                  </a:lnTo>
                  <a:lnTo>
                    <a:pt x="37" y="76"/>
                  </a:lnTo>
                  <a:lnTo>
                    <a:pt x="39" y="71"/>
                  </a:lnTo>
                  <a:lnTo>
                    <a:pt x="40" y="56"/>
                  </a:lnTo>
                  <a:lnTo>
                    <a:pt x="42" y="39"/>
                  </a:lnTo>
                  <a:lnTo>
                    <a:pt x="40" y="30"/>
                  </a:lnTo>
                  <a:lnTo>
                    <a:pt x="40" y="23"/>
                  </a:lnTo>
                  <a:lnTo>
                    <a:pt x="39" y="16"/>
                  </a:lnTo>
                  <a:lnTo>
                    <a:pt x="35" y="9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23"/>
                  </a:lnTo>
                  <a:lnTo>
                    <a:pt x="12" y="35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4" name="Freeform 219"/>
            <p:cNvSpPr>
              <a:spLocks/>
            </p:cNvSpPr>
            <p:nvPr/>
          </p:nvSpPr>
          <p:spPr bwMode="auto">
            <a:xfrm>
              <a:off x="5781676" y="1924051"/>
              <a:ext cx="25400" cy="682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1"/>
                </a:cxn>
                <a:cxn ang="0">
                  <a:pos x="23" y="78"/>
                </a:cxn>
                <a:cxn ang="0">
                  <a:pos x="23" y="79"/>
                </a:cxn>
                <a:cxn ang="0">
                  <a:pos x="25" y="81"/>
                </a:cxn>
                <a:cxn ang="0">
                  <a:pos x="25" y="83"/>
                </a:cxn>
                <a:cxn ang="0">
                  <a:pos x="28" y="83"/>
                </a:cxn>
                <a:cxn ang="0">
                  <a:pos x="34" y="83"/>
                </a:cxn>
                <a:cxn ang="0">
                  <a:pos x="34" y="86"/>
                </a:cxn>
                <a:cxn ang="0">
                  <a:pos x="2" y="86"/>
                </a:cxn>
                <a:cxn ang="0">
                  <a:pos x="2" y="83"/>
                </a:cxn>
                <a:cxn ang="0">
                  <a:pos x="7" y="83"/>
                </a:cxn>
                <a:cxn ang="0">
                  <a:pos x="9" y="83"/>
                </a:cxn>
                <a:cxn ang="0">
                  <a:pos x="11" y="81"/>
                </a:cxn>
                <a:cxn ang="0">
                  <a:pos x="12" y="81"/>
                </a:cxn>
                <a:cxn ang="0">
                  <a:pos x="12" y="78"/>
                </a:cxn>
                <a:cxn ang="0">
                  <a:pos x="12" y="71"/>
                </a:cxn>
                <a:cxn ang="0">
                  <a:pos x="12" y="26"/>
                </a:cxn>
                <a:cxn ang="0">
                  <a:pos x="12" y="21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1" y="12"/>
                </a:cxn>
                <a:cxn ang="0">
                  <a:pos x="11" y="10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2" y="12"/>
                </a:cxn>
                <a:cxn ang="0">
                  <a:pos x="0" y="10"/>
                </a:cxn>
              </a:cxnLst>
              <a:rect l="0" t="0" r="r" b="b"/>
              <a:pathLst>
                <a:path w="34" h="86">
                  <a:moveTo>
                    <a:pt x="0" y="10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23" y="78"/>
                  </a:lnTo>
                  <a:lnTo>
                    <a:pt x="23" y="79"/>
                  </a:lnTo>
                  <a:lnTo>
                    <a:pt x="25" y="81"/>
                  </a:lnTo>
                  <a:lnTo>
                    <a:pt x="25" y="83"/>
                  </a:lnTo>
                  <a:lnTo>
                    <a:pt x="28" y="83"/>
                  </a:lnTo>
                  <a:lnTo>
                    <a:pt x="34" y="83"/>
                  </a:lnTo>
                  <a:lnTo>
                    <a:pt x="34" y="86"/>
                  </a:lnTo>
                  <a:lnTo>
                    <a:pt x="2" y="86"/>
                  </a:lnTo>
                  <a:lnTo>
                    <a:pt x="2" y="83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11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2" y="71"/>
                  </a:lnTo>
                  <a:lnTo>
                    <a:pt x="12" y="26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5" name="Freeform 220"/>
            <p:cNvSpPr>
              <a:spLocks/>
            </p:cNvSpPr>
            <p:nvPr/>
          </p:nvSpPr>
          <p:spPr bwMode="auto">
            <a:xfrm>
              <a:off x="5778501" y="3084513"/>
              <a:ext cx="26988" cy="682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1"/>
                </a:cxn>
                <a:cxn ang="0">
                  <a:pos x="23" y="76"/>
                </a:cxn>
                <a:cxn ang="0">
                  <a:pos x="24" y="80"/>
                </a:cxn>
                <a:cxn ang="0">
                  <a:pos x="24" y="82"/>
                </a:cxn>
                <a:cxn ang="0">
                  <a:pos x="26" y="82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5"/>
                </a:cxn>
                <a:cxn ang="0">
                  <a:pos x="1" y="85"/>
                </a:cxn>
                <a:cxn ang="0">
                  <a:pos x="1" y="83"/>
                </a:cxn>
                <a:cxn ang="0">
                  <a:pos x="7" y="8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2" y="80"/>
                </a:cxn>
                <a:cxn ang="0">
                  <a:pos x="12" y="76"/>
                </a:cxn>
                <a:cxn ang="0">
                  <a:pos x="12" y="71"/>
                </a:cxn>
                <a:cxn ang="0">
                  <a:pos x="12" y="25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1" y="11"/>
                </a:cxn>
                <a:cxn ang="0">
                  <a:pos x="0" y="9"/>
                </a:cxn>
              </a:cxnLst>
              <a:rect l="0" t="0" r="r" b="b"/>
              <a:pathLst>
                <a:path w="33" h="85">
                  <a:moveTo>
                    <a:pt x="0" y="9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23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1" y="85"/>
                  </a:lnTo>
                  <a:lnTo>
                    <a:pt x="1" y="83"/>
                  </a:lnTo>
                  <a:lnTo>
                    <a:pt x="7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1"/>
                  </a:lnTo>
                  <a:lnTo>
                    <a:pt x="12" y="25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6" name="Freeform 221"/>
            <p:cNvSpPr>
              <a:spLocks/>
            </p:cNvSpPr>
            <p:nvPr/>
          </p:nvSpPr>
          <p:spPr bwMode="auto">
            <a:xfrm>
              <a:off x="5778501" y="4244976"/>
              <a:ext cx="26988" cy="682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0"/>
                </a:cxn>
                <a:cxn ang="0">
                  <a:pos x="23" y="76"/>
                </a:cxn>
                <a:cxn ang="0">
                  <a:pos x="24" y="79"/>
                </a:cxn>
                <a:cxn ang="0">
                  <a:pos x="24" y="81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4"/>
                </a:cxn>
                <a:cxn ang="0">
                  <a:pos x="1" y="84"/>
                </a:cxn>
                <a:cxn ang="0">
                  <a:pos x="1" y="83"/>
                </a:cxn>
                <a:cxn ang="0">
                  <a:pos x="7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6"/>
                </a:cxn>
                <a:cxn ang="0">
                  <a:pos x="12" y="70"/>
                </a:cxn>
                <a:cxn ang="0">
                  <a:pos x="12" y="24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33" h="84">
                  <a:moveTo>
                    <a:pt x="0" y="8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23" y="76"/>
                  </a:lnTo>
                  <a:lnTo>
                    <a:pt x="24" y="79"/>
                  </a:lnTo>
                  <a:lnTo>
                    <a:pt x="24" y="81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7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2" y="70"/>
                  </a:lnTo>
                  <a:lnTo>
                    <a:pt x="12" y="24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7" name="Freeform 222"/>
            <p:cNvSpPr>
              <a:spLocks/>
            </p:cNvSpPr>
            <p:nvPr/>
          </p:nvSpPr>
          <p:spPr bwMode="auto">
            <a:xfrm>
              <a:off x="6686551" y="1922463"/>
              <a:ext cx="26988" cy="6826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3"/>
                </a:cxn>
                <a:cxn ang="0">
                  <a:pos x="23" y="78"/>
                </a:cxn>
                <a:cxn ang="0">
                  <a:pos x="25" y="81"/>
                </a:cxn>
                <a:cxn ang="0">
                  <a:pos x="25" y="83"/>
                </a:cxn>
                <a:cxn ang="0">
                  <a:pos x="26" y="83"/>
                </a:cxn>
                <a:cxn ang="0">
                  <a:pos x="30" y="85"/>
                </a:cxn>
                <a:cxn ang="0">
                  <a:pos x="33" y="85"/>
                </a:cxn>
                <a:cxn ang="0">
                  <a:pos x="33" y="87"/>
                </a:cxn>
                <a:cxn ang="0">
                  <a:pos x="2" y="87"/>
                </a:cxn>
                <a:cxn ang="0">
                  <a:pos x="2" y="85"/>
                </a:cxn>
                <a:cxn ang="0">
                  <a:pos x="7" y="85"/>
                </a:cxn>
                <a:cxn ang="0">
                  <a:pos x="11" y="83"/>
                </a:cxn>
                <a:cxn ang="0">
                  <a:pos x="12" y="83"/>
                </a:cxn>
                <a:cxn ang="0">
                  <a:pos x="12" y="81"/>
                </a:cxn>
                <a:cxn ang="0">
                  <a:pos x="12" y="78"/>
                </a:cxn>
                <a:cxn ang="0">
                  <a:pos x="12" y="73"/>
                </a:cxn>
                <a:cxn ang="0">
                  <a:pos x="12" y="27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12" y="14"/>
                </a:cxn>
                <a:cxn ang="0">
                  <a:pos x="12" y="12"/>
                </a:cxn>
                <a:cxn ang="0">
                  <a:pos x="11" y="12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1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33" h="87">
                  <a:moveTo>
                    <a:pt x="0" y="11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3"/>
                  </a:lnTo>
                  <a:lnTo>
                    <a:pt x="23" y="78"/>
                  </a:lnTo>
                  <a:lnTo>
                    <a:pt x="25" y="81"/>
                  </a:lnTo>
                  <a:lnTo>
                    <a:pt x="25" y="83"/>
                  </a:lnTo>
                  <a:lnTo>
                    <a:pt x="26" y="83"/>
                  </a:lnTo>
                  <a:lnTo>
                    <a:pt x="30" y="85"/>
                  </a:lnTo>
                  <a:lnTo>
                    <a:pt x="33" y="85"/>
                  </a:lnTo>
                  <a:lnTo>
                    <a:pt x="33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7" y="85"/>
                  </a:lnTo>
                  <a:lnTo>
                    <a:pt x="11" y="83"/>
                  </a:lnTo>
                  <a:lnTo>
                    <a:pt x="12" y="83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2" y="73"/>
                  </a:lnTo>
                  <a:lnTo>
                    <a:pt x="12" y="27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2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8" name="Freeform 223"/>
            <p:cNvSpPr>
              <a:spLocks/>
            </p:cNvSpPr>
            <p:nvPr/>
          </p:nvSpPr>
          <p:spPr bwMode="auto">
            <a:xfrm>
              <a:off x="6686551" y="3082926"/>
              <a:ext cx="26988" cy="698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3"/>
                </a:cxn>
                <a:cxn ang="0">
                  <a:pos x="23" y="78"/>
                </a:cxn>
                <a:cxn ang="0">
                  <a:pos x="25" y="82"/>
                </a:cxn>
                <a:cxn ang="0">
                  <a:pos x="25" y="84"/>
                </a:cxn>
                <a:cxn ang="0">
                  <a:pos x="26" y="84"/>
                </a:cxn>
                <a:cxn ang="0">
                  <a:pos x="30" y="85"/>
                </a:cxn>
                <a:cxn ang="0">
                  <a:pos x="33" y="85"/>
                </a:cxn>
                <a:cxn ang="0">
                  <a:pos x="33" y="87"/>
                </a:cxn>
                <a:cxn ang="0">
                  <a:pos x="2" y="87"/>
                </a:cxn>
                <a:cxn ang="0">
                  <a:pos x="2" y="85"/>
                </a:cxn>
                <a:cxn ang="0">
                  <a:pos x="7" y="85"/>
                </a:cxn>
                <a:cxn ang="0">
                  <a:pos x="11" y="84"/>
                </a:cxn>
                <a:cxn ang="0">
                  <a:pos x="12" y="84"/>
                </a:cxn>
                <a:cxn ang="0">
                  <a:pos x="12" y="82"/>
                </a:cxn>
                <a:cxn ang="0">
                  <a:pos x="12" y="78"/>
                </a:cxn>
                <a:cxn ang="0">
                  <a:pos x="12" y="73"/>
                </a:cxn>
                <a:cxn ang="0">
                  <a:pos x="12" y="27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2" y="15"/>
                </a:cxn>
                <a:cxn ang="0">
                  <a:pos x="12" y="13"/>
                </a:cxn>
                <a:cxn ang="0">
                  <a:pos x="11" y="13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1"/>
                </a:cxn>
                <a:cxn ang="0">
                  <a:pos x="2" y="13"/>
                </a:cxn>
                <a:cxn ang="0">
                  <a:pos x="0" y="11"/>
                </a:cxn>
              </a:cxnLst>
              <a:rect l="0" t="0" r="r" b="b"/>
              <a:pathLst>
                <a:path w="33" h="87">
                  <a:moveTo>
                    <a:pt x="0" y="11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3"/>
                  </a:lnTo>
                  <a:lnTo>
                    <a:pt x="23" y="78"/>
                  </a:lnTo>
                  <a:lnTo>
                    <a:pt x="25" y="82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30" y="85"/>
                  </a:lnTo>
                  <a:lnTo>
                    <a:pt x="33" y="85"/>
                  </a:lnTo>
                  <a:lnTo>
                    <a:pt x="33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7" y="85"/>
                  </a:lnTo>
                  <a:lnTo>
                    <a:pt x="11" y="84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2" y="73"/>
                  </a:lnTo>
                  <a:lnTo>
                    <a:pt x="12" y="27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9" name="Freeform 224"/>
            <p:cNvSpPr>
              <a:spLocks/>
            </p:cNvSpPr>
            <p:nvPr/>
          </p:nvSpPr>
          <p:spPr bwMode="auto">
            <a:xfrm>
              <a:off x="6686551" y="4244976"/>
              <a:ext cx="26988" cy="682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0"/>
                </a:cxn>
                <a:cxn ang="0">
                  <a:pos x="23" y="76"/>
                </a:cxn>
                <a:cxn ang="0">
                  <a:pos x="25" y="79"/>
                </a:cxn>
                <a:cxn ang="0">
                  <a:pos x="25" y="81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4"/>
                </a:cxn>
                <a:cxn ang="0">
                  <a:pos x="2" y="84"/>
                </a:cxn>
                <a:cxn ang="0">
                  <a:pos x="2" y="83"/>
                </a:cxn>
                <a:cxn ang="0">
                  <a:pos x="7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2" y="79"/>
                </a:cxn>
                <a:cxn ang="0">
                  <a:pos x="12" y="76"/>
                </a:cxn>
                <a:cxn ang="0">
                  <a:pos x="12" y="70"/>
                </a:cxn>
                <a:cxn ang="0">
                  <a:pos x="12" y="24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1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33" h="84">
                  <a:moveTo>
                    <a:pt x="0" y="8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23" y="76"/>
                  </a:lnTo>
                  <a:lnTo>
                    <a:pt x="25" y="79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2" y="70"/>
                  </a:lnTo>
                  <a:lnTo>
                    <a:pt x="12" y="24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0" name="Freeform 225"/>
            <p:cNvSpPr>
              <a:spLocks noEditPoints="1"/>
            </p:cNvSpPr>
            <p:nvPr/>
          </p:nvSpPr>
          <p:spPr bwMode="auto">
            <a:xfrm>
              <a:off x="5518151" y="3084513"/>
              <a:ext cx="42863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6"/>
                </a:cxn>
                <a:cxn ang="0">
                  <a:pos x="2" y="27"/>
                </a:cxn>
                <a:cxn ang="0">
                  <a:pos x="3" y="20"/>
                </a:cxn>
                <a:cxn ang="0">
                  <a:pos x="7" y="13"/>
                </a:cxn>
                <a:cxn ang="0">
                  <a:pos x="10" y="7"/>
                </a:cxn>
                <a:cxn ang="0">
                  <a:pos x="16" y="4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4"/>
                </a:cxn>
                <a:cxn ang="0">
                  <a:pos x="44" y="9"/>
                </a:cxn>
                <a:cxn ang="0">
                  <a:pos x="51" y="23"/>
                </a:cxn>
                <a:cxn ang="0">
                  <a:pos x="53" y="43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49" y="67"/>
                </a:cxn>
                <a:cxn ang="0">
                  <a:pos x="46" y="74"/>
                </a:cxn>
                <a:cxn ang="0">
                  <a:pos x="42" y="78"/>
                </a:cxn>
                <a:cxn ang="0">
                  <a:pos x="39" y="82"/>
                </a:cxn>
                <a:cxn ang="0">
                  <a:pos x="32" y="85"/>
                </a:cxn>
                <a:cxn ang="0">
                  <a:pos x="26" y="87"/>
                </a:cxn>
                <a:cxn ang="0">
                  <a:pos x="21" y="87"/>
                </a:cxn>
                <a:cxn ang="0">
                  <a:pos x="16" y="83"/>
                </a:cxn>
                <a:cxn ang="0">
                  <a:pos x="10" y="80"/>
                </a:cxn>
                <a:cxn ang="0">
                  <a:pos x="5" y="73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2" y="46"/>
                </a:cxn>
                <a:cxn ang="0">
                  <a:pos x="12" y="62"/>
                </a:cxn>
                <a:cxn ang="0">
                  <a:pos x="16" y="74"/>
                </a:cxn>
                <a:cxn ang="0">
                  <a:pos x="18" y="80"/>
                </a:cxn>
                <a:cxn ang="0">
                  <a:pos x="21" y="82"/>
                </a:cxn>
                <a:cxn ang="0">
                  <a:pos x="26" y="83"/>
                </a:cxn>
                <a:cxn ang="0">
                  <a:pos x="30" y="82"/>
                </a:cxn>
                <a:cxn ang="0">
                  <a:pos x="33" y="80"/>
                </a:cxn>
                <a:cxn ang="0">
                  <a:pos x="37" y="76"/>
                </a:cxn>
                <a:cxn ang="0">
                  <a:pos x="39" y="71"/>
                </a:cxn>
                <a:cxn ang="0">
                  <a:pos x="40" y="57"/>
                </a:cxn>
                <a:cxn ang="0">
                  <a:pos x="42" y="39"/>
                </a:cxn>
                <a:cxn ang="0">
                  <a:pos x="40" y="30"/>
                </a:cxn>
                <a:cxn ang="0">
                  <a:pos x="40" y="23"/>
                </a:cxn>
                <a:cxn ang="0">
                  <a:pos x="39" y="16"/>
                </a:cxn>
                <a:cxn ang="0">
                  <a:pos x="35" y="9"/>
                </a:cxn>
                <a:cxn ang="0">
                  <a:pos x="33" y="6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19" y="7"/>
                </a:cxn>
                <a:cxn ang="0">
                  <a:pos x="16" y="11"/>
                </a:cxn>
                <a:cxn ang="0">
                  <a:pos x="14" y="16"/>
                </a:cxn>
                <a:cxn ang="0">
                  <a:pos x="12" y="23"/>
                </a:cxn>
                <a:cxn ang="0">
                  <a:pos x="12" y="36"/>
                </a:cxn>
                <a:cxn ang="0">
                  <a:pos x="12" y="46"/>
                </a:cxn>
              </a:cxnLst>
              <a:rect l="0" t="0" r="r" b="b"/>
              <a:pathLst>
                <a:path w="53" h="87">
                  <a:moveTo>
                    <a:pt x="0" y="44"/>
                  </a:moveTo>
                  <a:lnTo>
                    <a:pt x="0" y="36"/>
                  </a:lnTo>
                  <a:lnTo>
                    <a:pt x="2" y="27"/>
                  </a:lnTo>
                  <a:lnTo>
                    <a:pt x="3" y="20"/>
                  </a:lnTo>
                  <a:lnTo>
                    <a:pt x="7" y="13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51" y="23"/>
                  </a:lnTo>
                  <a:lnTo>
                    <a:pt x="53" y="43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2" y="78"/>
                  </a:lnTo>
                  <a:lnTo>
                    <a:pt x="39" y="82"/>
                  </a:lnTo>
                  <a:lnTo>
                    <a:pt x="32" y="85"/>
                  </a:lnTo>
                  <a:lnTo>
                    <a:pt x="26" y="87"/>
                  </a:lnTo>
                  <a:lnTo>
                    <a:pt x="21" y="87"/>
                  </a:lnTo>
                  <a:lnTo>
                    <a:pt x="16" y="83"/>
                  </a:lnTo>
                  <a:lnTo>
                    <a:pt x="10" y="80"/>
                  </a:lnTo>
                  <a:lnTo>
                    <a:pt x="5" y="73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2" y="46"/>
                  </a:moveTo>
                  <a:lnTo>
                    <a:pt x="12" y="62"/>
                  </a:lnTo>
                  <a:lnTo>
                    <a:pt x="16" y="74"/>
                  </a:lnTo>
                  <a:lnTo>
                    <a:pt x="18" y="80"/>
                  </a:lnTo>
                  <a:lnTo>
                    <a:pt x="21" y="82"/>
                  </a:lnTo>
                  <a:lnTo>
                    <a:pt x="26" y="83"/>
                  </a:lnTo>
                  <a:lnTo>
                    <a:pt x="30" y="82"/>
                  </a:lnTo>
                  <a:lnTo>
                    <a:pt x="33" y="80"/>
                  </a:lnTo>
                  <a:lnTo>
                    <a:pt x="37" y="76"/>
                  </a:lnTo>
                  <a:lnTo>
                    <a:pt x="39" y="71"/>
                  </a:lnTo>
                  <a:lnTo>
                    <a:pt x="40" y="57"/>
                  </a:lnTo>
                  <a:lnTo>
                    <a:pt x="42" y="39"/>
                  </a:lnTo>
                  <a:lnTo>
                    <a:pt x="40" y="30"/>
                  </a:lnTo>
                  <a:lnTo>
                    <a:pt x="40" y="23"/>
                  </a:lnTo>
                  <a:lnTo>
                    <a:pt x="39" y="16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9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3"/>
                  </a:lnTo>
                  <a:lnTo>
                    <a:pt x="12" y="3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1" name="Freeform 226"/>
            <p:cNvSpPr>
              <a:spLocks noEditPoints="1"/>
            </p:cNvSpPr>
            <p:nvPr/>
          </p:nvSpPr>
          <p:spPr bwMode="auto">
            <a:xfrm>
              <a:off x="5518151" y="4244976"/>
              <a:ext cx="42863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3" y="19"/>
                </a:cxn>
                <a:cxn ang="0">
                  <a:pos x="7" y="12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44" y="8"/>
                </a:cxn>
                <a:cxn ang="0">
                  <a:pos x="51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49" y="67"/>
                </a:cxn>
                <a:cxn ang="0">
                  <a:pos x="46" y="74"/>
                </a:cxn>
                <a:cxn ang="0">
                  <a:pos x="42" y="77"/>
                </a:cxn>
                <a:cxn ang="0">
                  <a:pos x="39" y="81"/>
                </a:cxn>
                <a:cxn ang="0">
                  <a:pos x="32" y="84"/>
                </a:cxn>
                <a:cxn ang="0">
                  <a:pos x="26" y="86"/>
                </a:cxn>
                <a:cxn ang="0">
                  <a:pos x="21" y="86"/>
                </a:cxn>
                <a:cxn ang="0">
                  <a:pos x="16" y="83"/>
                </a:cxn>
                <a:cxn ang="0">
                  <a:pos x="10" y="79"/>
                </a:cxn>
                <a:cxn ang="0">
                  <a:pos x="5" y="72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2" y="46"/>
                </a:cxn>
                <a:cxn ang="0">
                  <a:pos x="12" y="61"/>
                </a:cxn>
                <a:cxn ang="0">
                  <a:pos x="16" y="74"/>
                </a:cxn>
                <a:cxn ang="0">
                  <a:pos x="18" y="79"/>
                </a:cxn>
                <a:cxn ang="0">
                  <a:pos x="21" y="81"/>
                </a:cxn>
                <a:cxn ang="0">
                  <a:pos x="26" y="83"/>
                </a:cxn>
                <a:cxn ang="0">
                  <a:pos x="30" y="81"/>
                </a:cxn>
                <a:cxn ang="0">
                  <a:pos x="33" y="79"/>
                </a:cxn>
                <a:cxn ang="0">
                  <a:pos x="37" y="76"/>
                </a:cxn>
                <a:cxn ang="0">
                  <a:pos x="39" y="70"/>
                </a:cxn>
                <a:cxn ang="0">
                  <a:pos x="40" y="56"/>
                </a:cxn>
                <a:cxn ang="0">
                  <a:pos x="42" y="39"/>
                </a:cxn>
                <a:cxn ang="0">
                  <a:pos x="40" y="30"/>
                </a:cxn>
                <a:cxn ang="0">
                  <a:pos x="40" y="23"/>
                </a:cxn>
                <a:cxn ang="0">
                  <a:pos x="39" y="16"/>
                </a:cxn>
                <a:cxn ang="0">
                  <a:pos x="35" y="8"/>
                </a:cxn>
                <a:cxn ang="0">
                  <a:pos x="33" y="5"/>
                </a:cxn>
                <a:cxn ang="0">
                  <a:pos x="30" y="3"/>
                </a:cxn>
                <a:cxn ang="0">
                  <a:pos x="26" y="3"/>
                </a:cxn>
                <a:cxn ang="0">
                  <a:pos x="23" y="3"/>
                </a:cxn>
                <a:cxn ang="0">
                  <a:pos x="19" y="7"/>
                </a:cxn>
                <a:cxn ang="0">
                  <a:pos x="16" y="10"/>
                </a:cxn>
                <a:cxn ang="0">
                  <a:pos x="14" y="16"/>
                </a:cxn>
                <a:cxn ang="0">
                  <a:pos x="12" y="23"/>
                </a:cxn>
                <a:cxn ang="0">
                  <a:pos x="12" y="35"/>
                </a:cxn>
                <a:cxn ang="0">
                  <a:pos x="12" y="46"/>
                </a:cxn>
              </a:cxnLst>
              <a:rect l="0" t="0" r="r" b="b"/>
              <a:pathLst>
                <a:path w="53" h="86">
                  <a:moveTo>
                    <a:pt x="0" y="44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3"/>
                  </a:lnTo>
                  <a:lnTo>
                    <a:pt x="44" y="8"/>
                  </a:lnTo>
                  <a:lnTo>
                    <a:pt x="51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49" y="67"/>
                  </a:lnTo>
                  <a:lnTo>
                    <a:pt x="46" y="74"/>
                  </a:lnTo>
                  <a:lnTo>
                    <a:pt x="42" y="77"/>
                  </a:lnTo>
                  <a:lnTo>
                    <a:pt x="39" y="81"/>
                  </a:lnTo>
                  <a:lnTo>
                    <a:pt x="32" y="84"/>
                  </a:lnTo>
                  <a:lnTo>
                    <a:pt x="26" y="86"/>
                  </a:lnTo>
                  <a:lnTo>
                    <a:pt x="21" y="86"/>
                  </a:lnTo>
                  <a:lnTo>
                    <a:pt x="16" y="83"/>
                  </a:lnTo>
                  <a:lnTo>
                    <a:pt x="10" y="79"/>
                  </a:lnTo>
                  <a:lnTo>
                    <a:pt x="5" y="72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2" y="46"/>
                  </a:moveTo>
                  <a:lnTo>
                    <a:pt x="12" y="61"/>
                  </a:lnTo>
                  <a:lnTo>
                    <a:pt x="16" y="74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6" y="83"/>
                  </a:lnTo>
                  <a:lnTo>
                    <a:pt x="30" y="81"/>
                  </a:lnTo>
                  <a:lnTo>
                    <a:pt x="33" y="79"/>
                  </a:lnTo>
                  <a:lnTo>
                    <a:pt x="37" y="76"/>
                  </a:lnTo>
                  <a:lnTo>
                    <a:pt x="39" y="70"/>
                  </a:lnTo>
                  <a:lnTo>
                    <a:pt x="40" y="56"/>
                  </a:lnTo>
                  <a:lnTo>
                    <a:pt x="42" y="39"/>
                  </a:lnTo>
                  <a:lnTo>
                    <a:pt x="40" y="30"/>
                  </a:lnTo>
                  <a:lnTo>
                    <a:pt x="40" y="23"/>
                  </a:lnTo>
                  <a:lnTo>
                    <a:pt x="39" y="16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23"/>
                  </a:lnTo>
                  <a:lnTo>
                    <a:pt x="12" y="35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2" name="Freeform 227"/>
            <p:cNvSpPr>
              <a:spLocks/>
            </p:cNvSpPr>
            <p:nvPr/>
          </p:nvSpPr>
          <p:spPr bwMode="auto">
            <a:xfrm>
              <a:off x="4314826" y="3084513"/>
              <a:ext cx="26988" cy="682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1"/>
                </a:cxn>
                <a:cxn ang="0">
                  <a:pos x="23" y="76"/>
                </a:cxn>
                <a:cxn ang="0">
                  <a:pos x="25" y="80"/>
                </a:cxn>
                <a:cxn ang="0">
                  <a:pos x="25" y="82"/>
                </a:cxn>
                <a:cxn ang="0">
                  <a:pos x="26" y="82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5"/>
                </a:cxn>
                <a:cxn ang="0">
                  <a:pos x="2" y="85"/>
                </a:cxn>
                <a:cxn ang="0">
                  <a:pos x="2" y="83"/>
                </a:cxn>
                <a:cxn ang="0">
                  <a:pos x="7" y="8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2" y="80"/>
                </a:cxn>
                <a:cxn ang="0">
                  <a:pos x="12" y="76"/>
                </a:cxn>
                <a:cxn ang="0">
                  <a:pos x="12" y="71"/>
                </a:cxn>
                <a:cxn ang="0">
                  <a:pos x="12" y="25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0" y="9"/>
                </a:cxn>
              </a:cxnLst>
              <a:rect l="0" t="0" r="r" b="b"/>
              <a:pathLst>
                <a:path w="33" h="85">
                  <a:moveTo>
                    <a:pt x="0" y="9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23" y="76"/>
                  </a:lnTo>
                  <a:lnTo>
                    <a:pt x="25" y="80"/>
                  </a:lnTo>
                  <a:lnTo>
                    <a:pt x="25" y="82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7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1"/>
                  </a:lnTo>
                  <a:lnTo>
                    <a:pt x="12" y="25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3" name="Freeform 228"/>
            <p:cNvSpPr>
              <a:spLocks/>
            </p:cNvSpPr>
            <p:nvPr/>
          </p:nvSpPr>
          <p:spPr bwMode="auto">
            <a:xfrm>
              <a:off x="4314826" y="4244976"/>
              <a:ext cx="26988" cy="682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0"/>
                </a:cxn>
                <a:cxn ang="0">
                  <a:pos x="23" y="76"/>
                </a:cxn>
                <a:cxn ang="0">
                  <a:pos x="25" y="79"/>
                </a:cxn>
                <a:cxn ang="0">
                  <a:pos x="25" y="81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4"/>
                </a:cxn>
                <a:cxn ang="0">
                  <a:pos x="2" y="84"/>
                </a:cxn>
                <a:cxn ang="0">
                  <a:pos x="2" y="83"/>
                </a:cxn>
                <a:cxn ang="0">
                  <a:pos x="7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6"/>
                </a:cxn>
                <a:cxn ang="0">
                  <a:pos x="12" y="70"/>
                </a:cxn>
                <a:cxn ang="0">
                  <a:pos x="12" y="24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0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33" h="84">
                  <a:moveTo>
                    <a:pt x="0" y="8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23" y="76"/>
                  </a:lnTo>
                  <a:lnTo>
                    <a:pt x="25" y="79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7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2" y="70"/>
                  </a:lnTo>
                  <a:lnTo>
                    <a:pt x="12" y="24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4" name="Freeform 229"/>
            <p:cNvSpPr>
              <a:spLocks/>
            </p:cNvSpPr>
            <p:nvPr/>
          </p:nvSpPr>
          <p:spPr bwMode="auto">
            <a:xfrm>
              <a:off x="4314826" y="5407026"/>
              <a:ext cx="26988" cy="666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71"/>
                </a:cxn>
                <a:cxn ang="0">
                  <a:pos x="23" y="76"/>
                </a:cxn>
                <a:cxn ang="0">
                  <a:pos x="25" y="80"/>
                </a:cxn>
                <a:cxn ang="0">
                  <a:pos x="25" y="81"/>
                </a:cxn>
                <a:cxn ang="0">
                  <a:pos x="26" y="81"/>
                </a:cxn>
                <a:cxn ang="0">
                  <a:pos x="30" y="83"/>
                </a:cxn>
                <a:cxn ang="0">
                  <a:pos x="33" y="83"/>
                </a:cxn>
                <a:cxn ang="0">
                  <a:pos x="33" y="85"/>
                </a:cxn>
                <a:cxn ang="0">
                  <a:pos x="2" y="85"/>
                </a:cxn>
                <a:cxn ang="0">
                  <a:pos x="2" y="83"/>
                </a:cxn>
                <a:cxn ang="0">
                  <a:pos x="7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2" y="80"/>
                </a:cxn>
                <a:cxn ang="0">
                  <a:pos x="12" y="76"/>
                </a:cxn>
                <a:cxn ang="0">
                  <a:pos x="12" y="71"/>
                </a:cxn>
                <a:cxn ang="0">
                  <a:pos x="12" y="25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0" y="11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0" y="9"/>
                </a:cxn>
              </a:cxnLst>
              <a:rect l="0" t="0" r="r" b="b"/>
              <a:pathLst>
                <a:path w="33" h="85">
                  <a:moveTo>
                    <a:pt x="0" y="9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23" y="76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7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1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5" name="Freeform 230"/>
            <p:cNvSpPr>
              <a:spLocks noEditPoints="1"/>
            </p:cNvSpPr>
            <p:nvPr/>
          </p:nvSpPr>
          <p:spPr bwMode="auto">
            <a:xfrm>
              <a:off x="3097213" y="3084513"/>
              <a:ext cx="41275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6"/>
                </a:cxn>
                <a:cxn ang="0">
                  <a:pos x="2" y="27"/>
                </a:cxn>
                <a:cxn ang="0">
                  <a:pos x="4" y="20"/>
                </a:cxn>
                <a:cxn ang="0">
                  <a:pos x="7" y="13"/>
                </a:cxn>
                <a:cxn ang="0">
                  <a:pos x="11" y="7"/>
                </a:cxn>
                <a:cxn ang="0">
                  <a:pos x="16" y="4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9" y="4"/>
                </a:cxn>
                <a:cxn ang="0">
                  <a:pos x="44" y="9"/>
                </a:cxn>
                <a:cxn ang="0">
                  <a:pos x="51" y="23"/>
                </a:cxn>
                <a:cxn ang="0">
                  <a:pos x="53" y="43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50" y="67"/>
                </a:cxn>
                <a:cxn ang="0">
                  <a:pos x="46" y="74"/>
                </a:cxn>
                <a:cxn ang="0">
                  <a:pos x="43" y="78"/>
                </a:cxn>
                <a:cxn ang="0">
                  <a:pos x="39" y="82"/>
                </a:cxn>
                <a:cxn ang="0">
                  <a:pos x="32" y="85"/>
                </a:cxn>
                <a:cxn ang="0">
                  <a:pos x="27" y="87"/>
                </a:cxn>
                <a:cxn ang="0">
                  <a:pos x="21" y="87"/>
                </a:cxn>
                <a:cxn ang="0">
                  <a:pos x="16" y="83"/>
                </a:cxn>
                <a:cxn ang="0">
                  <a:pos x="11" y="80"/>
                </a:cxn>
                <a:cxn ang="0">
                  <a:pos x="6" y="73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3" y="46"/>
                </a:cxn>
                <a:cxn ang="0">
                  <a:pos x="13" y="62"/>
                </a:cxn>
                <a:cxn ang="0">
                  <a:pos x="16" y="74"/>
                </a:cxn>
                <a:cxn ang="0">
                  <a:pos x="18" y="80"/>
                </a:cxn>
                <a:cxn ang="0">
                  <a:pos x="21" y="82"/>
                </a:cxn>
                <a:cxn ang="0">
                  <a:pos x="27" y="83"/>
                </a:cxn>
                <a:cxn ang="0">
                  <a:pos x="30" y="82"/>
                </a:cxn>
                <a:cxn ang="0">
                  <a:pos x="34" y="80"/>
                </a:cxn>
                <a:cxn ang="0">
                  <a:pos x="37" y="76"/>
                </a:cxn>
                <a:cxn ang="0">
                  <a:pos x="39" y="71"/>
                </a:cxn>
                <a:cxn ang="0">
                  <a:pos x="41" y="57"/>
                </a:cxn>
                <a:cxn ang="0">
                  <a:pos x="43" y="39"/>
                </a:cxn>
                <a:cxn ang="0">
                  <a:pos x="41" y="30"/>
                </a:cxn>
                <a:cxn ang="0">
                  <a:pos x="41" y="23"/>
                </a:cxn>
                <a:cxn ang="0">
                  <a:pos x="39" y="16"/>
                </a:cxn>
                <a:cxn ang="0">
                  <a:pos x="36" y="9"/>
                </a:cxn>
                <a:cxn ang="0">
                  <a:pos x="34" y="6"/>
                </a:cxn>
                <a:cxn ang="0">
                  <a:pos x="30" y="4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20" y="7"/>
                </a:cxn>
                <a:cxn ang="0">
                  <a:pos x="16" y="11"/>
                </a:cxn>
                <a:cxn ang="0">
                  <a:pos x="14" y="16"/>
                </a:cxn>
                <a:cxn ang="0">
                  <a:pos x="13" y="23"/>
                </a:cxn>
                <a:cxn ang="0">
                  <a:pos x="13" y="36"/>
                </a:cxn>
                <a:cxn ang="0">
                  <a:pos x="13" y="46"/>
                </a:cxn>
              </a:cxnLst>
              <a:rect l="0" t="0" r="r" b="b"/>
              <a:pathLst>
                <a:path w="53" h="87">
                  <a:moveTo>
                    <a:pt x="0" y="44"/>
                  </a:moveTo>
                  <a:lnTo>
                    <a:pt x="0" y="36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7" y="13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51" y="23"/>
                  </a:lnTo>
                  <a:lnTo>
                    <a:pt x="53" y="43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50" y="67"/>
                  </a:lnTo>
                  <a:lnTo>
                    <a:pt x="46" y="74"/>
                  </a:lnTo>
                  <a:lnTo>
                    <a:pt x="43" y="78"/>
                  </a:lnTo>
                  <a:lnTo>
                    <a:pt x="39" y="82"/>
                  </a:lnTo>
                  <a:lnTo>
                    <a:pt x="32" y="85"/>
                  </a:lnTo>
                  <a:lnTo>
                    <a:pt x="27" y="87"/>
                  </a:lnTo>
                  <a:lnTo>
                    <a:pt x="21" y="87"/>
                  </a:lnTo>
                  <a:lnTo>
                    <a:pt x="16" y="83"/>
                  </a:lnTo>
                  <a:lnTo>
                    <a:pt x="11" y="80"/>
                  </a:lnTo>
                  <a:lnTo>
                    <a:pt x="6" y="73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3" y="46"/>
                  </a:moveTo>
                  <a:lnTo>
                    <a:pt x="13" y="62"/>
                  </a:lnTo>
                  <a:lnTo>
                    <a:pt x="16" y="74"/>
                  </a:lnTo>
                  <a:lnTo>
                    <a:pt x="18" y="80"/>
                  </a:lnTo>
                  <a:lnTo>
                    <a:pt x="21" y="82"/>
                  </a:lnTo>
                  <a:lnTo>
                    <a:pt x="27" y="83"/>
                  </a:lnTo>
                  <a:lnTo>
                    <a:pt x="30" y="82"/>
                  </a:lnTo>
                  <a:lnTo>
                    <a:pt x="34" y="80"/>
                  </a:lnTo>
                  <a:lnTo>
                    <a:pt x="37" y="76"/>
                  </a:lnTo>
                  <a:lnTo>
                    <a:pt x="39" y="71"/>
                  </a:lnTo>
                  <a:lnTo>
                    <a:pt x="41" y="57"/>
                  </a:lnTo>
                  <a:lnTo>
                    <a:pt x="43" y="39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3" y="23"/>
                  </a:lnTo>
                  <a:lnTo>
                    <a:pt x="13" y="36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6" name="Freeform 231"/>
            <p:cNvSpPr>
              <a:spLocks noEditPoints="1"/>
            </p:cNvSpPr>
            <p:nvPr/>
          </p:nvSpPr>
          <p:spPr bwMode="auto">
            <a:xfrm>
              <a:off x="3097213" y="4244976"/>
              <a:ext cx="4127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4" y="19"/>
                </a:cxn>
                <a:cxn ang="0">
                  <a:pos x="7" y="12"/>
                </a:cxn>
                <a:cxn ang="0">
                  <a:pos x="11" y="7"/>
                </a:cxn>
                <a:cxn ang="0">
                  <a:pos x="16" y="3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9" y="3"/>
                </a:cxn>
                <a:cxn ang="0">
                  <a:pos x="44" y="8"/>
                </a:cxn>
                <a:cxn ang="0">
                  <a:pos x="51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50" y="67"/>
                </a:cxn>
                <a:cxn ang="0">
                  <a:pos x="46" y="74"/>
                </a:cxn>
                <a:cxn ang="0">
                  <a:pos x="43" y="77"/>
                </a:cxn>
                <a:cxn ang="0">
                  <a:pos x="39" y="81"/>
                </a:cxn>
                <a:cxn ang="0">
                  <a:pos x="32" y="84"/>
                </a:cxn>
                <a:cxn ang="0">
                  <a:pos x="27" y="86"/>
                </a:cxn>
                <a:cxn ang="0">
                  <a:pos x="21" y="86"/>
                </a:cxn>
                <a:cxn ang="0">
                  <a:pos x="16" y="83"/>
                </a:cxn>
                <a:cxn ang="0">
                  <a:pos x="11" y="79"/>
                </a:cxn>
                <a:cxn ang="0">
                  <a:pos x="6" y="72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3" y="46"/>
                </a:cxn>
                <a:cxn ang="0">
                  <a:pos x="13" y="61"/>
                </a:cxn>
                <a:cxn ang="0">
                  <a:pos x="16" y="74"/>
                </a:cxn>
                <a:cxn ang="0">
                  <a:pos x="18" y="79"/>
                </a:cxn>
                <a:cxn ang="0">
                  <a:pos x="21" y="81"/>
                </a:cxn>
                <a:cxn ang="0">
                  <a:pos x="27" y="83"/>
                </a:cxn>
                <a:cxn ang="0">
                  <a:pos x="30" y="81"/>
                </a:cxn>
                <a:cxn ang="0">
                  <a:pos x="34" y="79"/>
                </a:cxn>
                <a:cxn ang="0">
                  <a:pos x="37" y="76"/>
                </a:cxn>
                <a:cxn ang="0">
                  <a:pos x="39" y="70"/>
                </a:cxn>
                <a:cxn ang="0">
                  <a:pos x="41" y="56"/>
                </a:cxn>
                <a:cxn ang="0">
                  <a:pos x="43" y="39"/>
                </a:cxn>
                <a:cxn ang="0">
                  <a:pos x="41" y="30"/>
                </a:cxn>
                <a:cxn ang="0">
                  <a:pos x="41" y="23"/>
                </a:cxn>
                <a:cxn ang="0">
                  <a:pos x="39" y="16"/>
                </a:cxn>
                <a:cxn ang="0">
                  <a:pos x="36" y="8"/>
                </a:cxn>
                <a:cxn ang="0">
                  <a:pos x="34" y="5"/>
                </a:cxn>
                <a:cxn ang="0">
                  <a:pos x="30" y="3"/>
                </a:cxn>
                <a:cxn ang="0">
                  <a:pos x="27" y="3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16" y="10"/>
                </a:cxn>
                <a:cxn ang="0">
                  <a:pos x="14" y="16"/>
                </a:cxn>
                <a:cxn ang="0">
                  <a:pos x="13" y="23"/>
                </a:cxn>
                <a:cxn ang="0">
                  <a:pos x="13" y="35"/>
                </a:cxn>
                <a:cxn ang="0">
                  <a:pos x="13" y="46"/>
                </a:cxn>
              </a:cxnLst>
              <a:rect l="0" t="0" r="r" b="b"/>
              <a:pathLst>
                <a:path w="53" h="86">
                  <a:moveTo>
                    <a:pt x="0" y="44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4" y="19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3"/>
                  </a:lnTo>
                  <a:lnTo>
                    <a:pt x="44" y="8"/>
                  </a:lnTo>
                  <a:lnTo>
                    <a:pt x="51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50" y="67"/>
                  </a:lnTo>
                  <a:lnTo>
                    <a:pt x="46" y="74"/>
                  </a:lnTo>
                  <a:lnTo>
                    <a:pt x="43" y="77"/>
                  </a:lnTo>
                  <a:lnTo>
                    <a:pt x="39" y="81"/>
                  </a:lnTo>
                  <a:lnTo>
                    <a:pt x="32" y="84"/>
                  </a:lnTo>
                  <a:lnTo>
                    <a:pt x="27" y="86"/>
                  </a:lnTo>
                  <a:lnTo>
                    <a:pt x="21" y="86"/>
                  </a:lnTo>
                  <a:lnTo>
                    <a:pt x="16" y="83"/>
                  </a:lnTo>
                  <a:lnTo>
                    <a:pt x="11" y="79"/>
                  </a:lnTo>
                  <a:lnTo>
                    <a:pt x="6" y="72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3" y="46"/>
                  </a:moveTo>
                  <a:lnTo>
                    <a:pt x="13" y="61"/>
                  </a:lnTo>
                  <a:lnTo>
                    <a:pt x="16" y="74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7" y="83"/>
                  </a:lnTo>
                  <a:lnTo>
                    <a:pt x="30" y="81"/>
                  </a:lnTo>
                  <a:lnTo>
                    <a:pt x="34" y="79"/>
                  </a:lnTo>
                  <a:lnTo>
                    <a:pt x="37" y="76"/>
                  </a:lnTo>
                  <a:lnTo>
                    <a:pt x="39" y="70"/>
                  </a:lnTo>
                  <a:lnTo>
                    <a:pt x="41" y="56"/>
                  </a:lnTo>
                  <a:lnTo>
                    <a:pt x="43" y="39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6" y="8"/>
                  </a:lnTo>
                  <a:lnTo>
                    <a:pt x="34" y="5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7" name="Freeform 232"/>
            <p:cNvSpPr>
              <a:spLocks noEditPoints="1"/>
            </p:cNvSpPr>
            <p:nvPr/>
          </p:nvSpPr>
          <p:spPr bwMode="auto">
            <a:xfrm>
              <a:off x="3097213" y="5407026"/>
              <a:ext cx="41275" cy="682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2" y="27"/>
                </a:cxn>
                <a:cxn ang="0">
                  <a:pos x="4" y="19"/>
                </a:cxn>
                <a:cxn ang="0">
                  <a:pos x="7" y="12"/>
                </a:cxn>
                <a:cxn ang="0">
                  <a:pos x="11" y="7"/>
                </a:cxn>
                <a:cxn ang="0">
                  <a:pos x="16" y="4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39" y="4"/>
                </a:cxn>
                <a:cxn ang="0">
                  <a:pos x="44" y="9"/>
                </a:cxn>
                <a:cxn ang="0">
                  <a:pos x="51" y="23"/>
                </a:cxn>
                <a:cxn ang="0">
                  <a:pos x="53" y="42"/>
                </a:cxn>
                <a:cxn ang="0">
                  <a:pos x="53" y="51"/>
                </a:cxn>
                <a:cxn ang="0">
                  <a:pos x="51" y="60"/>
                </a:cxn>
                <a:cxn ang="0">
                  <a:pos x="50" y="67"/>
                </a:cxn>
                <a:cxn ang="0">
                  <a:pos x="46" y="74"/>
                </a:cxn>
                <a:cxn ang="0">
                  <a:pos x="43" y="78"/>
                </a:cxn>
                <a:cxn ang="0">
                  <a:pos x="39" y="81"/>
                </a:cxn>
                <a:cxn ang="0">
                  <a:pos x="32" y="85"/>
                </a:cxn>
                <a:cxn ang="0">
                  <a:pos x="27" y="87"/>
                </a:cxn>
                <a:cxn ang="0">
                  <a:pos x="21" y="87"/>
                </a:cxn>
                <a:cxn ang="0">
                  <a:pos x="16" y="83"/>
                </a:cxn>
                <a:cxn ang="0">
                  <a:pos x="11" y="80"/>
                </a:cxn>
                <a:cxn ang="0">
                  <a:pos x="6" y="72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13" y="46"/>
                </a:cxn>
                <a:cxn ang="0">
                  <a:pos x="13" y="62"/>
                </a:cxn>
                <a:cxn ang="0">
                  <a:pos x="16" y="74"/>
                </a:cxn>
                <a:cxn ang="0">
                  <a:pos x="18" y="80"/>
                </a:cxn>
                <a:cxn ang="0">
                  <a:pos x="21" y="81"/>
                </a:cxn>
                <a:cxn ang="0">
                  <a:pos x="27" y="83"/>
                </a:cxn>
                <a:cxn ang="0">
                  <a:pos x="30" y="81"/>
                </a:cxn>
                <a:cxn ang="0">
                  <a:pos x="34" y="80"/>
                </a:cxn>
                <a:cxn ang="0">
                  <a:pos x="37" y="76"/>
                </a:cxn>
                <a:cxn ang="0">
                  <a:pos x="39" y="71"/>
                </a:cxn>
                <a:cxn ang="0">
                  <a:pos x="41" y="57"/>
                </a:cxn>
                <a:cxn ang="0">
                  <a:pos x="43" y="39"/>
                </a:cxn>
                <a:cxn ang="0">
                  <a:pos x="41" y="30"/>
                </a:cxn>
                <a:cxn ang="0">
                  <a:pos x="41" y="23"/>
                </a:cxn>
                <a:cxn ang="0">
                  <a:pos x="39" y="16"/>
                </a:cxn>
                <a:cxn ang="0">
                  <a:pos x="36" y="9"/>
                </a:cxn>
                <a:cxn ang="0">
                  <a:pos x="34" y="5"/>
                </a:cxn>
                <a:cxn ang="0">
                  <a:pos x="30" y="4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20" y="7"/>
                </a:cxn>
                <a:cxn ang="0">
                  <a:pos x="16" y="11"/>
                </a:cxn>
                <a:cxn ang="0">
                  <a:pos x="14" y="16"/>
                </a:cxn>
                <a:cxn ang="0">
                  <a:pos x="13" y="23"/>
                </a:cxn>
                <a:cxn ang="0">
                  <a:pos x="13" y="35"/>
                </a:cxn>
                <a:cxn ang="0">
                  <a:pos x="13" y="46"/>
                </a:cxn>
              </a:cxnLst>
              <a:rect l="0" t="0" r="r" b="b"/>
              <a:pathLst>
                <a:path w="53" h="87">
                  <a:moveTo>
                    <a:pt x="0" y="44"/>
                  </a:moveTo>
                  <a:lnTo>
                    <a:pt x="0" y="35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51" y="23"/>
                  </a:lnTo>
                  <a:lnTo>
                    <a:pt x="53" y="42"/>
                  </a:lnTo>
                  <a:lnTo>
                    <a:pt x="53" y="51"/>
                  </a:lnTo>
                  <a:lnTo>
                    <a:pt x="51" y="60"/>
                  </a:lnTo>
                  <a:lnTo>
                    <a:pt x="50" y="67"/>
                  </a:lnTo>
                  <a:lnTo>
                    <a:pt x="46" y="74"/>
                  </a:lnTo>
                  <a:lnTo>
                    <a:pt x="43" y="78"/>
                  </a:lnTo>
                  <a:lnTo>
                    <a:pt x="39" y="81"/>
                  </a:lnTo>
                  <a:lnTo>
                    <a:pt x="32" y="85"/>
                  </a:lnTo>
                  <a:lnTo>
                    <a:pt x="27" y="87"/>
                  </a:lnTo>
                  <a:lnTo>
                    <a:pt x="21" y="87"/>
                  </a:lnTo>
                  <a:lnTo>
                    <a:pt x="16" y="83"/>
                  </a:lnTo>
                  <a:lnTo>
                    <a:pt x="11" y="80"/>
                  </a:lnTo>
                  <a:lnTo>
                    <a:pt x="6" y="72"/>
                  </a:lnTo>
                  <a:lnTo>
                    <a:pt x="2" y="60"/>
                  </a:lnTo>
                  <a:lnTo>
                    <a:pt x="0" y="44"/>
                  </a:lnTo>
                  <a:close/>
                  <a:moveTo>
                    <a:pt x="13" y="46"/>
                  </a:moveTo>
                  <a:lnTo>
                    <a:pt x="13" y="62"/>
                  </a:lnTo>
                  <a:lnTo>
                    <a:pt x="16" y="74"/>
                  </a:lnTo>
                  <a:lnTo>
                    <a:pt x="18" y="80"/>
                  </a:lnTo>
                  <a:lnTo>
                    <a:pt x="21" y="81"/>
                  </a:lnTo>
                  <a:lnTo>
                    <a:pt x="27" y="83"/>
                  </a:lnTo>
                  <a:lnTo>
                    <a:pt x="30" y="81"/>
                  </a:lnTo>
                  <a:lnTo>
                    <a:pt x="34" y="80"/>
                  </a:lnTo>
                  <a:lnTo>
                    <a:pt x="37" y="76"/>
                  </a:lnTo>
                  <a:lnTo>
                    <a:pt x="39" y="71"/>
                  </a:lnTo>
                  <a:lnTo>
                    <a:pt x="41" y="57"/>
                  </a:lnTo>
                  <a:lnTo>
                    <a:pt x="43" y="39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6" y="9"/>
                  </a:lnTo>
                  <a:lnTo>
                    <a:pt x="34" y="5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8" name="Rectangle 233"/>
            <p:cNvSpPr>
              <a:spLocks noChangeArrowheads="1"/>
            </p:cNvSpPr>
            <p:nvPr/>
          </p:nvSpPr>
          <p:spPr bwMode="auto">
            <a:xfrm>
              <a:off x="3495676" y="1881188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9" name="Rectangle 234"/>
            <p:cNvSpPr>
              <a:spLocks noChangeArrowheads="1"/>
            </p:cNvSpPr>
            <p:nvPr/>
          </p:nvSpPr>
          <p:spPr bwMode="auto">
            <a:xfrm>
              <a:off x="3495676" y="188118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0" name="Rectangle 235"/>
            <p:cNvSpPr>
              <a:spLocks noChangeArrowheads="1"/>
            </p:cNvSpPr>
            <p:nvPr/>
          </p:nvSpPr>
          <p:spPr bwMode="auto">
            <a:xfrm>
              <a:off x="3495676" y="2033588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1" name="Rectangle 236"/>
            <p:cNvSpPr>
              <a:spLocks noChangeArrowheads="1"/>
            </p:cNvSpPr>
            <p:nvPr/>
          </p:nvSpPr>
          <p:spPr bwMode="auto">
            <a:xfrm>
              <a:off x="3495676" y="20335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2" name="Rectangle 237"/>
            <p:cNvSpPr>
              <a:spLocks noChangeArrowheads="1"/>
            </p:cNvSpPr>
            <p:nvPr/>
          </p:nvSpPr>
          <p:spPr bwMode="auto">
            <a:xfrm>
              <a:off x="3648076" y="1579563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3" name="Rectangle 238"/>
            <p:cNvSpPr>
              <a:spLocks noChangeArrowheads="1"/>
            </p:cNvSpPr>
            <p:nvPr/>
          </p:nvSpPr>
          <p:spPr bwMode="auto">
            <a:xfrm>
              <a:off x="3648076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4" name="Rectangle 239"/>
            <p:cNvSpPr>
              <a:spLocks noChangeArrowheads="1"/>
            </p:cNvSpPr>
            <p:nvPr/>
          </p:nvSpPr>
          <p:spPr bwMode="auto">
            <a:xfrm>
              <a:off x="3648076" y="1730376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5" name="Rectangle 240"/>
            <p:cNvSpPr>
              <a:spLocks noChangeArrowheads="1"/>
            </p:cNvSpPr>
            <p:nvPr/>
          </p:nvSpPr>
          <p:spPr bwMode="auto">
            <a:xfrm>
              <a:off x="3648076" y="1730376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6" name="Rectangle 241"/>
            <p:cNvSpPr>
              <a:spLocks noChangeArrowheads="1"/>
            </p:cNvSpPr>
            <p:nvPr/>
          </p:nvSpPr>
          <p:spPr bwMode="auto">
            <a:xfrm>
              <a:off x="3648076" y="1881188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7" name="Rectangle 242"/>
            <p:cNvSpPr>
              <a:spLocks noChangeArrowheads="1"/>
            </p:cNvSpPr>
            <p:nvPr/>
          </p:nvSpPr>
          <p:spPr bwMode="auto">
            <a:xfrm>
              <a:off x="3648076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8" name="Rectangle 243"/>
            <p:cNvSpPr>
              <a:spLocks noChangeArrowheads="1"/>
            </p:cNvSpPr>
            <p:nvPr/>
          </p:nvSpPr>
          <p:spPr bwMode="auto">
            <a:xfrm>
              <a:off x="3648076" y="2033588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9" name="Rectangle 244"/>
            <p:cNvSpPr>
              <a:spLocks noChangeArrowheads="1"/>
            </p:cNvSpPr>
            <p:nvPr/>
          </p:nvSpPr>
          <p:spPr bwMode="auto">
            <a:xfrm>
              <a:off x="3648076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0" name="Rectangle 245"/>
            <p:cNvSpPr>
              <a:spLocks noChangeArrowheads="1"/>
            </p:cNvSpPr>
            <p:nvPr/>
          </p:nvSpPr>
          <p:spPr bwMode="auto">
            <a:xfrm>
              <a:off x="3798888" y="1579563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1" name="Rectangle 246"/>
            <p:cNvSpPr>
              <a:spLocks noChangeArrowheads="1"/>
            </p:cNvSpPr>
            <p:nvPr/>
          </p:nvSpPr>
          <p:spPr bwMode="auto">
            <a:xfrm>
              <a:off x="3798888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2" name="Rectangle 247"/>
            <p:cNvSpPr>
              <a:spLocks noChangeArrowheads="1"/>
            </p:cNvSpPr>
            <p:nvPr/>
          </p:nvSpPr>
          <p:spPr bwMode="auto">
            <a:xfrm>
              <a:off x="3798888" y="1730376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3" name="Rectangle 248"/>
            <p:cNvSpPr>
              <a:spLocks noChangeArrowheads="1"/>
            </p:cNvSpPr>
            <p:nvPr/>
          </p:nvSpPr>
          <p:spPr bwMode="auto">
            <a:xfrm>
              <a:off x="3798888" y="1730376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4" name="Rectangle 249"/>
            <p:cNvSpPr>
              <a:spLocks noChangeArrowheads="1"/>
            </p:cNvSpPr>
            <p:nvPr/>
          </p:nvSpPr>
          <p:spPr bwMode="auto">
            <a:xfrm>
              <a:off x="3798888" y="1881188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5" name="Rectangle 250"/>
            <p:cNvSpPr>
              <a:spLocks noChangeArrowheads="1"/>
            </p:cNvSpPr>
            <p:nvPr/>
          </p:nvSpPr>
          <p:spPr bwMode="auto">
            <a:xfrm>
              <a:off x="3798888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6" name="Rectangle 251"/>
            <p:cNvSpPr>
              <a:spLocks noChangeArrowheads="1"/>
            </p:cNvSpPr>
            <p:nvPr/>
          </p:nvSpPr>
          <p:spPr bwMode="auto">
            <a:xfrm>
              <a:off x="3798888" y="2033588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7" name="Rectangle 252"/>
            <p:cNvSpPr>
              <a:spLocks noChangeArrowheads="1"/>
            </p:cNvSpPr>
            <p:nvPr/>
          </p:nvSpPr>
          <p:spPr bwMode="auto">
            <a:xfrm>
              <a:off x="3798888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8" name="Rectangle 253"/>
            <p:cNvSpPr>
              <a:spLocks noChangeArrowheads="1"/>
            </p:cNvSpPr>
            <p:nvPr/>
          </p:nvSpPr>
          <p:spPr bwMode="auto">
            <a:xfrm>
              <a:off x="3949701" y="1579563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9" name="Rectangle 254"/>
            <p:cNvSpPr>
              <a:spLocks noChangeArrowheads="1"/>
            </p:cNvSpPr>
            <p:nvPr/>
          </p:nvSpPr>
          <p:spPr bwMode="auto">
            <a:xfrm>
              <a:off x="3949701" y="15795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0" name="Rectangle 255"/>
            <p:cNvSpPr>
              <a:spLocks noChangeArrowheads="1"/>
            </p:cNvSpPr>
            <p:nvPr/>
          </p:nvSpPr>
          <p:spPr bwMode="auto">
            <a:xfrm>
              <a:off x="3949701" y="1730376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1" name="Rectangle 256"/>
            <p:cNvSpPr>
              <a:spLocks noChangeArrowheads="1"/>
            </p:cNvSpPr>
            <p:nvPr/>
          </p:nvSpPr>
          <p:spPr bwMode="auto">
            <a:xfrm>
              <a:off x="3949701" y="1730376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2" name="Rectangle 257"/>
            <p:cNvSpPr>
              <a:spLocks noChangeArrowheads="1"/>
            </p:cNvSpPr>
            <p:nvPr/>
          </p:nvSpPr>
          <p:spPr bwMode="auto">
            <a:xfrm>
              <a:off x="3949701" y="1881188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3" name="Rectangle 258"/>
            <p:cNvSpPr>
              <a:spLocks noChangeArrowheads="1"/>
            </p:cNvSpPr>
            <p:nvPr/>
          </p:nvSpPr>
          <p:spPr bwMode="auto">
            <a:xfrm>
              <a:off x="3949701" y="188118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4" name="Rectangle 259"/>
            <p:cNvSpPr>
              <a:spLocks noChangeArrowheads="1"/>
            </p:cNvSpPr>
            <p:nvPr/>
          </p:nvSpPr>
          <p:spPr bwMode="auto">
            <a:xfrm>
              <a:off x="3949701" y="2033588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5" name="Rectangle 260"/>
            <p:cNvSpPr>
              <a:spLocks noChangeArrowheads="1"/>
            </p:cNvSpPr>
            <p:nvPr/>
          </p:nvSpPr>
          <p:spPr bwMode="auto">
            <a:xfrm>
              <a:off x="3949701" y="20335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6" name="Rectangle 261"/>
            <p:cNvSpPr>
              <a:spLocks noChangeArrowheads="1"/>
            </p:cNvSpPr>
            <p:nvPr/>
          </p:nvSpPr>
          <p:spPr bwMode="auto">
            <a:xfrm>
              <a:off x="4102101" y="1881188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7" name="Rectangle 262"/>
            <p:cNvSpPr>
              <a:spLocks noChangeArrowheads="1"/>
            </p:cNvSpPr>
            <p:nvPr/>
          </p:nvSpPr>
          <p:spPr bwMode="auto">
            <a:xfrm>
              <a:off x="4102101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8" name="Rectangle 263"/>
            <p:cNvSpPr>
              <a:spLocks noChangeArrowheads="1"/>
            </p:cNvSpPr>
            <p:nvPr/>
          </p:nvSpPr>
          <p:spPr bwMode="auto">
            <a:xfrm>
              <a:off x="4102101" y="2033588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9" name="Rectangle 264"/>
            <p:cNvSpPr>
              <a:spLocks noChangeArrowheads="1"/>
            </p:cNvSpPr>
            <p:nvPr/>
          </p:nvSpPr>
          <p:spPr bwMode="auto">
            <a:xfrm>
              <a:off x="4102101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0" name="Freeform 265"/>
            <p:cNvSpPr>
              <a:spLocks noEditPoints="1"/>
            </p:cNvSpPr>
            <p:nvPr/>
          </p:nvSpPr>
          <p:spPr bwMode="auto">
            <a:xfrm>
              <a:off x="3560763" y="1528763"/>
              <a:ext cx="627063" cy="706438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350"/>
                </a:cxn>
                <a:cxn ang="0">
                  <a:pos x="205" y="335"/>
                </a:cxn>
                <a:cxn ang="0">
                  <a:pos x="395" y="364"/>
                </a:cxn>
                <a:cxn ang="0">
                  <a:pos x="205" y="335"/>
                </a:cxn>
                <a:cxn ang="0">
                  <a:pos x="409" y="350"/>
                </a:cxn>
                <a:cxn ang="0">
                  <a:pos x="381" y="159"/>
                </a:cxn>
                <a:cxn ang="0">
                  <a:pos x="395" y="145"/>
                </a:cxn>
                <a:cxn ang="0">
                  <a:pos x="586" y="173"/>
                </a:cxn>
                <a:cxn ang="0">
                  <a:pos x="395" y="145"/>
                </a:cxn>
                <a:cxn ang="0">
                  <a:pos x="572" y="159"/>
                </a:cxn>
                <a:cxn ang="0">
                  <a:pos x="600" y="540"/>
                </a:cxn>
                <a:cxn ang="0">
                  <a:pos x="586" y="526"/>
                </a:cxn>
                <a:cxn ang="0">
                  <a:pos x="777" y="554"/>
                </a:cxn>
                <a:cxn ang="0">
                  <a:pos x="586" y="526"/>
                </a:cxn>
                <a:cxn ang="0">
                  <a:pos x="763" y="540"/>
                </a:cxn>
                <a:cxn ang="0">
                  <a:pos x="791" y="731"/>
                </a:cxn>
                <a:cxn ang="0">
                  <a:pos x="777" y="745"/>
                </a:cxn>
                <a:cxn ang="0">
                  <a:pos x="395" y="717"/>
                </a:cxn>
                <a:cxn ang="0">
                  <a:pos x="777" y="745"/>
                </a:cxn>
                <a:cxn ang="0">
                  <a:pos x="409" y="731"/>
                </a:cxn>
                <a:cxn ang="0">
                  <a:pos x="381" y="540"/>
                </a:cxn>
                <a:cxn ang="0">
                  <a:pos x="395" y="554"/>
                </a:cxn>
                <a:cxn ang="0">
                  <a:pos x="14" y="526"/>
                </a:cxn>
                <a:cxn ang="0">
                  <a:pos x="395" y="554"/>
                </a:cxn>
                <a:cxn ang="0">
                  <a:pos x="0" y="540"/>
                </a:cxn>
                <a:cxn ang="0">
                  <a:pos x="28" y="731"/>
                </a:cxn>
                <a:cxn ang="0">
                  <a:pos x="14" y="717"/>
                </a:cxn>
                <a:cxn ang="0">
                  <a:pos x="205" y="745"/>
                </a:cxn>
                <a:cxn ang="0">
                  <a:pos x="14" y="717"/>
                </a:cxn>
                <a:cxn ang="0">
                  <a:pos x="190" y="731"/>
                </a:cxn>
                <a:cxn ang="0">
                  <a:pos x="219" y="890"/>
                </a:cxn>
                <a:cxn ang="0">
                  <a:pos x="190" y="364"/>
                </a:cxn>
                <a:cxn ang="0">
                  <a:pos x="205" y="350"/>
                </a:cxn>
                <a:cxn ang="0">
                  <a:pos x="190" y="364"/>
                </a:cxn>
                <a:cxn ang="0">
                  <a:pos x="409" y="350"/>
                </a:cxn>
                <a:cxn ang="0">
                  <a:pos x="395" y="364"/>
                </a:cxn>
                <a:cxn ang="0">
                  <a:pos x="381" y="145"/>
                </a:cxn>
                <a:cxn ang="0">
                  <a:pos x="395" y="159"/>
                </a:cxn>
                <a:cxn ang="0">
                  <a:pos x="381" y="145"/>
                </a:cxn>
                <a:cxn ang="0">
                  <a:pos x="600" y="159"/>
                </a:cxn>
                <a:cxn ang="0">
                  <a:pos x="586" y="145"/>
                </a:cxn>
                <a:cxn ang="0">
                  <a:pos x="572" y="554"/>
                </a:cxn>
                <a:cxn ang="0">
                  <a:pos x="586" y="540"/>
                </a:cxn>
                <a:cxn ang="0">
                  <a:pos x="572" y="554"/>
                </a:cxn>
                <a:cxn ang="0">
                  <a:pos x="791" y="540"/>
                </a:cxn>
                <a:cxn ang="0">
                  <a:pos x="777" y="526"/>
                </a:cxn>
                <a:cxn ang="0">
                  <a:pos x="791" y="745"/>
                </a:cxn>
                <a:cxn ang="0">
                  <a:pos x="777" y="731"/>
                </a:cxn>
                <a:cxn ang="0">
                  <a:pos x="791" y="745"/>
                </a:cxn>
                <a:cxn ang="0">
                  <a:pos x="381" y="731"/>
                </a:cxn>
                <a:cxn ang="0">
                  <a:pos x="395" y="745"/>
                </a:cxn>
                <a:cxn ang="0">
                  <a:pos x="409" y="526"/>
                </a:cxn>
                <a:cxn ang="0">
                  <a:pos x="395" y="540"/>
                </a:cxn>
                <a:cxn ang="0">
                  <a:pos x="409" y="526"/>
                </a:cxn>
                <a:cxn ang="0">
                  <a:pos x="0" y="540"/>
                </a:cxn>
                <a:cxn ang="0">
                  <a:pos x="14" y="526"/>
                </a:cxn>
                <a:cxn ang="0">
                  <a:pos x="0" y="745"/>
                </a:cxn>
                <a:cxn ang="0">
                  <a:pos x="14" y="731"/>
                </a:cxn>
                <a:cxn ang="0">
                  <a:pos x="0" y="745"/>
                </a:cxn>
                <a:cxn ang="0">
                  <a:pos x="219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0" y="0"/>
                  </a:lnTo>
                  <a:lnTo>
                    <a:pt x="190" y="350"/>
                  </a:lnTo>
                  <a:lnTo>
                    <a:pt x="219" y="350"/>
                  </a:lnTo>
                  <a:lnTo>
                    <a:pt x="219" y="0"/>
                  </a:lnTo>
                  <a:close/>
                  <a:moveTo>
                    <a:pt x="205" y="335"/>
                  </a:moveTo>
                  <a:lnTo>
                    <a:pt x="205" y="364"/>
                  </a:lnTo>
                  <a:lnTo>
                    <a:pt x="395" y="364"/>
                  </a:lnTo>
                  <a:lnTo>
                    <a:pt x="395" y="335"/>
                  </a:lnTo>
                  <a:lnTo>
                    <a:pt x="205" y="335"/>
                  </a:lnTo>
                  <a:close/>
                  <a:moveTo>
                    <a:pt x="381" y="350"/>
                  </a:moveTo>
                  <a:lnTo>
                    <a:pt x="409" y="350"/>
                  </a:lnTo>
                  <a:lnTo>
                    <a:pt x="409" y="159"/>
                  </a:lnTo>
                  <a:lnTo>
                    <a:pt x="381" y="159"/>
                  </a:lnTo>
                  <a:lnTo>
                    <a:pt x="381" y="350"/>
                  </a:lnTo>
                  <a:close/>
                  <a:moveTo>
                    <a:pt x="395" y="145"/>
                  </a:moveTo>
                  <a:lnTo>
                    <a:pt x="395" y="173"/>
                  </a:lnTo>
                  <a:lnTo>
                    <a:pt x="586" y="173"/>
                  </a:lnTo>
                  <a:lnTo>
                    <a:pt x="586" y="145"/>
                  </a:lnTo>
                  <a:lnTo>
                    <a:pt x="395" y="145"/>
                  </a:lnTo>
                  <a:close/>
                  <a:moveTo>
                    <a:pt x="600" y="159"/>
                  </a:moveTo>
                  <a:lnTo>
                    <a:pt x="572" y="159"/>
                  </a:lnTo>
                  <a:lnTo>
                    <a:pt x="572" y="540"/>
                  </a:lnTo>
                  <a:lnTo>
                    <a:pt x="600" y="540"/>
                  </a:lnTo>
                  <a:lnTo>
                    <a:pt x="600" y="159"/>
                  </a:lnTo>
                  <a:close/>
                  <a:moveTo>
                    <a:pt x="586" y="526"/>
                  </a:moveTo>
                  <a:lnTo>
                    <a:pt x="586" y="554"/>
                  </a:lnTo>
                  <a:lnTo>
                    <a:pt x="777" y="554"/>
                  </a:lnTo>
                  <a:lnTo>
                    <a:pt x="777" y="526"/>
                  </a:lnTo>
                  <a:lnTo>
                    <a:pt x="586" y="526"/>
                  </a:lnTo>
                  <a:close/>
                  <a:moveTo>
                    <a:pt x="791" y="540"/>
                  </a:moveTo>
                  <a:lnTo>
                    <a:pt x="763" y="540"/>
                  </a:lnTo>
                  <a:lnTo>
                    <a:pt x="763" y="731"/>
                  </a:lnTo>
                  <a:lnTo>
                    <a:pt x="791" y="731"/>
                  </a:lnTo>
                  <a:lnTo>
                    <a:pt x="791" y="540"/>
                  </a:lnTo>
                  <a:close/>
                  <a:moveTo>
                    <a:pt x="777" y="745"/>
                  </a:moveTo>
                  <a:lnTo>
                    <a:pt x="777" y="717"/>
                  </a:lnTo>
                  <a:lnTo>
                    <a:pt x="395" y="717"/>
                  </a:lnTo>
                  <a:lnTo>
                    <a:pt x="395" y="745"/>
                  </a:lnTo>
                  <a:lnTo>
                    <a:pt x="777" y="745"/>
                  </a:lnTo>
                  <a:close/>
                  <a:moveTo>
                    <a:pt x="381" y="731"/>
                  </a:moveTo>
                  <a:lnTo>
                    <a:pt x="409" y="731"/>
                  </a:lnTo>
                  <a:lnTo>
                    <a:pt x="409" y="540"/>
                  </a:lnTo>
                  <a:lnTo>
                    <a:pt x="381" y="540"/>
                  </a:lnTo>
                  <a:lnTo>
                    <a:pt x="381" y="731"/>
                  </a:lnTo>
                  <a:close/>
                  <a:moveTo>
                    <a:pt x="395" y="554"/>
                  </a:moveTo>
                  <a:lnTo>
                    <a:pt x="395" y="526"/>
                  </a:lnTo>
                  <a:lnTo>
                    <a:pt x="14" y="526"/>
                  </a:lnTo>
                  <a:lnTo>
                    <a:pt x="14" y="554"/>
                  </a:lnTo>
                  <a:lnTo>
                    <a:pt x="395" y="554"/>
                  </a:lnTo>
                  <a:close/>
                  <a:moveTo>
                    <a:pt x="28" y="540"/>
                  </a:moveTo>
                  <a:lnTo>
                    <a:pt x="0" y="540"/>
                  </a:lnTo>
                  <a:lnTo>
                    <a:pt x="0" y="731"/>
                  </a:lnTo>
                  <a:lnTo>
                    <a:pt x="28" y="731"/>
                  </a:lnTo>
                  <a:lnTo>
                    <a:pt x="28" y="540"/>
                  </a:lnTo>
                  <a:close/>
                  <a:moveTo>
                    <a:pt x="14" y="717"/>
                  </a:moveTo>
                  <a:lnTo>
                    <a:pt x="14" y="745"/>
                  </a:lnTo>
                  <a:lnTo>
                    <a:pt x="205" y="745"/>
                  </a:lnTo>
                  <a:lnTo>
                    <a:pt x="205" y="717"/>
                  </a:lnTo>
                  <a:lnTo>
                    <a:pt x="14" y="717"/>
                  </a:lnTo>
                  <a:close/>
                  <a:moveTo>
                    <a:pt x="219" y="731"/>
                  </a:moveTo>
                  <a:lnTo>
                    <a:pt x="190" y="731"/>
                  </a:lnTo>
                  <a:lnTo>
                    <a:pt x="190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190" y="364"/>
                  </a:moveTo>
                  <a:lnTo>
                    <a:pt x="205" y="364"/>
                  </a:lnTo>
                  <a:lnTo>
                    <a:pt x="205" y="350"/>
                  </a:lnTo>
                  <a:lnTo>
                    <a:pt x="190" y="350"/>
                  </a:lnTo>
                  <a:lnTo>
                    <a:pt x="190" y="364"/>
                  </a:lnTo>
                  <a:close/>
                  <a:moveTo>
                    <a:pt x="409" y="364"/>
                  </a:moveTo>
                  <a:lnTo>
                    <a:pt x="409" y="350"/>
                  </a:lnTo>
                  <a:lnTo>
                    <a:pt x="395" y="350"/>
                  </a:lnTo>
                  <a:lnTo>
                    <a:pt x="395" y="364"/>
                  </a:lnTo>
                  <a:lnTo>
                    <a:pt x="409" y="364"/>
                  </a:lnTo>
                  <a:close/>
                  <a:moveTo>
                    <a:pt x="381" y="145"/>
                  </a:moveTo>
                  <a:lnTo>
                    <a:pt x="395" y="145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600" y="145"/>
                  </a:moveTo>
                  <a:lnTo>
                    <a:pt x="600" y="159"/>
                  </a:lnTo>
                  <a:lnTo>
                    <a:pt x="586" y="159"/>
                  </a:lnTo>
                  <a:lnTo>
                    <a:pt x="586" y="145"/>
                  </a:lnTo>
                  <a:lnTo>
                    <a:pt x="600" y="145"/>
                  </a:lnTo>
                  <a:close/>
                  <a:moveTo>
                    <a:pt x="572" y="554"/>
                  </a:moveTo>
                  <a:lnTo>
                    <a:pt x="586" y="554"/>
                  </a:lnTo>
                  <a:lnTo>
                    <a:pt x="586" y="540"/>
                  </a:lnTo>
                  <a:lnTo>
                    <a:pt x="572" y="540"/>
                  </a:lnTo>
                  <a:lnTo>
                    <a:pt x="572" y="554"/>
                  </a:lnTo>
                  <a:close/>
                  <a:moveTo>
                    <a:pt x="791" y="526"/>
                  </a:moveTo>
                  <a:lnTo>
                    <a:pt x="791" y="540"/>
                  </a:lnTo>
                  <a:lnTo>
                    <a:pt x="777" y="540"/>
                  </a:lnTo>
                  <a:lnTo>
                    <a:pt x="777" y="526"/>
                  </a:lnTo>
                  <a:lnTo>
                    <a:pt x="791" y="526"/>
                  </a:lnTo>
                  <a:close/>
                  <a:moveTo>
                    <a:pt x="791" y="745"/>
                  </a:moveTo>
                  <a:lnTo>
                    <a:pt x="777" y="745"/>
                  </a:lnTo>
                  <a:lnTo>
                    <a:pt x="777" y="731"/>
                  </a:lnTo>
                  <a:lnTo>
                    <a:pt x="791" y="731"/>
                  </a:lnTo>
                  <a:lnTo>
                    <a:pt x="791" y="745"/>
                  </a:lnTo>
                  <a:close/>
                  <a:moveTo>
                    <a:pt x="381" y="745"/>
                  </a:moveTo>
                  <a:lnTo>
                    <a:pt x="381" y="731"/>
                  </a:lnTo>
                  <a:lnTo>
                    <a:pt x="395" y="731"/>
                  </a:lnTo>
                  <a:lnTo>
                    <a:pt x="395" y="745"/>
                  </a:lnTo>
                  <a:lnTo>
                    <a:pt x="381" y="745"/>
                  </a:lnTo>
                  <a:close/>
                  <a:moveTo>
                    <a:pt x="409" y="526"/>
                  </a:moveTo>
                  <a:lnTo>
                    <a:pt x="395" y="526"/>
                  </a:lnTo>
                  <a:lnTo>
                    <a:pt x="395" y="540"/>
                  </a:lnTo>
                  <a:lnTo>
                    <a:pt x="409" y="540"/>
                  </a:lnTo>
                  <a:lnTo>
                    <a:pt x="409" y="526"/>
                  </a:lnTo>
                  <a:close/>
                  <a:moveTo>
                    <a:pt x="0" y="526"/>
                  </a:moveTo>
                  <a:lnTo>
                    <a:pt x="0" y="540"/>
                  </a:lnTo>
                  <a:lnTo>
                    <a:pt x="14" y="540"/>
                  </a:lnTo>
                  <a:lnTo>
                    <a:pt x="14" y="526"/>
                  </a:lnTo>
                  <a:lnTo>
                    <a:pt x="0" y="526"/>
                  </a:lnTo>
                  <a:close/>
                  <a:moveTo>
                    <a:pt x="0" y="745"/>
                  </a:moveTo>
                  <a:lnTo>
                    <a:pt x="14" y="745"/>
                  </a:lnTo>
                  <a:lnTo>
                    <a:pt x="14" y="731"/>
                  </a:lnTo>
                  <a:lnTo>
                    <a:pt x="0" y="731"/>
                  </a:lnTo>
                  <a:lnTo>
                    <a:pt x="0" y="745"/>
                  </a:lnTo>
                  <a:close/>
                  <a:moveTo>
                    <a:pt x="219" y="717"/>
                  </a:moveTo>
                  <a:lnTo>
                    <a:pt x="219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219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1" name="Rectangle 266"/>
            <p:cNvSpPr>
              <a:spLocks noChangeArrowheads="1"/>
            </p:cNvSpPr>
            <p:nvPr/>
          </p:nvSpPr>
          <p:spPr bwMode="auto">
            <a:xfrm>
              <a:off x="3495676" y="3043238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2" name="Rectangle 267"/>
            <p:cNvSpPr>
              <a:spLocks noChangeArrowheads="1"/>
            </p:cNvSpPr>
            <p:nvPr/>
          </p:nvSpPr>
          <p:spPr bwMode="auto">
            <a:xfrm>
              <a:off x="3495676" y="304323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3" name="Rectangle 268"/>
            <p:cNvSpPr>
              <a:spLocks noChangeArrowheads="1"/>
            </p:cNvSpPr>
            <p:nvPr/>
          </p:nvSpPr>
          <p:spPr bwMode="auto">
            <a:xfrm>
              <a:off x="3495676" y="3194051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4" name="Rectangle 269"/>
            <p:cNvSpPr>
              <a:spLocks noChangeArrowheads="1"/>
            </p:cNvSpPr>
            <p:nvPr/>
          </p:nvSpPr>
          <p:spPr bwMode="auto">
            <a:xfrm>
              <a:off x="3495676" y="3194051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5" name="Rectangle 270"/>
            <p:cNvSpPr>
              <a:spLocks noChangeArrowheads="1"/>
            </p:cNvSpPr>
            <p:nvPr/>
          </p:nvSpPr>
          <p:spPr bwMode="auto">
            <a:xfrm>
              <a:off x="3648076" y="2740026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6" name="Rectangle 271"/>
            <p:cNvSpPr>
              <a:spLocks noChangeArrowheads="1"/>
            </p:cNvSpPr>
            <p:nvPr/>
          </p:nvSpPr>
          <p:spPr bwMode="auto">
            <a:xfrm>
              <a:off x="3648076" y="2740026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7" name="Rectangle 272"/>
            <p:cNvSpPr>
              <a:spLocks noChangeArrowheads="1"/>
            </p:cNvSpPr>
            <p:nvPr/>
          </p:nvSpPr>
          <p:spPr bwMode="auto">
            <a:xfrm>
              <a:off x="3648076" y="2890838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8" name="Rectangle 273"/>
            <p:cNvSpPr>
              <a:spLocks noChangeArrowheads="1"/>
            </p:cNvSpPr>
            <p:nvPr/>
          </p:nvSpPr>
          <p:spPr bwMode="auto">
            <a:xfrm>
              <a:off x="3648076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9" name="Rectangle 274"/>
            <p:cNvSpPr>
              <a:spLocks noChangeArrowheads="1"/>
            </p:cNvSpPr>
            <p:nvPr/>
          </p:nvSpPr>
          <p:spPr bwMode="auto">
            <a:xfrm>
              <a:off x="3648076" y="3043238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0" name="Rectangle 275"/>
            <p:cNvSpPr>
              <a:spLocks noChangeArrowheads="1"/>
            </p:cNvSpPr>
            <p:nvPr/>
          </p:nvSpPr>
          <p:spPr bwMode="auto">
            <a:xfrm>
              <a:off x="3648076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1" name="Rectangle 276"/>
            <p:cNvSpPr>
              <a:spLocks noChangeArrowheads="1"/>
            </p:cNvSpPr>
            <p:nvPr/>
          </p:nvSpPr>
          <p:spPr bwMode="auto">
            <a:xfrm>
              <a:off x="3648076" y="3194051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2" name="Rectangle 277"/>
            <p:cNvSpPr>
              <a:spLocks noChangeArrowheads="1"/>
            </p:cNvSpPr>
            <p:nvPr/>
          </p:nvSpPr>
          <p:spPr bwMode="auto">
            <a:xfrm>
              <a:off x="3648076" y="319405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3" name="Rectangle 278"/>
            <p:cNvSpPr>
              <a:spLocks noChangeArrowheads="1"/>
            </p:cNvSpPr>
            <p:nvPr/>
          </p:nvSpPr>
          <p:spPr bwMode="auto">
            <a:xfrm>
              <a:off x="3798888" y="2740026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4" name="Rectangle 279"/>
            <p:cNvSpPr>
              <a:spLocks noChangeArrowheads="1"/>
            </p:cNvSpPr>
            <p:nvPr/>
          </p:nvSpPr>
          <p:spPr bwMode="auto">
            <a:xfrm>
              <a:off x="3798888" y="2740026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5" name="Rectangle 280"/>
            <p:cNvSpPr>
              <a:spLocks noChangeArrowheads="1"/>
            </p:cNvSpPr>
            <p:nvPr/>
          </p:nvSpPr>
          <p:spPr bwMode="auto">
            <a:xfrm>
              <a:off x="3798888" y="2890838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6" name="Rectangle 281"/>
            <p:cNvSpPr>
              <a:spLocks noChangeArrowheads="1"/>
            </p:cNvSpPr>
            <p:nvPr/>
          </p:nvSpPr>
          <p:spPr bwMode="auto">
            <a:xfrm>
              <a:off x="3798888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7" name="Rectangle 282"/>
            <p:cNvSpPr>
              <a:spLocks noChangeArrowheads="1"/>
            </p:cNvSpPr>
            <p:nvPr/>
          </p:nvSpPr>
          <p:spPr bwMode="auto">
            <a:xfrm>
              <a:off x="3798888" y="3043238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8" name="Rectangle 283"/>
            <p:cNvSpPr>
              <a:spLocks noChangeArrowheads="1"/>
            </p:cNvSpPr>
            <p:nvPr/>
          </p:nvSpPr>
          <p:spPr bwMode="auto">
            <a:xfrm>
              <a:off x="3798888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9" name="Rectangle 284"/>
            <p:cNvSpPr>
              <a:spLocks noChangeArrowheads="1"/>
            </p:cNvSpPr>
            <p:nvPr/>
          </p:nvSpPr>
          <p:spPr bwMode="auto">
            <a:xfrm>
              <a:off x="3798888" y="3194051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0" name="Rectangle 285"/>
            <p:cNvSpPr>
              <a:spLocks noChangeArrowheads="1"/>
            </p:cNvSpPr>
            <p:nvPr/>
          </p:nvSpPr>
          <p:spPr bwMode="auto">
            <a:xfrm>
              <a:off x="3798888" y="319405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1" name="Rectangle 286"/>
            <p:cNvSpPr>
              <a:spLocks noChangeArrowheads="1"/>
            </p:cNvSpPr>
            <p:nvPr/>
          </p:nvSpPr>
          <p:spPr bwMode="auto">
            <a:xfrm>
              <a:off x="3949701" y="2740026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2" name="Rectangle 287"/>
            <p:cNvSpPr>
              <a:spLocks noChangeArrowheads="1"/>
            </p:cNvSpPr>
            <p:nvPr/>
          </p:nvSpPr>
          <p:spPr bwMode="auto">
            <a:xfrm>
              <a:off x="3949701" y="2740026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3" name="Rectangle 288"/>
            <p:cNvSpPr>
              <a:spLocks noChangeArrowheads="1"/>
            </p:cNvSpPr>
            <p:nvPr/>
          </p:nvSpPr>
          <p:spPr bwMode="auto">
            <a:xfrm>
              <a:off x="3949701" y="2890838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4" name="Rectangle 289"/>
            <p:cNvSpPr>
              <a:spLocks noChangeArrowheads="1"/>
            </p:cNvSpPr>
            <p:nvPr/>
          </p:nvSpPr>
          <p:spPr bwMode="auto">
            <a:xfrm>
              <a:off x="3949701" y="289083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5" name="Rectangle 290"/>
            <p:cNvSpPr>
              <a:spLocks noChangeArrowheads="1"/>
            </p:cNvSpPr>
            <p:nvPr/>
          </p:nvSpPr>
          <p:spPr bwMode="auto">
            <a:xfrm>
              <a:off x="3949701" y="3043238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6" name="Rectangle 291"/>
            <p:cNvSpPr>
              <a:spLocks noChangeArrowheads="1"/>
            </p:cNvSpPr>
            <p:nvPr/>
          </p:nvSpPr>
          <p:spPr bwMode="auto">
            <a:xfrm>
              <a:off x="3949701" y="304323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7" name="Rectangle 292"/>
            <p:cNvSpPr>
              <a:spLocks noChangeArrowheads="1"/>
            </p:cNvSpPr>
            <p:nvPr/>
          </p:nvSpPr>
          <p:spPr bwMode="auto">
            <a:xfrm>
              <a:off x="3949701" y="3194051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8" name="Rectangle 293"/>
            <p:cNvSpPr>
              <a:spLocks noChangeArrowheads="1"/>
            </p:cNvSpPr>
            <p:nvPr/>
          </p:nvSpPr>
          <p:spPr bwMode="auto">
            <a:xfrm>
              <a:off x="3949701" y="3194051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9" name="Rectangle 294"/>
            <p:cNvSpPr>
              <a:spLocks noChangeArrowheads="1"/>
            </p:cNvSpPr>
            <p:nvPr/>
          </p:nvSpPr>
          <p:spPr bwMode="auto">
            <a:xfrm>
              <a:off x="4102101" y="3043238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0" name="Rectangle 295"/>
            <p:cNvSpPr>
              <a:spLocks noChangeArrowheads="1"/>
            </p:cNvSpPr>
            <p:nvPr/>
          </p:nvSpPr>
          <p:spPr bwMode="auto">
            <a:xfrm>
              <a:off x="4102101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1" name="Rectangle 296"/>
            <p:cNvSpPr>
              <a:spLocks noChangeArrowheads="1"/>
            </p:cNvSpPr>
            <p:nvPr/>
          </p:nvSpPr>
          <p:spPr bwMode="auto">
            <a:xfrm>
              <a:off x="4102101" y="3194051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2" name="Rectangle 297"/>
            <p:cNvSpPr>
              <a:spLocks noChangeArrowheads="1"/>
            </p:cNvSpPr>
            <p:nvPr/>
          </p:nvSpPr>
          <p:spPr bwMode="auto">
            <a:xfrm>
              <a:off x="4102101" y="319405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3" name="Freeform 298"/>
            <p:cNvSpPr>
              <a:spLocks noEditPoints="1"/>
            </p:cNvSpPr>
            <p:nvPr/>
          </p:nvSpPr>
          <p:spPr bwMode="auto">
            <a:xfrm>
              <a:off x="3560763" y="2689226"/>
              <a:ext cx="627063" cy="706438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350"/>
                </a:cxn>
                <a:cxn ang="0">
                  <a:pos x="205" y="336"/>
                </a:cxn>
                <a:cxn ang="0">
                  <a:pos x="395" y="364"/>
                </a:cxn>
                <a:cxn ang="0">
                  <a:pos x="205" y="336"/>
                </a:cxn>
                <a:cxn ang="0">
                  <a:pos x="409" y="350"/>
                </a:cxn>
                <a:cxn ang="0">
                  <a:pos x="381" y="159"/>
                </a:cxn>
                <a:cxn ang="0">
                  <a:pos x="395" y="145"/>
                </a:cxn>
                <a:cxn ang="0">
                  <a:pos x="586" y="173"/>
                </a:cxn>
                <a:cxn ang="0">
                  <a:pos x="395" y="145"/>
                </a:cxn>
                <a:cxn ang="0">
                  <a:pos x="572" y="159"/>
                </a:cxn>
                <a:cxn ang="0">
                  <a:pos x="600" y="541"/>
                </a:cxn>
                <a:cxn ang="0">
                  <a:pos x="586" y="527"/>
                </a:cxn>
                <a:cxn ang="0">
                  <a:pos x="777" y="555"/>
                </a:cxn>
                <a:cxn ang="0">
                  <a:pos x="586" y="527"/>
                </a:cxn>
                <a:cxn ang="0">
                  <a:pos x="763" y="541"/>
                </a:cxn>
                <a:cxn ang="0">
                  <a:pos x="791" y="731"/>
                </a:cxn>
                <a:cxn ang="0">
                  <a:pos x="777" y="746"/>
                </a:cxn>
                <a:cxn ang="0">
                  <a:pos x="395" y="717"/>
                </a:cxn>
                <a:cxn ang="0">
                  <a:pos x="777" y="746"/>
                </a:cxn>
                <a:cxn ang="0">
                  <a:pos x="409" y="731"/>
                </a:cxn>
                <a:cxn ang="0">
                  <a:pos x="381" y="541"/>
                </a:cxn>
                <a:cxn ang="0">
                  <a:pos x="395" y="555"/>
                </a:cxn>
                <a:cxn ang="0">
                  <a:pos x="14" y="527"/>
                </a:cxn>
                <a:cxn ang="0">
                  <a:pos x="395" y="555"/>
                </a:cxn>
                <a:cxn ang="0">
                  <a:pos x="0" y="541"/>
                </a:cxn>
                <a:cxn ang="0">
                  <a:pos x="28" y="731"/>
                </a:cxn>
                <a:cxn ang="0">
                  <a:pos x="14" y="717"/>
                </a:cxn>
                <a:cxn ang="0">
                  <a:pos x="205" y="746"/>
                </a:cxn>
                <a:cxn ang="0">
                  <a:pos x="14" y="717"/>
                </a:cxn>
                <a:cxn ang="0">
                  <a:pos x="190" y="731"/>
                </a:cxn>
                <a:cxn ang="0">
                  <a:pos x="219" y="890"/>
                </a:cxn>
                <a:cxn ang="0">
                  <a:pos x="190" y="364"/>
                </a:cxn>
                <a:cxn ang="0">
                  <a:pos x="205" y="350"/>
                </a:cxn>
                <a:cxn ang="0">
                  <a:pos x="190" y="364"/>
                </a:cxn>
                <a:cxn ang="0">
                  <a:pos x="409" y="350"/>
                </a:cxn>
                <a:cxn ang="0">
                  <a:pos x="395" y="364"/>
                </a:cxn>
                <a:cxn ang="0">
                  <a:pos x="381" y="145"/>
                </a:cxn>
                <a:cxn ang="0">
                  <a:pos x="395" y="159"/>
                </a:cxn>
                <a:cxn ang="0">
                  <a:pos x="381" y="145"/>
                </a:cxn>
                <a:cxn ang="0">
                  <a:pos x="600" y="159"/>
                </a:cxn>
                <a:cxn ang="0">
                  <a:pos x="586" y="145"/>
                </a:cxn>
                <a:cxn ang="0">
                  <a:pos x="572" y="555"/>
                </a:cxn>
                <a:cxn ang="0">
                  <a:pos x="586" y="541"/>
                </a:cxn>
                <a:cxn ang="0">
                  <a:pos x="572" y="555"/>
                </a:cxn>
                <a:cxn ang="0">
                  <a:pos x="791" y="541"/>
                </a:cxn>
                <a:cxn ang="0">
                  <a:pos x="777" y="527"/>
                </a:cxn>
                <a:cxn ang="0">
                  <a:pos x="791" y="746"/>
                </a:cxn>
                <a:cxn ang="0">
                  <a:pos x="777" y="731"/>
                </a:cxn>
                <a:cxn ang="0">
                  <a:pos x="791" y="746"/>
                </a:cxn>
                <a:cxn ang="0">
                  <a:pos x="381" y="731"/>
                </a:cxn>
                <a:cxn ang="0">
                  <a:pos x="395" y="746"/>
                </a:cxn>
                <a:cxn ang="0">
                  <a:pos x="409" y="527"/>
                </a:cxn>
                <a:cxn ang="0">
                  <a:pos x="395" y="541"/>
                </a:cxn>
                <a:cxn ang="0">
                  <a:pos x="409" y="527"/>
                </a:cxn>
                <a:cxn ang="0">
                  <a:pos x="0" y="541"/>
                </a:cxn>
                <a:cxn ang="0">
                  <a:pos x="14" y="527"/>
                </a:cxn>
                <a:cxn ang="0">
                  <a:pos x="0" y="746"/>
                </a:cxn>
                <a:cxn ang="0">
                  <a:pos x="14" y="731"/>
                </a:cxn>
                <a:cxn ang="0">
                  <a:pos x="0" y="746"/>
                </a:cxn>
                <a:cxn ang="0">
                  <a:pos x="219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0" y="0"/>
                  </a:lnTo>
                  <a:lnTo>
                    <a:pt x="190" y="350"/>
                  </a:lnTo>
                  <a:lnTo>
                    <a:pt x="219" y="350"/>
                  </a:lnTo>
                  <a:lnTo>
                    <a:pt x="219" y="0"/>
                  </a:lnTo>
                  <a:close/>
                  <a:moveTo>
                    <a:pt x="205" y="336"/>
                  </a:moveTo>
                  <a:lnTo>
                    <a:pt x="205" y="364"/>
                  </a:lnTo>
                  <a:lnTo>
                    <a:pt x="395" y="364"/>
                  </a:lnTo>
                  <a:lnTo>
                    <a:pt x="395" y="336"/>
                  </a:lnTo>
                  <a:lnTo>
                    <a:pt x="205" y="336"/>
                  </a:lnTo>
                  <a:close/>
                  <a:moveTo>
                    <a:pt x="381" y="350"/>
                  </a:moveTo>
                  <a:lnTo>
                    <a:pt x="409" y="350"/>
                  </a:lnTo>
                  <a:lnTo>
                    <a:pt x="409" y="159"/>
                  </a:lnTo>
                  <a:lnTo>
                    <a:pt x="381" y="159"/>
                  </a:lnTo>
                  <a:lnTo>
                    <a:pt x="381" y="350"/>
                  </a:lnTo>
                  <a:close/>
                  <a:moveTo>
                    <a:pt x="395" y="145"/>
                  </a:moveTo>
                  <a:lnTo>
                    <a:pt x="395" y="173"/>
                  </a:lnTo>
                  <a:lnTo>
                    <a:pt x="586" y="173"/>
                  </a:lnTo>
                  <a:lnTo>
                    <a:pt x="586" y="145"/>
                  </a:lnTo>
                  <a:lnTo>
                    <a:pt x="395" y="145"/>
                  </a:lnTo>
                  <a:close/>
                  <a:moveTo>
                    <a:pt x="600" y="159"/>
                  </a:moveTo>
                  <a:lnTo>
                    <a:pt x="572" y="159"/>
                  </a:lnTo>
                  <a:lnTo>
                    <a:pt x="572" y="541"/>
                  </a:lnTo>
                  <a:lnTo>
                    <a:pt x="600" y="541"/>
                  </a:lnTo>
                  <a:lnTo>
                    <a:pt x="600" y="159"/>
                  </a:lnTo>
                  <a:close/>
                  <a:moveTo>
                    <a:pt x="586" y="527"/>
                  </a:moveTo>
                  <a:lnTo>
                    <a:pt x="586" y="555"/>
                  </a:lnTo>
                  <a:lnTo>
                    <a:pt x="777" y="555"/>
                  </a:lnTo>
                  <a:lnTo>
                    <a:pt x="777" y="527"/>
                  </a:lnTo>
                  <a:lnTo>
                    <a:pt x="586" y="527"/>
                  </a:lnTo>
                  <a:close/>
                  <a:moveTo>
                    <a:pt x="791" y="541"/>
                  </a:moveTo>
                  <a:lnTo>
                    <a:pt x="763" y="541"/>
                  </a:lnTo>
                  <a:lnTo>
                    <a:pt x="763" y="731"/>
                  </a:lnTo>
                  <a:lnTo>
                    <a:pt x="791" y="731"/>
                  </a:lnTo>
                  <a:lnTo>
                    <a:pt x="791" y="541"/>
                  </a:lnTo>
                  <a:close/>
                  <a:moveTo>
                    <a:pt x="777" y="746"/>
                  </a:moveTo>
                  <a:lnTo>
                    <a:pt x="777" y="717"/>
                  </a:lnTo>
                  <a:lnTo>
                    <a:pt x="395" y="717"/>
                  </a:lnTo>
                  <a:lnTo>
                    <a:pt x="395" y="746"/>
                  </a:lnTo>
                  <a:lnTo>
                    <a:pt x="777" y="746"/>
                  </a:lnTo>
                  <a:close/>
                  <a:moveTo>
                    <a:pt x="381" y="731"/>
                  </a:moveTo>
                  <a:lnTo>
                    <a:pt x="409" y="731"/>
                  </a:lnTo>
                  <a:lnTo>
                    <a:pt x="409" y="541"/>
                  </a:lnTo>
                  <a:lnTo>
                    <a:pt x="381" y="541"/>
                  </a:lnTo>
                  <a:lnTo>
                    <a:pt x="381" y="731"/>
                  </a:lnTo>
                  <a:close/>
                  <a:moveTo>
                    <a:pt x="395" y="555"/>
                  </a:moveTo>
                  <a:lnTo>
                    <a:pt x="395" y="527"/>
                  </a:lnTo>
                  <a:lnTo>
                    <a:pt x="14" y="527"/>
                  </a:lnTo>
                  <a:lnTo>
                    <a:pt x="14" y="555"/>
                  </a:lnTo>
                  <a:lnTo>
                    <a:pt x="395" y="555"/>
                  </a:lnTo>
                  <a:close/>
                  <a:moveTo>
                    <a:pt x="28" y="541"/>
                  </a:moveTo>
                  <a:lnTo>
                    <a:pt x="0" y="541"/>
                  </a:lnTo>
                  <a:lnTo>
                    <a:pt x="0" y="731"/>
                  </a:lnTo>
                  <a:lnTo>
                    <a:pt x="28" y="731"/>
                  </a:lnTo>
                  <a:lnTo>
                    <a:pt x="28" y="541"/>
                  </a:lnTo>
                  <a:close/>
                  <a:moveTo>
                    <a:pt x="14" y="717"/>
                  </a:moveTo>
                  <a:lnTo>
                    <a:pt x="14" y="746"/>
                  </a:lnTo>
                  <a:lnTo>
                    <a:pt x="205" y="746"/>
                  </a:lnTo>
                  <a:lnTo>
                    <a:pt x="205" y="717"/>
                  </a:lnTo>
                  <a:lnTo>
                    <a:pt x="14" y="717"/>
                  </a:lnTo>
                  <a:close/>
                  <a:moveTo>
                    <a:pt x="219" y="731"/>
                  </a:moveTo>
                  <a:lnTo>
                    <a:pt x="190" y="731"/>
                  </a:lnTo>
                  <a:lnTo>
                    <a:pt x="190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190" y="364"/>
                  </a:moveTo>
                  <a:lnTo>
                    <a:pt x="205" y="364"/>
                  </a:lnTo>
                  <a:lnTo>
                    <a:pt x="205" y="350"/>
                  </a:lnTo>
                  <a:lnTo>
                    <a:pt x="190" y="350"/>
                  </a:lnTo>
                  <a:lnTo>
                    <a:pt x="190" y="364"/>
                  </a:lnTo>
                  <a:close/>
                  <a:moveTo>
                    <a:pt x="409" y="364"/>
                  </a:moveTo>
                  <a:lnTo>
                    <a:pt x="409" y="350"/>
                  </a:lnTo>
                  <a:lnTo>
                    <a:pt x="395" y="350"/>
                  </a:lnTo>
                  <a:lnTo>
                    <a:pt x="395" y="364"/>
                  </a:lnTo>
                  <a:lnTo>
                    <a:pt x="409" y="364"/>
                  </a:lnTo>
                  <a:close/>
                  <a:moveTo>
                    <a:pt x="381" y="145"/>
                  </a:moveTo>
                  <a:lnTo>
                    <a:pt x="395" y="145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600" y="145"/>
                  </a:moveTo>
                  <a:lnTo>
                    <a:pt x="600" y="159"/>
                  </a:lnTo>
                  <a:lnTo>
                    <a:pt x="586" y="159"/>
                  </a:lnTo>
                  <a:lnTo>
                    <a:pt x="586" y="145"/>
                  </a:lnTo>
                  <a:lnTo>
                    <a:pt x="600" y="145"/>
                  </a:lnTo>
                  <a:close/>
                  <a:moveTo>
                    <a:pt x="572" y="555"/>
                  </a:moveTo>
                  <a:lnTo>
                    <a:pt x="586" y="555"/>
                  </a:lnTo>
                  <a:lnTo>
                    <a:pt x="586" y="541"/>
                  </a:lnTo>
                  <a:lnTo>
                    <a:pt x="572" y="541"/>
                  </a:lnTo>
                  <a:lnTo>
                    <a:pt x="572" y="555"/>
                  </a:lnTo>
                  <a:close/>
                  <a:moveTo>
                    <a:pt x="791" y="527"/>
                  </a:moveTo>
                  <a:lnTo>
                    <a:pt x="791" y="541"/>
                  </a:lnTo>
                  <a:lnTo>
                    <a:pt x="777" y="541"/>
                  </a:lnTo>
                  <a:lnTo>
                    <a:pt x="777" y="527"/>
                  </a:lnTo>
                  <a:lnTo>
                    <a:pt x="791" y="527"/>
                  </a:lnTo>
                  <a:close/>
                  <a:moveTo>
                    <a:pt x="791" y="746"/>
                  </a:moveTo>
                  <a:lnTo>
                    <a:pt x="777" y="746"/>
                  </a:lnTo>
                  <a:lnTo>
                    <a:pt x="777" y="731"/>
                  </a:lnTo>
                  <a:lnTo>
                    <a:pt x="791" y="731"/>
                  </a:lnTo>
                  <a:lnTo>
                    <a:pt x="791" y="746"/>
                  </a:lnTo>
                  <a:close/>
                  <a:moveTo>
                    <a:pt x="381" y="746"/>
                  </a:moveTo>
                  <a:lnTo>
                    <a:pt x="381" y="731"/>
                  </a:lnTo>
                  <a:lnTo>
                    <a:pt x="395" y="731"/>
                  </a:lnTo>
                  <a:lnTo>
                    <a:pt x="395" y="746"/>
                  </a:lnTo>
                  <a:lnTo>
                    <a:pt x="381" y="746"/>
                  </a:lnTo>
                  <a:close/>
                  <a:moveTo>
                    <a:pt x="409" y="527"/>
                  </a:moveTo>
                  <a:lnTo>
                    <a:pt x="395" y="527"/>
                  </a:lnTo>
                  <a:lnTo>
                    <a:pt x="395" y="541"/>
                  </a:lnTo>
                  <a:lnTo>
                    <a:pt x="409" y="541"/>
                  </a:lnTo>
                  <a:lnTo>
                    <a:pt x="409" y="527"/>
                  </a:lnTo>
                  <a:close/>
                  <a:moveTo>
                    <a:pt x="0" y="527"/>
                  </a:moveTo>
                  <a:lnTo>
                    <a:pt x="0" y="541"/>
                  </a:lnTo>
                  <a:lnTo>
                    <a:pt x="14" y="541"/>
                  </a:lnTo>
                  <a:lnTo>
                    <a:pt x="14" y="527"/>
                  </a:lnTo>
                  <a:lnTo>
                    <a:pt x="0" y="527"/>
                  </a:lnTo>
                  <a:close/>
                  <a:moveTo>
                    <a:pt x="0" y="746"/>
                  </a:moveTo>
                  <a:lnTo>
                    <a:pt x="14" y="746"/>
                  </a:lnTo>
                  <a:lnTo>
                    <a:pt x="14" y="731"/>
                  </a:lnTo>
                  <a:lnTo>
                    <a:pt x="0" y="731"/>
                  </a:lnTo>
                  <a:lnTo>
                    <a:pt x="0" y="746"/>
                  </a:lnTo>
                  <a:close/>
                  <a:moveTo>
                    <a:pt x="219" y="717"/>
                  </a:moveTo>
                  <a:lnTo>
                    <a:pt x="219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219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4" name="Rectangle 299"/>
            <p:cNvSpPr>
              <a:spLocks noChangeArrowheads="1"/>
            </p:cNvSpPr>
            <p:nvPr/>
          </p:nvSpPr>
          <p:spPr bwMode="auto">
            <a:xfrm>
              <a:off x="3495676" y="4203701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5" name="Rectangle 300"/>
            <p:cNvSpPr>
              <a:spLocks noChangeArrowheads="1"/>
            </p:cNvSpPr>
            <p:nvPr/>
          </p:nvSpPr>
          <p:spPr bwMode="auto">
            <a:xfrm>
              <a:off x="3495676" y="4203701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6" name="Rectangle 301"/>
            <p:cNvSpPr>
              <a:spLocks noChangeArrowheads="1"/>
            </p:cNvSpPr>
            <p:nvPr/>
          </p:nvSpPr>
          <p:spPr bwMode="auto">
            <a:xfrm>
              <a:off x="3495676" y="4354513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7" name="Rectangle 302"/>
            <p:cNvSpPr>
              <a:spLocks noChangeArrowheads="1"/>
            </p:cNvSpPr>
            <p:nvPr/>
          </p:nvSpPr>
          <p:spPr bwMode="auto">
            <a:xfrm>
              <a:off x="3495676" y="4354513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8" name="Rectangle 303"/>
            <p:cNvSpPr>
              <a:spLocks noChangeArrowheads="1"/>
            </p:cNvSpPr>
            <p:nvPr/>
          </p:nvSpPr>
          <p:spPr bwMode="auto">
            <a:xfrm>
              <a:off x="3648076" y="3900488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9" name="Rectangle 304"/>
            <p:cNvSpPr>
              <a:spLocks noChangeArrowheads="1"/>
            </p:cNvSpPr>
            <p:nvPr/>
          </p:nvSpPr>
          <p:spPr bwMode="auto">
            <a:xfrm>
              <a:off x="3648076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0" name="Rectangle 305"/>
            <p:cNvSpPr>
              <a:spLocks noChangeArrowheads="1"/>
            </p:cNvSpPr>
            <p:nvPr/>
          </p:nvSpPr>
          <p:spPr bwMode="auto">
            <a:xfrm>
              <a:off x="3648076" y="4051301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1" name="Rectangle 306"/>
            <p:cNvSpPr>
              <a:spLocks noChangeArrowheads="1"/>
            </p:cNvSpPr>
            <p:nvPr/>
          </p:nvSpPr>
          <p:spPr bwMode="auto">
            <a:xfrm>
              <a:off x="3648076" y="4051301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2" name="Rectangle 307"/>
            <p:cNvSpPr>
              <a:spLocks noChangeArrowheads="1"/>
            </p:cNvSpPr>
            <p:nvPr/>
          </p:nvSpPr>
          <p:spPr bwMode="auto">
            <a:xfrm>
              <a:off x="3648076" y="4203701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3" name="Rectangle 308"/>
            <p:cNvSpPr>
              <a:spLocks noChangeArrowheads="1"/>
            </p:cNvSpPr>
            <p:nvPr/>
          </p:nvSpPr>
          <p:spPr bwMode="auto">
            <a:xfrm>
              <a:off x="3648076" y="420370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4" name="Rectangle 309"/>
            <p:cNvSpPr>
              <a:spLocks noChangeArrowheads="1"/>
            </p:cNvSpPr>
            <p:nvPr/>
          </p:nvSpPr>
          <p:spPr bwMode="auto">
            <a:xfrm>
              <a:off x="3648076" y="4354513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5" name="Rectangle 310"/>
            <p:cNvSpPr>
              <a:spLocks noChangeArrowheads="1"/>
            </p:cNvSpPr>
            <p:nvPr/>
          </p:nvSpPr>
          <p:spPr bwMode="auto">
            <a:xfrm>
              <a:off x="3648076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6" name="Rectangle 311"/>
            <p:cNvSpPr>
              <a:spLocks noChangeArrowheads="1"/>
            </p:cNvSpPr>
            <p:nvPr/>
          </p:nvSpPr>
          <p:spPr bwMode="auto">
            <a:xfrm>
              <a:off x="3798888" y="3900488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7" name="Rectangle 312"/>
            <p:cNvSpPr>
              <a:spLocks noChangeArrowheads="1"/>
            </p:cNvSpPr>
            <p:nvPr/>
          </p:nvSpPr>
          <p:spPr bwMode="auto">
            <a:xfrm>
              <a:off x="3798888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8" name="Rectangle 313"/>
            <p:cNvSpPr>
              <a:spLocks noChangeArrowheads="1"/>
            </p:cNvSpPr>
            <p:nvPr/>
          </p:nvSpPr>
          <p:spPr bwMode="auto">
            <a:xfrm>
              <a:off x="3798888" y="4051301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9" name="Rectangle 314"/>
            <p:cNvSpPr>
              <a:spLocks noChangeArrowheads="1"/>
            </p:cNvSpPr>
            <p:nvPr/>
          </p:nvSpPr>
          <p:spPr bwMode="auto">
            <a:xfrm>
              <a:off x="3798888" y="4051301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0" name="Rectangle 315"/>
            <p:cNvSpPr>
              <a:spLocks noChangeArrowheads="1"/>
            </p:cNvSpPr>
            <p:nvPr/>
          </p:nvSpPr>
          <p:spPr bwMode="auto">
            <a:xfrm>
              <a:off x="3798888" y="4203701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1" name="Rectangle 316"/>
            <p:cNvSpPr>
              <a:spLocks noChangeArrowheads="1"/>
            </p:cNvSpPr>
            <p:nvPr/>
          </p:nvSpPr>
          <p:spPr bwMode="auto">
            <a:xfrm>
              <a:off x="3798888" y="420370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2" name="Rectangle 317"/>
            <p:cNvSpPr>
              <a:spLocks noChangeArrowheads="1"/>
            </p:cNvSpPr>
            <p:nvPr/>
          </p:nvSpPr>
          <p:spPr bwMode="auto">
            <a:xfrm>
              <a:off x="3798888" y="4354513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3" name="Rectangle 318"/>
            <p:cNvSpPr>
              <a:spLocks noChangeArrowheads="1"/>
            </p:cNvSpPr>
            <p:nvPr/>
          </p:nvSpPr>
          <p:spPr bwMode="auto">
            <a:xfrm>
              <a:off x="3798888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4" name="Rectangle 319"/>
            <p:cNvSpPr>
              <a:spLocks noChangeArrowheads="1"/>
            </p:cNvSpPr>
            <p:nvPr/>
          </p:nvSpPr>
          <p:spPr bwMode="auto">
            <a:xfrm>
              <a:off x="3949701" y="3900488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5" name="Rectangle 320"/>
            <p:cNvSpPr>
              <a:spLocks noChangeArrowheads="1"/>
            </p:cNvSpPr>
            <p:nvPr/>
          </p:nvSpPr>
          <p:spPr bwMode="auto">
            <a:xfrm>
              <a:off x="3949701" y="39004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6" name="Rectangle 321"/>
            <p:cNvSpPr>
              <a:spLocks noChangeArrowheads="1"/>
            </p:cNvSpPr>
            <p:nvPr/>
          </p:nvSpPr>
          <p:spPr bwMode="auto">
            <a:xfrm>
              <a:off x="3949701" y="4051301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" name="Rectangle 322"/>
            <p:cNvSpPr>
              <a:spLocks noChangeArrowheads="1"/>
            </p:cNvSpPr>
            <p:nvPr/>
          </p:nvSpPr>
          <p:spPr bwMode="auto">
            <a:xfrm>
              <a:off x="3949701" y="4051301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8" name="Rectangle 323"/>
            <p:cNvSpPr>
              <a:spLocks noChangeArrowheads="1"/>
            </p:cNvSpPr>
            <p:nvPr/>
          </p:nvSpPr>
          <p:spPr bwMode="auto">
            <a:xfrm>
              <a:off x="3949701" y="4203701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9" name="Rectangle 324"/>
            <p:cNvSpPr>
              <a:spLocks noChangeArrowheads="1"/>
            </p:cNvSpPr>
            <p:nvPr/>
          </p:nvSpPr>
          <p:spPr bwMode="auto">
            <a:xfrm>
              <a:off x="3949701" y="4203701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0" name="Rectangle 325"/>
            <p:cNvSpPr>
              <a:spLocks noChangeArrowheads="1"/>
            </p:cNvSpPr>
            <p:nvPr/>
          </p:nvSpPr>
          <p:spPr bwMode="auto">
            <a:xfrm>
              <a:off x="3949701" y="4354513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1" name="Rectangle 326"/>
            <p:cNvSpPr>
              <a:spLocks noChangeArrowheads="1"/>
            </p:cNvSpPr>
            <p:nvPr/>
          </p:nvSpPr>
          <p:spPr bwMode="auto">
            <a:xfrm>
              <a:off x="3949701" y="4354513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2" name="Rectangle 327"/>
            <p:cNvSpPr>
              <a:spLocks noChangeArrowheads="1"/>
            </p:cNvSpPr>
            <p:nvPr/>
          </p:nvSpPr>
          <p:spPr bwMode="auto">
            <a:xfrm>
              <a:off x="4102101" y="4203701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3" name="Rectangle 328"/>
            <p:cNvSpPr>
              <a:spLocks noChangeArrowheads="1"/>
            </p:cNvSpPr>
            <p:nvPr/>
          </p:nvSpPr>
          <p:spPr bwMode="auto">
            <a:xfrm>
              <a:off x="4102101" y="420370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4" name="Rectangle 329"/>
            <p:cNvSpPr>
              <a:spLocks noChangeArrowheads="1"/>
            </p:cNvSpPr>
            <p:nvPr/>
          </p:nvSpPr>
          <p:spPr bwMode="auto">
            <a:xfrm>
              <a:off x="4102101" y="4354513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5" name="Rectangle 330"/>
            <p:cNvSpPr>
              <a:spLocks noChangeArrowheads="1"/>
            </p:cNvSpPr>
            <p:nvPr/>
          </p:nvSpPr>
          <p:spPr bwMode="auto">
            <a:xfrm>
              <a:off x="4102101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6" name="Freeform 331"/>
            <p:cNvSpPr>
              <a:spLocks noEditPoints="1"/>
            </p:cNvSpPr>
            <p:nvPr/>
          </p:nvSpPr>
          <p:spPr bwMode="auto">
            <a:xfrm>
              <a:off x="3560763" y="3849688"/>
              <a:ext cx="627063" cy="706438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349"/>
                </a:cxn>
                <a:cxn ang="0">
                  <a:pos x="205" y="335"/>
                </a:cxn>
                <a:cxn ang="0">
                  <a:pos x="395" y="363"/>
                </a:cxn>
                <a:cxn ang="0">
                  <a:pos x="205" y="335"/>
                </a:cxn>
                <a:cxn ang="0">
                  <a:pos x="409" y="349"/>
                </a:cxn>
                <a:cxn ang="0">
                  <a:pos x="381" y="159"/>
                </a:cxn>
                <a:cxn ang="0">
                  <a:pos x="395" y="144"/>
                </a:cxn>
                <a:cxn ang="0">
                  <a:pos x="586" y="173"/>
                </a:cxn>
                <a:cxn ang="0">
                  <a:pos x="395" y="144"/>
                </a:cxn>
                <a:cxn ang="0">
                  <a:pos x="572" y="159"/>
                </a:cxn>
                <a:cxn ang="0">
                  <a:pos x="600" y="540"/>
                </a:cxn>
                <a:cxn ang="0">
                  <a:pos x="586" y="526"/>
                </a:cxn>
                <a:cxn ang="0">
                  <a:pos x="777" y="554"/>
                </a:cxn>
                <a:cxn ang="0">
                  <a:pos x="586" y="526"/>
                </a:cxn>
                <a:cxn ang="0">
                  <a:pos x="763" y="540"/>
                </a:cxn>
                <a:cxn ang="0">
                  <a:pos x="791" y="731"/>
                </a:cxn>
                <a:cxn ang="0">
                  <a:pos x="777" y="745"/>
                </a:cxn>
                <a:cxn ang="0">
                  <a:pos x="395" y="717"/>
                </a:cxn>
                <a:cxn ang="0">
                  <a:pos x="777" y="745"/>
                </a:cxn>
                <a:cxn ang="0">
                  <a:pos x="409" y="731"/>
                </a:cxn>
                <a:cxn ang="0">
                  <a:pos x="381" y="540"/>
                </a:cxn>
                <a:cxn ang="0">
                  <a:pos x="395" y="554"/>
                </a:cxn>
                <a:cxn ang="0">
                  <a:pos x="14" y="526"/>
                </a:cxn>
                <a:cxn ang="0">
                  <a:pos x="395" y="554"/>
                </a:cxn>
                <a:cxn ang="0">
                  <a:pos x="0" y="540"/>
                </a:cxn>
                <a:cxn ang="0">
                  <a:pos x="28" y="731"/>
                </a:cxn>
                <a:cxn ang="0">
                  <a:pos x="14" y="717"/>
                </a:cxn>
                <a:cxn ang="0">
                  <a:pos x="205" y="745"/>
                </a:cxn>
                <a:cxn ang="0">
                  <a:pos x="14" y="717"/>
                </a:cxn>
                <a:cxn ang="0">
                  <a:pos x="190" y="731"/>
                </a:cxn>
                <a:cxn ang="0">
                  <a:pos x="219" y="890"/>
                </a:cxn>
                <a:cxn ang="0">
                  <a:pos x="190" y="363"/>
                </a:cxn>
                <a:cxn ang="0">
                  <a:pos x="205" y="349"/>
                </a:cxn>
                <a:cxn ang="0">
                  <a:pos x="190" y="363"/>
                </a:cxn>
                <a:cxn ang="0">
                  <a:pos x="409" y="349"/>
                </a:cxn>
                <a:cxn ang="0">
                  <a:pos x="395" y="363"/>
                </a:cxn>
                <a:cxn ang="0">
                  <a:pos x="381" y="144"/>
                </a:cxn>
                <a:cxn ang="0">
                  <a:pos x="395" y="159"/>
                </a:cxn>
                <a:cxn ang="0">
                  <a:pos x="381" y="144"/>
                </a:cxn>
                <a:cxn ang="0">
                  <a:pos x="600" y="159"/>
                </a:cxn>
                <a:cxn ang="0">
                  <a:pos x="586" y="144"/>
                </a:cxn>
                <a:cxn ang="0">
                  <a:pos x="572" y="554"/>
                </a:cxn>
                <a:cxn ang="0">
                  <a:pos x="586" y="540"/>
                </a:cxn>
                <a:cxn ang="0">
                  <a:pos x="572" y="554"/>
                </a:cxn>
                <a:cxn ang="0">
                  <a:pos x="791" y="540"/>
                </a:cxn>
                <a:cxn ang="0">
                  <a:pos x="777" y="526"/>
                </a:cxn>
                <a:cxn ang="0">
                  <a:pos x="791" y="745"/>
                </a:cxn>
                <a:cxn ang="0">
                  <a:pos x="777" y="731"/>
                </a:cxn>
                <a:cxn ang="0">
                  <a:pos x="791" y="745"/>
                </a:cxn>
                <a:cxn ang="0">
                  <a:pos x="381" y="731"/>
                </a:cxn>
                <a:cxn ang="0">
                  <a:pos x="395" y="745"/>
                </a:cxn>
                <a:cxn ang="0">
                  <a:pos x="409" y="526"/>
                </a:cxn>
                <a:cxn ang="0">
                  <a:pos x="395" y="540"/>
                </a:cxn>
                <a:cxn ang="0">
                  <a:pos x="409" y="526"/>
                </a:cxn>
                <a:cxn ang="0">
                  <a:pos x="0" y="540"/>
                </a:cxn>
                <a:cxn ang="0">
                  <a:pos x="14" y="526"/>
                </a:cxn>
                <a:cxn ang="0">
                  <a:pos x="0" y="745"/>
                </a:cxn>
                <a:cxn ang="0">
                  <a:pos x="14" y="731"/>
                </a:cxn>
                <a:cxn ang="0">
                  <a:pos x="0" y="745"/>
                </a:cxn>
                <a:cxn ang="0">
                  <a:pos x="219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0" y="0"/>
                  </a:lnTo>
                  <a:lnTo>
                    <a:pt x="190" y="349"/>
                  </a:lnTo>
                  <a:lnTo>
                    <a:pt x="219" y="349"/>
                  </a:lnTo>
                  <a:lnTo>
                    <a:pt x="219" y="0"/>
                  </a:lnTo>
                  <a:close/>
                  <a:moveTo>
                    <a:pt x="205" y="335"/>
                  </a:moveTo>
                  <a:lnTo>
                    <a:pt x="205" y="363"/>
                  </a:lnTo>
                  <a:lnTo>
                    <a:pt x="395" y="363"/>
                  </a:lnTo>
                  <a:lnTo>
                    <a:pt x="395" y="335"/>
                  </a:lnTo>
                  <a:lnTo>
                    <a:pt x="205" y="335"/>
                  </a:lnTo>
                  <a:close/>
                  <a:moveTo>
                    <a:pt x="381" y="349"/>
                  </a:moveTo>
                  <a:lnTo>
                    <a:pt x="409" y="349"/>
                  </a:lnTo>
                  <a:lnTo>
                    <a:pt x="409" y="159"/>
                  </a:lnTo>
                  <a:lnTo>
                    <a:pt x="381" y="159"/>
                  </a:lnTo>
                  <a:lnTo>
                    <a:pt x="381" y="349"/>
                  </a:lnTo>
                  <a:close/>
                  <a:moveTo>
                    <a:pt x="395" y="144"/>
                  </a:moveTo>
                  <a:lnTo>
                    <a:pt x="395" y="173"/>
                  </a:lnTo>
                  <a:lnTo>
                    <a:pt x="586" y="173"/>
                  </a:lnTo>
                  <a:lnTo>
                    <a:pt x="586" y="144"/>
                  </a:lnTo>
                  <a:lnTo>
                    <a:pt x="395" y="144"/>
                  </a:lnTo>
                  <a:close/>
                  <a:moveTo>
                    <a:pt x="600" y="159"/>
                  </a:moveTo>
                  <a:lnTo>
                    <a:pt x="572" y="159"/>
                  </a:lnTo>
                  <a:lnTo>
                    <a:pt x="572" y="540"/>
                  </a:lnTo>
                  <a:lnTo>
                    <a:pt x="600" y="540"/>
                  </a:lnTo>
                  <a:lnTo>
                    <a:pt x="600" y="159"/>
                  </a:lnTo>
                  <a:close/>
                  <a:moveTo>
                    <a:pt x="586" y="526"/>
                  </a:moveTo>
                  <a:lnTo>
                    <a:pt x="586" y="554"/>
                  </a:lnTo>
                  <a:lnTo>
                    <a:pt x="777" y="554"/>
                  </a:lnTo>
                  <a:lnTo>
                    <a:pt x="777" y="526"/>
                  </a:lnTo>
                  <a:lnTo>
                    <a:pt x="586" y="526"/>
                  </a:lnTo>
                  <a:close/>
                  <a:moveTo>
                    <a:pt x="791" y="540"/>
                  </a:moveTo>
                  <a:lnTo>
                    <a:pt x="763" y="540"/>
                  </a:lnTo>
                  <a:lnTo>
                    <a:pt x="763" y="731"/>
                  </a:lnTo>
                  <a:lnTo>
                    <a:pt x="791" y="731"/>
                  </a:lnTo>
                  <a:lnTo>
                    <a:pt x="791" y="540"/>
                  </a:lnTo>
                  <a:close/>
                  <a:moveTo>
                    <a:pt x="777" y="745"/>
                  </a:moveTo>
                  <a:lnTo>
                    <a:pt x="777" y="717"/>
                  </a:lnTo>
                  <a:lnTo>
                    <a:pt x="395" y="717"/>
                  </a:lnTo>
                  <a:lnTo>
                    <a:pt x="395" y="745"/>
                  </a:lnTo>
                  <a:lnTo>
                    <a:pt x="777" y="745"/>
                  </a:lnTo>
                  <a:close/>
                  <a:moveTo>
                    <a:pt x="381" y="731"/>
                  </a:moveTo>
                  <a:lnTo>
                    <a:pt x="409" y="731"/>
                  </a:lnTo>
                  <a:lnTo>
                    <a:pt x="409" y="540"/>
                  </a:lnTo>
                  <a:lnTo>
                    <a:pt x="381" y="540"/>
                  </a:lnTo>
                  <a:lnTo>
                    <a:pt x="381" y="731"/>
                  </a:lnTo>
                  <a:close/>
                  <a:moveTo>
                    <a:pt x="395" y="554"/>
                  </a:moveTo>
                  <a:lnTo>
                    <a:pt x="395" y="526"/>
                  </a:lnTo>
                  <a:lnTo>
                    <a:pt x="14" y="526"/>
                  </a:lnTo>
                  <a:lnTo>
                    <a:pt x="14" y="554"/>
                  </a:lnTo>
                  <a:lnTo>
                    <a:pt x="395" y="554"/>
                  </a:lnTo>
                  <a:close/>
                  <a:moveTo>
                    <a:pt x="28" y="540"/>
                  </a:moveTo>
                  <a:lnTo>
                    <a:pt x="0" y="540"/>
                  </a:lnTo>
                  <a:lnTo>
                    <a:pt x="0" y="731"/>
                  </a:lnTo>
                  <a:lnTo>
                    <a:pt x="28" y="731"/>
                  </a:lnTo>
                  <a:lnTo>
                    <a:pt x="28" y="540"/>
                  </a:lnTo>
                  <a:close/>
                  <a:moveTo>
                    <a:pt x="14" y="717"/>
                  </a:moveTo>
                  <a:lnTo>
                    <a:pt x="14" y="745"/>
                  </a:lnTo>
                  <a:lnTo>
                    <a:pt x="205" y="745"/>
                  </a:lnTo>
                  <a:lnTo>
                    <a:pt x="205" y="717"/>
                  </a:lnTo>
                  <a:lnTo>
                    <a:pt x="14" y="717"/>
                  </a:lnTo>
                  <a:close/>
                  <a:moveTo>
                    <a:pt x="219" y="731"/>
                  </a:moveTo>
                  <a:lnTo>
                    <a:pt x="190" y="731"/>
                  </a:lnTo>
                  <a:lnTo>
                    <a:pt x="190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190" y="363"/>
                  </a:moveTo>
                  <a:lnTo>
                    <a:pt x="205" y="363"/>
                  </a:lnTo>
                  <a:lnTo>
                    <a:pt x="205" y="349"/>
                  </a:lnTo>
                  <a:lnTo>
                    <a:pt x="190" y="349"/>
                  </a:lnTo>
                  <a:lnTo>
                    <a:pt x="190" y="363"/>
                  </a:lnTo>
                  <a:close/>
                  <a:moveTo>
                    <a:pt x="409" y="363"/>
                  </a:moveTo>
                  <a:lnTo>
                    <a:pt x="409" y="349"/>
                  </a:lnTo>
                  <a:lnTo>
                    <a:pt x="395" y="349"/>
                  </a:lnTo>
                  <a:lnTo>
                    <a:pt x="395" y="363"/>
                  </a:lnTo>
                  <a:lnTo>
                    <a:pt x="409" y="363"/>
                  </a:lnTo>
                  <a:close/>
                  <a:moveTo>
                    <a:pt x="381" y="144"/>
                  </a:moveTo>
                  <a:lnTo>
                    <a:pt x="395" y="144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4"/>
                  </a:lnTo>
                  <a:close/>
                  <a:moveTo>
                    <a:pt x="600" y="144"/>
                  </a:moveTo>
                  <a:lnTo>
                    <a:pt x="600" y="159"/>
                  </a:lnTo>
                  <a:lnTo>
                    <a:pt x="586" y="159"/>
                  </a:lnTo>
                  <a:lnTo>
                    <a:pt x="586" y="144"/>
                  </a:lnTo>
                  <a:lnTo>
                    <a:pt x="600" y="144"/>
                  </a:lnTo>
                  <a:close/>
                  <a:moveTo>
                    <a:pt x="572" y="554"/>
                  </a:moveTo>
                  <a:lnTo>
                    <a:pt x="586" y="554"/>
                  </a:lnTo>
                  <a:lnTo>
                    <a:pt x="586" y="540"/>
                  </a:lnTo>
                  <a:lnTo>
                    <a:pt x="572" y="540"/>
                  </a:lnTo>
                  <a:lnTo>
                    <a:pt x="572" y="554"/>
                  </a:lnTo>
                  <a:close/>
                  <a:moveTo>
                    <a:pt x="791" y="526"/>
                  </a:moveTo>
                  <a:lnTo>
                    <a:pt x="791" y="540"/>
                  </a:lnTo>
                  <a:lnTo>
                    <a:pt x="777" y="540"/>
                  </a:lnTo>
                  <a:lnTo>
                    <a:pt x="777" y="526"/>
                  </a:lnTo>
                  <a:lnTo>
                    <a:pt x="791" y="526"/>
                  </a:lnTo>
                  <a:close/>
                  <a:moveTo>
                    <a:pt x="791" y="745"/>
                  </a:moveTo>
                  <a:lnTo>
                    <a:pt x="777" y="745"/>
                  </a:lnTo>
                  <a:lnTo>
                    <a:pt x="777" y="731"/>
                  </a:lnTo>
                  <a:lnTo>
                    <a:pt x="791" y="731"/>
                  </a:lnTo>
                  <a:lnTo>
                    <a:pt x="791" y="745"/>
                  </a:lnTo>
                  <a:close/>
                  <a:moveTo>
                    <a:pt x="381" y="745"/>
                  </a:moveTo>
                  <a:lnTo>
                    <a:pt x="381" y="731"/>
                  </a:lnTo>
                  <a:lnTo>
                    <a:pt x="395" y="731"/>
                  </a:lnTo>
                  <a:lnTo>
                    <a:pt x="395" y="745"/>
                  </a:lnTo>
                  <a:lnTo>
                    <a:pt x="381" y="745"/>
                  </a:lnTo>
                  <a:close/>
                  <a:moveTo>
                    <a:pt x="409" y="526"/>
                  </a:moveTo>
                  <a:lnTo>
                    <a:pt x="395" y="526"/>
                  </a:lnTo>
                  <a:lnTo>
                    <a:pt x="395" y="540"/>
                  </a:lnTo>
                  <a:lnTo>
                    <a:pt x="409" y="540"/>
                  </a:lnTo>
                  <a:lnTo>
                    <a:pt x="409" y="526"/>
                  </a:lnTo>
                  <a:close/>
                  <a:moveTo>
                    <a:pt x="0" y="526"/>
                  </a:moveTo>
                  <a:lnTo>
                    <a:pt x="0" y="540"/>
                  </a:lnTo>
                  <a:lnTo>
                    <a:pt x="14" y="540"/>
                  </a:lnTo>
                  <a:lnTo>
                    <a:pt x="14" y="526"/>
                  </a:lnTo>
                  <a:lnTo>
                    <a:pt x="0" y="526"/>
                  </a:lnTo>
                  <a:close/>
                  <a:moveTo>
                    <a:pt x="0" y="745"/>
                  </a:moveTo>
                  <a:lnTo>
                    <a:pt x="14" y="745"/>
                  </a:lnTo>
                  <a:lnTo>
                    <a:pt x="14" y="731"/>
                  </a:lnTo>
                  <a:lnTo>
                    <a:pt x="0" y="731"/>
                  </a:lnTo>
                  <a:lnTo>
                    <a:pt x="0" y="745"/>
                  </a:lnTo>
                  <a:close/>
                  <a:moveTo>
                    <a:pt x="219" y="717"/>
                  </a:moveTo>
                  <a:lnTo>
                    <a:pt x="219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219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7" name="Rectangle 332"/>
            <p:cNvSpPr>
              <a:spLocks noChangeArrowheads="1"/>
            </p:cNvSpPr>
            <p:nvPr/>
          </p:nvSpPr>
          <p:spPr bwMode="auto">
            <a:xfrm>
              <a:off x="3495676" y="5364163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8" name="Rectangle 333"/>
            <p:cNvSpPr>
              <a:spLocks noChangeArrowheads="1"/>
            </p:cNvSpPr>
            <p:nvPr/>
          </p:nvSpPr>
          <p:spPr bwMode="auto">
            <a:xfrm>
              <a:off x="3495676" y="53641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9" name="Rectangle 334"/>
            <p:cNvSpPr>
              <a:spLocks noChangeArrowheads="1"/>
            </p:cNvSpPr>
            <p:nvPr/>
          </p:nvSpPr>
          <p:spPr bwMode="auto">
            <a:xfrm>
              <a:off x="3495676" y="5514976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0" name="Rectangle 335"/>
            <p:cNvSpPr>
              <a:spLocks noChangeArrowheads="1"/>
            </p:cNvSpPr>
            <p:nvPr/>
          </p:nvSpPr>
          <p:spPr bwMode="auto">
            <a:xfrm>
              <a:off x="3495676" y="5514976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1" name="Rectangle 336"/>
            <p:cNvSpPr>
              <a:spLocks noChangeArrowheads="1"/>
            </p:cNvSpPr>
            <p:nvPr/>
          </p:nvSpPr>
          <p:spPr bwMode="auto">
            <a:xfrm>
              <a:off x="3648076" y="5060951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2" name="Rectangle 337"/>
            <p:cNvSpPr>
              <a:spLocks noChangeArrowheads="1"/>
            </p:cNvSpPr>
            <p:nvPr/>
          </p:nvSpPr>
          <p:spPr bwMode="auto">
            <a:xfrm>
              <a:off x="3648076" y="5060951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3" name="Rectangle 338"/>
            <p:cNvSpPr>
              <a:spLocks noChangeArrowheads="1"/>
            </p:cNvSpPr>
            <p:nvPr/>
          </p:nvSpPr>
          <p:spPr bwMode="auto">
            <a:xfrm>
              <a:off x="3648076" y="5213351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4" name="Rectangle 339"/>
            <p:cNvSpPr>
              <a:spLocks noChangeArrowheads="1"/>
            </p:cNvSpPr>
            <p:nvPr/>
          </p:nvSpPr>
          <p:spPr bwMode="auto">
            <a:xfrm>
              <a:off x="3648076" y="521335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5" name="Rectangle 340"/>
            <p:cNvSpPr>
              <a:spLocks noChangeArrowheads="1"/>
            </p:cNvSpPr>
            <p:nvPr/>
          </p:nvSpPr>
          <p:spPr bwMode="auto">
            <a:xfrm>
              <a:off x="3648076" y="5364163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6" name="Rectangle 341"/>
            <p:cNvSpPr>
              <a:spLocks noChangeArrowheads="1"/>
            </p:cNvSpPr>
            <p:nvPr/>
          </p:nvSpPr>
          <p:spPr bwMode="auto">
            <a:xfrm>
              <a:off x="3648076" y="53641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7" name="Rectangle 342"/>
            <p:cNvSpPr>
              <a:spLocks noChangeArrowheads="1"/>
            </p:cNvSpPr>
            <p:nvPr/>
          </p:nvSpPr>
          <p:spPr bwMode="auto">
            <a:xfrm>
              <a:off x="3648076" y="5514976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8" name="Rectangle 343"/>
            <p:cNvSpPr>
              <a:spLocks noChangeArrowheads="1"/>
            </p:cNvSpPr>
            <p:nvPr/>
          </p:nvSpPr>
          <p:spPr bwMode="auto">
            <a:xfrm>
              <a:off x="3648076" y="5514976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9" name="Rectangle 344"/>
            <p:cNvSpPr>
              <a:spLocks noChangeArrowheads="1"/>
            </p:cNvSpPr>
            <p:nvPr/>
          </p:nvSpPr>
          <p:spPr bwMode="auto">
            <a:xfrm>
              <a:off x="3798888" y="5060951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0" name="Rectangle 345"/>
            <p:cNvSpPr>
              <a:spLocks noChangeArrowheads="1"/>
            </p:cNvSpPr>
            <p:nvPr/>
          </p:nvSpPr>
          <p:spPr bwMode="auto">
            <a:xfrm>
              <a:off x="3798888" y="5060951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1" name="Rectangle 346"/>
            <p:cNvSpPr>
              <a:spLocks noChangeArrowheads="1"/>
            </p:cNvSpPr>
            <p:nvPr/>
          </p:nvSpPr>
          <p:spPr bwMode="auto">
            <a:xfrm>
              <a:off x="3798888" y="5213351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2" name="Rectangle 347"/>
            <p:cNvSpPr>
              <a:spLocks noChangeArrowheads="1"/>
            </p:cNvSpPr>
            <p:nvPr/>
          </p:nvSpPr>
          <p:spPr bwMode="auto">
            <a:xfrm>
              <a:off x="3798888" y="521335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3" name="Rectangle 348"/>
            <p:cNvSpPr>
              <a:spLocks noChangeArrowheads="1"/>
            </p:cNvSpPr>
            <p:nvPr/>
          </p:nvSpPr>
          <p:spPr bwMode="auto">
            <a:xfrm>
              <a:off x="3798888" y="5364163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4" name="Rectangle 349"/>
            <p:cNvSpPr>
              <a:spLocks noChangeArrowheads="1"/>
            </p:cNvSpPr>
            <p:nvPr/>
          </p:nvSpPr>
          <p:spPr bwMode="auto">
            <a:xfrm>
              <a:off x="3798888" y="53641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5" name="Rectangle 350"/>
            <p:cNvSpPr>
              <a:spLocks noChangeArrowheads="1"/>
            </p:cNvSpPr>
            <p:nvPr/>
          </p:nvSpPr>
          <p:spPr bwMode="auto">
            <a:xfrm>
              <a:off x="3798888" y="5514976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6" name="Rectangle 351"/>
            <p:cNvSpPr>
              <a:spLocks noChangeArrowheads="1"/>
            </p:cNvSpPr>
            <p:nvPr/>
          </p:nvSpPr>
          <p:spPr bwMode="auto">
            <a:xfrm>
              <a:off x="3798888" y="5514976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7" name="Rectangle 352"/>
            <p:cNvSpPr>
              <a:spLocks noChangeArrowheads="1"/>
            </p:cNvSpPr>
            <p:nvPr/>
          </p:nvSpPr>
          <p:spPr bwMode="auto">
            <a:xfrm>
              <a:off x="3949701" y="5060951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8" name="Rectangle 353"/>
            <p:cNvSpPr>
              <a:spLocks noChangeArrowheads="1"/>
            </p:cNvSpPr>
            <p:nvPr/>
          </p:nvSpPr>
          <p:spPr bwMode="auto">
            <a:xfrm>
              <a:off x="3949701" y="5060951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9" name="Rectangle 354"/>
            <p:cNvSpPr>
              <a:spLocks noChangeArrowheads="1"/>
            </p:cNvSpPr>
            <p:nvPr/>
          </p:nvSpPr>
          <p:spPr bwMode="auto">
            <a:xfrm>
              <a:off x="3949701" y="5213351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0" name="Rectangle 355"/>
            <p:cNvSpPr>
              <a:spLocks noChangeArrowheads="1"/>
            </p:cNvSpPr>
            <p:nvPr/>
          </p:nvSpPr>
          <p:spPr bwMode="auto">
            <a:xfrm>
              <a:off x="3949701" y="5213351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1" name="Rectangle 356"/>
            <p:cNvSpPr>
              <a:spLocks noChangeArrowheads="1"/>
            </p:cNvSpPr>
            <p:nvPr/>
          </p:nvSpPr>
          <p:spPr bwMode="auto">
            <a:xfrm>
              <a:off x="3949701" y="5364163"/>
              <a:ext cx="152400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2" name="Rectangle 357"/>
            <p:cNvSpPr>
              <a:spLocks noChangeArrowheads="1"/>
            </p:cNvSpPr>
            <p:nvPr/>
          </p:nvSpPr>
          <p:spPr bwMode="auto">
            <a:xfrm>
              <a:off x="3949701" y="53641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3" name="Rectangle 358"/>
            <p:cNvSpPr>
              <a:spLocks noChangeArrowheads="1"/>
            </p:cNvSpPr>
            <p:nvPr/>
          </p:nvSpPr>
          <p:spPr bwMode="auto">
            <a:xfrm>
              <a:off x="3949701" y="5514976"/>
              <a:ext cx="152400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4" name="Rectangle 359"/>
            <p:cNvSpPr>
              <a:spLocks noChangeArrowheads="1"/>
            </p:cNvSpPr>
            <p:nvPr/>
          </p:nvSpPr>
          <p:spPr bwMode="auto">
            <a:xfrm>
              <a:off x="3949701" y="5514976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5" name="Rectangle 360"/>
            <p:cNvSpPr>
              <a:spLocks noChangeArrowheads="1"/>
            </p:cNvSpPr>
            <p:nvPr/>
          </p:nvSpPr>
          <p:spPr bwMode="auto">
            <a:xfrm>
              <a:off x="4102101" y="5364163"/>
              <a:ext cx="150813" cy="15081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6" name="Rectangle 361"/>
            <p:cNvSpPr>
              <a:spLocks noChangeArrowheads="1"/>
            </p:cNvSpPr>
            <p:nvPr/>
          </p:nvSpPr>
          <p:spPr bwMode="auto">
            <a:xfrm>
              <a:off x="4102101" y="53641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7" name="Rectangle 362"/>
            <p:cNvSpPr>
              <a:spLocks noChangeArrowheads="1"/>
            </p:cNvSpPr>
            <p:nvPr/>
          </p:nvSpPr>
          <p:spPr bwMode="auto">
            <a:xfrm>
              <a:off x="4102101" y="5514976"/>
              <a:ext cx="150813" cy="1524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8" name="Rectangle 363"/>
            <p:cNvSpPr>
              <a:spLocks noChangeArrowheads="1"/>
            </p:cNvSpPr>
            <p:nvPr/>
          </p:nvSpPr>
          <p:spPr bwMode="auto">
            <a:xfrm>
              <a:off x="4102101" y="5514976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9" name="Freeform 364"/>
            <p:cNvSpPr>
              <a:spLocks noEditPoints="1"/>
            </p:cNvSpPr>
            <p:nvPr/>
          </p:nvSpPr>
          <p:spPr bwMode="auto">
            <a:xfrm>
              <a:off x="3560763" y="5010151"/>
              <a:ext cx="627063" cy="708025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350"/>
                </a:cxn>
                <a:cxn ang="0">
                  <a:pos x="205" y="336"/>
                </a:cxn>
                <a:cxn ang="0">
                  <a:pos x="395" y="364"/>
                </a:cxn>
                <a:cxn ang="0">
                  <a:pos x="205" y="336"/>
                </a:cxn>
                <a:cxn ang="0">
                  <a:pos x="409" y="350"/>
                </a:cxn>
                <a:cxn ang="0">
                  <a:pos x="381" y="159"/>
                </a:cxn>
                <a:cxn ang="0">
                  <a:pos x="395" y="145"/>
                </a:cxn>
                <a:cxn ang="0">
                  <a:pos x="586" y="173"/>
                </a:cxn>
                <a:cxn ang="0">
                  <a:pos x="395" y="145"/>
                </a:cxn>
                <a:cxn ang="0">
                  <a:pos x="572" y="159"/>
                </a:cxn>
                <a:cxn ang="0">
                  <a:pos x="600" y="540"/>
                </a:cxn>
                <a:cxn ang="0">
                  <a:pos x="586" y="526"/>
                </a:cxn>
                <a:cxn ang="0">
                  <a:pos x="777" y="555"/>
                </a:cxn>
                <a:cxn ang="0">
                  <a:pos x="586" y="526"/>
                </a:cxn>
                <a:cxn ang="0">
                  <a:pos x="763" y="540"/>
                </a:cxn>
                <a:cxn ang="0">
                  <a:pos x="791" y="731"/>
                </a:cxn>
                <a:cxn ang="0">
                  <a:pos x="777" y="745"/>
                </a:cxn>
                <a:cxn ang="0">
                  <a:pos x="395" y="717"/>
                </a:cxn>
                <a:cxn ang="0">
                  <a:pos x="777" y="745"/>
                </a:cxn>
                <a:cxn ang="0">
                  <a:pos x="409" y="731"/>
                </a:cxn>
                <a:cxn ang="0">
                  <a:pos x="381" y="540"/>
                </a:cxn>
                <a:cxn ang="0">
                  <a:pos x="395" y="555"/>
                </a:cxn>
                <a:cxn ang="0">
                  <a:pos x="14" y="526"/>
                </a:cxn>
                <a:cxn ang="0">
                  <a:pos x="395" y="555"/>
                </a:cxn>
                <a:cxn ang="0">
                  <a:pos x="0" y="540"/>
                </a:cxn>
                <a:cxn ang="0">
                  <a:pos x="28" y="731"/>
                </a:cxn>
                <a:cxn ang="0">
                  <a:pos x="14" y="717"/>
                </a:cxn>
                <a:cxn ang="0">
                  <a:pos x="205" y="745"/>
                </a:cxn>
                <a:cxn ang="0">
                  <a:pos x="14" y="717"/>
                </a:cxn>
                <a:cxn ang="0">
                  <a:pos x="190" y="731"/>
                </a:cxn>
                <a:cxn ang="0">
                  <a:pos x="219" y="890"/>
                </a:cxn>
                <a:cxn ang="0">
                  <a:pos x="190" y="364"/>
                </a:cxn>
                <a:cxn ang="0">
                  <a:pos x="205" y="350"/>
                </a:cxn>
                <a:cxn ang="0">
                  <a:pos x="190" y="364"/>
                </a:cxn>
                <a:cxn ang="0">
                  <a:pos x="409" y="350"/>
                </a:cxn>
                <a:cxn ang="0">
                  <a:pos x="395" y="364"/>
                </a:cxn>
                <a:cxn ang="0">
                  <a:pos x="381" y="145"/>
                </a:cxn>
                <a:cxn ang="0">
                  <a:pos x="395" y="159"/>
                </a:cxn>
                <a:cxn ang="0">
                  <a:pos x="381" y="145"/>
                </a:cxn>
                <a:cxn ang="0">
                  <a:pos x="600" y="159"/>
                </a:cxn>
                <a:cxn ang="0">
                  <a:pos x="586" y="145"/>
                </a:cxn>
                <a:cxn ang="0">
                  <a:pos x="572" y="555"/>
                </a:cxn>
                <a:cxn ang="0">
                  <a:pos x="586" y="540"/>
                </a:cxn>
                <a:cxn ang="0">
                  <a:pos x="572" y="555"/>
                </a:cxn>
                <a:cxn ang="0">
                  <a:pos x="791" y="540"/>
                </a:cxn>
                <a:cxn ang="0">
                  <a:pos x="777" y="526"/>
                </a:cxn>
                <a:cxn ang="0">
                  <a:pos x="791" y="745"/>
                </a:cxn>
                <a:cxn ang="0">
                  <a:pos x="777" y="731"/>
                </a:cxn>
                <a:cxn ang="0">
                  <a:pos x="791" y="745"/>
                </a:cxn>
                <a:cxn ang="0">
                  <a:pos x="381" y="731"/>
                </a:cxn>
                <a:cxn ang="0">
                  <a:pos x="395" y="745"/>
                </a:cxn>
                <a:cxn ang="0">
                  <a:pos x="409" y="526"/>
                </a:cxn>
                <a:cxn ang="0">
                  <a:pos x="395" y="540"/>
                </a:cxn>
                <a:cxn ang="0">
                  <a:pos x="409" y="526"/>
                </a:cxn>
                <a:cxn ang="0">
                  <a:pos x="0" y="540"/>
                </a:cxn>
                <a:cxn ang="0">
                  <a:pos x="14" y="526"/>
                </a:cxn>
                <a:cxn ang="0">
                  <a:pos x="0" y="745"/>
                </a:cxn>
                <a:cxn ang="0">
                  <a:pos x="14" y="731"/>
                </a:cxn>
                <a:cxn ang="0">
                  <a:pos x="0" y="745"/>
                </a:cxn>
                <a:cxn ang="0">
                  <a:pos x="219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0" y="0"/>
                  </a:lnTo>
                  <a:lnTo>
                    <a:pt x="190" y="350"/>
                  </a:lnTo>
                  <a:lnTo>
                    <a:pt x="219" y="350"/>
                  </a:lnTo>
                  <a:lnTo>
                    <a:pt x="219" y="0"/>
                  </a:lnTo>
                  <a:close/>
                  <a:moveTo>
                    <a:pt x="205" y="336"/>
                  </a:moveTo>
                  <a:lnTo>
                    <a:pt x="205" y="364"/>
                  </a:lnTo>
                  <a:lnTo>
                    <a:pt x="395" y="364"/>
                  </a:lnTo>
                  <a:lnTo>
                    <a:pt x="395" y="336"/>
                  </a:lnTo>
                  <a:lnTo>
                    <a:pt x="205" y="336"/>
                  </a:lnTo>
                  <a:close/>
                  <a:moveTo>
                    <a:pt x="381" y="350"/>
                  </a:moveTo>
                  <a:lnTo>
                    <a:pt x="409" y="350"/>
                  </a:lnTo>
                  <a:lnTo>
                    <a:pt x="409" y="159"/>
                  </a:lnTo>
                  <a:lnTo>
                    <a:pt x="381" y="159"/>
                  </a:lnTo>
                  <a:lnTo>
                    <a:pt x="381" y="350"/>
                  </a:lnTo>
                  <a:close/>
                  <a:moveTo>
                    <a:pt x="395" y="145"/>
                  </a:moveTo>
                  <a:lnTo>
                    <a:pt x="395" y="173"/>
                  </a:lnTo>
                  <a:lnTo>
                    <a:pt x="586" y="173"/>
                  </a:lnTo>
                  <a:lnTo>
                    <a:pt x="586" y="145"/>
                  </a:lnTo>
                  <a:lnTo>
                    <a:pt x="395" y="145"/>
                  </a:lnTo>
                  <a:close/>
                  <a:moveTo>
                    <a:pt x="600" y="159"/>
                  </a:moveTo>
                  <a:lnTo>
                    <a:pt x="572" y="159"/>
                  </a:lnTo>
                  <a:lnTo>
                    <a:pt x="572" y="540"/>
                  </a:lnTo>
                  <a:lnTo>
                    <a:pt x="600" y="540"/>
                  </a:lnTo>
                  <a:lnTo>
                    <a:pt x="600" y="159"/>
                  </a:lnTo>
                  <a:close/>
                  <a:moveTo>
                    <a:pt x="586" y="526"/>
                  </a:moveTo>
                  <a:lnTo>
                    <a:pt x="586" y="555"/>
                  </a:lnTo>
                  <a:lnTo>
                    <a:pt x="777" y="555"/>
                  </a:lnTo>
                  <a:lnTo>
                    <a:pt x="777" y="526"/>
                  </a:lnTo>
                  <a:lnTo>
                    <a:pt x="586" y="526"/>
                  </a:lnTo>
                  <a:close/>
                  <a:moveTo>
                    <a:pt x="791" y="540"/>
                  </a:moveTo>
                  <a:lnTo>
                    <a:pt x="763" y="540"/>
                  </a:lnTo>
                  <a:lnTo>
                    <a:pt x="763" y="731"/>
                  </a:lnTo>
                  <a:lnTo>
                    <a:pt x="791" y="731"/>
                  </a:lnTo>
                  <a:lnTo>
                    <a:pt x="791" y="540"/>
                  </a:lnTo>
                  <a:close/>
                  <a:moveTo>
                    <a:pt x="777" y="745"/>
                  </a:moveTo>
                  <a:lnTo>
                    <a:pt x="777" y="717"/>
                  </a:lnTo>
                  <a:lnTo>
                    <a:pt x="395" y="717"/>
                  </a:lnTo>
                  <a:lnTo>
                    <a:pt x="395" y="745"/>
                  </a:lnTo>
                  <a:lnTo>
                    <a:pt x="777" y="745"/>
                  </a:lnTo>
                  <a:close/>
                  <a:moveTo>
                    <a:pt x="381" y="731"/>
                  </a:moveTo>
                  <a:lnTo>
                    <a:pt x="409" y="731"/>
                  </a:lnTo>
                  <a:lnTo>
                    <a:pt x="409" y="540"/>
                  </a:lnTo>
                  <a:lnTo>
                    <a:pt x="381" y="540"/>
                  </a:lnTo>
                  <a:lnTo>
                    <a:pt x="381" y="731"/>
                  </a:lnTo>
                  <a:close/>
                  <a:moveTo>
                    <a:pt x="395" y="555"/>
                  </a:moveTo>
                  <a:lnTo>
                    <a:pt x="395" y="526"/>
                  </a:lnTo>
                  <a:lnTo>
                    <a:pt x="14" y="526"/>
                  </a:lnTo>
                  <a:lnTo>
                    <a:pt x="14" y="555"/>
                  </a:lnTo>
                  <a:lnTo>
                    <a:pt x="395" y="555"/>
                  </a:lnTo>
                  <a:close/>
                  <a:moveTo>
                    <a:pt x="28" y="540"/>
                  </a:moveTo>
                  <a:lnTo>
                    <a:pt x="0" y="540"/>
                  </a:lnTo>
                  <a:lnTo>
                    <a:pt x="0" y="731"/>
                  </a:lnTo>
                  <a:lnTo>
                    <a:pt x="28" y="731"/>
                  </a:lnTo>
                  <a:lnTo>
                    <a:pt x="28" y="540"/>
                  </a:lnTo>
                  <a:close/>
                  <a:moveTo>
                    <a:pt x="14" y="717"/>
                  </a:moveTo>
                  <a:lnTo>
                    <a:pt x="14" y="745"/>
                  </a:lnTo>
                  <a:lnTo>
                    <a:pt x="205" y="745"/>
                  </a:lnTo>
                  <a:lnTo>
                    <a:pt x="205" y="717"/>
                  </a:lnTo>
                  <a:lnTo>
                    <a:pt x="14" y="717"/>
                  </a:lnTo>
                  <a:close/>
                  <a:moveTo>
                    <a:pt x="219" y="731"/>
                  </a:moveTo>
                  <a:lnTo>
                    <a:pt x="190" y="731"/>
                  </a:lnTo>
                  <a:lnTo>
                    <a:pt x="190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190" y="364"/>
                  </a:moveTo>
                  <a:lnTo>
                    <a:pt x="205" y="364"/>
                  </a:lnTo>
                  <a:lnTo>
                    <a:pt x="205" y="350"/>
                  </a:lnTo>
                  <a:lnTo>
                    <a:pt x="190" y="350"/>
                  </a:lnTo>
                  <a:lnTo>
                    <a:pt x="190" y="364"/>
                  </a:lnTo>
                  <a:close/>
                  <a:moveTo>
                    <a:pt x="409" y="364"/>
                  </a:moveTo>
                  <a:lnTo>
                    <a:pt x="409" y="350"/>
                  </a:lnTo>
                  <a:lnTo>
                    <a:pt x="395" y="350"/>
                  </a:lnTo>
                  <a:lnTo>
                    <a:pt x="395" y="364"/>
                  </a:lnTo>
                  <a:lnTo>
                    <a:pt x="409" y="364"/>
                  </a:lnTo>
                  <a:close/>
                  <a:moveTo>
                    <a:pt x="381" y="145"/>
                  </a:moveTo>
                  <a:lnTo>
                    <a:pt x="395" y="145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600" y="145"/>
                  </a:moveTo>
                  <a:lnTo>
                    <a:pt x="600" y="159"/>
                  </a:lnTo>
                  <a:lnTo>
                    <a:pt x="586" y="159"/>
                  </a:lnTo>
                  <a:lnTo>
                    <a:pt x="586" y="145"/>
                  </a:lnTo>
                  <a:lnTo>
                    <a:pt x="600" y="145"/>
                  </a:lnTo>
                  <a:close/>
                  <a:moveTo>
                    <a:pt x="572" y="555"/>
                  </a:moveTo>
                  <a:lnTo>
                    <a:pt x="586" y="555"/>
                  </a:lnTo>
                  <a:lnTo>
                    <a:pt x="586" y="540"/>
                  </a:lnTo>
                  <a:lnTo>
                    <a:pt x="572" y="540"/>
                  </a:lnTo>
                  <a:lnTo>
                    <a:pt x="572" y="555"/>
                  </a:lnTo>
                  <a:close/>
                  <a:moveTo>
                    <a:pt x="791" y="526"/>
                  </a:moveTo>
                  <a:lnTo>
                    <a:pt x="791" y="540"/>
                  </a:lnTo>
                  <a:lnTo>
                    <a:pt x="777" y="540"/>
                  </a:lnTo>
                  <a:lnTo>
                    <a:pt x="777" y="526"/>
                  </a:lnTo>
                  <a:lnTo>
                    <a:pt x="791" y="526"/>
                  </a:lnTo>
                  <a:close/>
                  <a:moveTo>
                    <a:pt x="791" y="745"/>
                  </a:moveTo>
                  <a:lnTo>
                    <a:pt x="777" y="745"/>
                  </a:lnTo>
                  <a:lnTo>
                    <a:pt x="777" y="731"/>
                  </a:lnTo>
                  <a:lnTo>
                    <a:pt x="791" y="731"/>
                  </a:lnTo>
                  <a:lnTo>
                    <a:pt x="791" y="745"/>
                  </a:lnTo>
                  <a:close/>
                  <a:moveTo>
                    <a:pt x="381" y="745"/>
                  </a:moveTo>
                  <a:lnTo>
                    <a:pt x="381" y="731"/>
                  </a:lnTo>
                  <a:lnTo>
                    <a:pt x="395" y="731"/>
                  </a:lnTo>
                  <a:lnTo>
                    <a:pt x="395" y="745"/>
                  </a:lnTo>
                  <a:lnTo>
                    <a:pt x="381" y="745"/>
                  </a:lnTo>
                  <a:close/>
                  <a:moveTo>
                    <a:pt x="409" y="526"/>
                  </a:moveTo>
                  <a:lnTo>
                    <a:pt x="395" y="526"/>
                  </a:lnTo>
                  <a:lnTo>
                    <a:pt x="395" y="540"/>
                  </a:lnTo>
                  <a:lnTo>
                    <a:pt x="409" y="540"/>
                  </a:lnTo>
                  <a:lnTo>
                    <a:pt x="409" y="526"/>
                  </a:lnTo>
                  <a:close/>
                  <a:moveTo>
                    <a:pt x="0" y="526"/>
                  </a:moveTo>
                  <a:lnTo>
                    <a:pt x="0" y="540"/>
                  </a:lnTo>
                  <a:lnTo>
                    <a:pt x="14" y="540"/>
                  </a:lnTo>
                  <a:lnTo>
                    <a:pt x="14" y="526"/>
                  </a:lnTo>
                  <a:lnTo>
                    <a:pt x="0" y="526"/>
                  </a:lnTo>
                  <a:close/>
                  <a:moveTo>
                    <a:pt x="0" y="745"/>
                  </a:moveTo>
                  <a:lnTo>
                    <a:pt x="14" y="745"/>
                  </a:lnTo>
                  <a:lnTo>
                    <a:pt x="14" y="731"/>
                  </a:lnTo>
                  <a:lnTo>
                    <a:pt x="0" y="731"/>
                  </a:lnTo>
                  <a:lnTo>
                    <a:pt x="0" y="745"/>
                  </a:lnTo>
                  <a:close/>
                  <a:moveTo>
                    <a:pt x="219" y="717"/>
                  </a:moveTo>
                  <a:lnTo>
                    <a:pt x="219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219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0" name="Rectangle 365"/>
            <p:cNvSpPr>
              <a:spLocks noChangeArrowheads="1"/>
            </p:cNvSpPr>
            <p:nvPr/>
          </p:nvSpPr>
          <p:spPr bwMode="auto">
            <a:xfrm>
              <a:off x="4706938" y="1881188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1" name="Rectangle 366"/>
            <p:cNvSpPr>
              <a:spLocks noChangeArrowheads="1"/>
            </p:cNvSpPr>
            <p:nvPr/>
          </p:nvSpPr>
          <p:spPr bwMode="auto">
            <a:xfrm>
              <a:off x="4706938" y="188118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2" name="Rectangle 367"/>
            <p:cNvSpPr>
              <a:spLocks noChangeArrowheads="1"/>
            </p:cNvSpPr>
            <p:nvPr/>
          </p:nvSpPr>
          <p:spPr bwMode="auto">
            <a:xfrm>
              <a:off x="4706938" y="203358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3" name="Rectangle 368"/>
            <p:cNvSpPr>
              <a:spLocks noChangeArrowheads="1"/>
            </p:cNvSpPr>
            <p:nvPr/>
          </p:nvSpPr>
          <p:spPr bwMode="auto">
            <a:xfrm>
              <a:off x="4706938" y="20335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4" name="Rectangle 369"/>
            <p:cNvSpPr>
              <a:spLocks noChangeArrowheads="1"/>
            </p:cNvSpPr>
            <p:nvPr/>
          </p:nvSpPr>
          <p:spPr bwMode="auto">
            <a:xfrm>
              <a:off x="4859338" y="1579563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5" name="Rectangle 370"/>
            <p:cNvSpPr>
              <a:spLocks noChangeArrowheads="1"/>
            </p:cNvSpPr>
            <p:nvPr/>
          </p:nvSpPr>
          <p:spPr bwMode="auto">
            <a:xfrm>
              <a:off x="4859338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6" name="Rectangle 371"/>
            <p:cNvSpPr>
              <a:spLocks noChangeArrowheads="1"/>
            </p:cNvSpPr>
            <p:nvPr/>
          </p:nvSpPr>
          <p:spPr bwMode="auto">
            <a:xfrm>
              <a:off x="4859338" y="1730376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7" name="Rectangle 372"/>
            <p:cNvSpPr>
              <a:spLocks noChangeArrowheads="1"/>
            </p:cNvSpPr>
            <p:nvPr/>
          </p:nvSpPr>
          <p:spPr bwMode="auto">
            <a:xfrm>
              <a:off x="4859338" y="1730376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8" name="Rectangle 373"/>
            <p:cNvSpPr>
              <a:spLocks noChangeArrowheads="1"/>
            </p:cNvSpPr>
            <p:nvPr/>
          </p:nvSpPr>
          <p:spPr bwMode="auto">
            <a:xfrm>
              <a:off x="4859338" y="188118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9" name="Rectangle 374"/>
            <p:cNvSpPr>
              <a:spLocks noChangeArrowheads="1"/>
            </p:cNvSpPr>
            <p:nvPr/>
          </p:nvSpPr>
          <p:spPr bwMode="auto">
            <a:xfrm>
              <a:off x="4859338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0" name="Rectangle 375"/>
            <p:cNvSpPr>
              <a:spLocks noChangeArrowheads="1"/>
            </p:cNvSpPr>
            <p:nvPr/>
          </p:nvSpPr>
          <p:spPr bwMode="auto">
            <a:xfrm>
              <a:off x="4859338" y="20335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1" name="Rectangle 376"/>
            <p:cNvSpPr>
              <a:spLocks noChangeArrowheads="1"/>
            </p:cNvSpPr>
            <p:nvPr/>
          </p:nvSpPr>
          <p:spPr bwMode="auto">
            <a:xfrm>
              <a:off x="4859338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2" name="Rectangle 377"/>
            <p:cNvSpPr>
              <a:spLocks noChangeArrowheads="1"/>
            </p:cNvSpPr>
            <p:nvPr/>
          </p:nvSpPr>
          <p:spPr bwMode="auto">
            <a:xfrm>
              <a:off x="5010151" y="1579563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3" name="Rectangle 378"/>
            <p:cNvSpPr>
              <a:spLocks noChangeArrowheads="1"/>
            </p:cNvSpPr>
            <p:nvPr/>
          </p:nvSpPr>
          <p:spPr bwMode="auto">
            <a:xfrm>
              <a:off x="5010151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4" name="Rectangle 379"/>
            <p:cNvSpPr>
              <a:spLocks noChangeArrowheads="1"/>
            </p:cNvSpPr>
            <p:nvPr/>
          </p:nvSpPr>
          <p:spPr bwMode="auto">
            <a:xfrm>
              <a:off x="5010151" y="1730376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5" name="Rectangle 380"/>
            <p:cNvSpPr>
              <a:spLocks noChangeArrowheads="1"/>
            </p:cNvSpPr>
            <p:nvPr/>
          </p:nvSpPr>
          <p:spPr bwMode="auto">
            <a:xfrm>
              <a:off x="5010151" y="1730376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6" name="Rectangle 381"/>
            <p:cNvSpPr>
              <a:spLocks noChangeArrowheads="1"/>
            </p:cNvSpPr>
            <p:nvPr/>
          </p:nvSpPr>
          <p:spPr bwMode="auto">
            <a:xfrm>
              <a:off x="5010151" y="188118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7" name="Rectangle 382"/>
            <p:cNvSpPr>
              <a:spLocks noChangeArrowheads="1"/>
            </p:cNvSpPr>
            <p:nvPr/>
          </p:nvSpPr>
          <p:spPr bwMode="auto">
            <a:xfrm>
              <a:off x="5010151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8" name="Rectangle 383"/>
            <p:cNvSpPr>
              <a:spLocks noChangeArrowheads="1"/>
            </p:cNvSpPr>
            <p:nvPr/>
          </p:nvSpPr>
          <p:spPr bwMode="auto">
            <a:xfrm>
              <a:off x="5010151" y="20335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9" name="Rectangle 384"/>
            <p:cNvSpPr>
              <a:spLocks noChangeArrowheads="1"/>
            </p:cNvSpPr>
            <p:nvPr/>
          </p:nvSpPr>
          <p:spPr bwMode="auto">
            <a:xfrm>
              <a:off x="5010151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0" name="Rectangle 385"/>
            <p:cNvSpPr>
              <a:spLocks noChangeArrowheads="1"/>
            </p:cNvSpPr>
            <p:nvPr/>
          </p:nvSpPr>
          <p:spPr bwMode="auto">
            <a:xfrm>
              <a:off x="5160963" y="1579563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1" name="Rectangle 386"/>
            <p:cNvSpPr>
              <a:spLocks noChangeArrowheads="1"/>
            </p:cNvSpPr>
            <p:nvPr/>
          </p:nvSpPr>
          <p:spPr bwMode="auto">
            <a:xfrm>
              <a:off x="5160963" y="15795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2" name="Rectangle 387"/>
            <p:cNvSpPr>
              <a:spLocks noChangeArrowheads="1"/>
            </p:cNvSpPr>
            <p:nvPr/>
          </p:nvSpPr>
          <p:spPr bwMode="auto">
            <a:xfrm>
              <a:off x="5160963" y="1730376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3" name="Rectangle 388"/>
            <p:cNvSpPr>
              <a:spLocks noChangeArrowheads="1"/>
            </p:cNvSpPr>
            <p:nvPr/>
          </p:nvSpPr>
          <p:spPr bwMode="auto">
            <a:xfrm>
              <a:off x="5160963" y="1730376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4" name="Rectangle 389"/>
            <p:cNvSpPr>
              <a:spLocks noChangeArrowheads="1"/>
            </p:cNvSpPr>
            <p:nvPr/>
          </p:nvSpPr>
          <p:spPr bwMode="auto">
            <a:xfrm>
              <a:off x="5160963" y="1881188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5" name="Rectangle 390"/>
            <p:cNvSpPr>
              <a:spLocks noChangeArrowheads="1"/>
            </p:cNvSpPr>
            <p:nvPr/>
          </p:nvSpPr>
          <p:spPr bwMode="auto">
            <a:xfrm>
              <a:off x="5160963" y="188118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6" name="Rectangle 391"/>
            <p:cNvSpPr>
              <a:spLocks noChangeArrowheads="1"/>
            </p:cNvSpPr>
            <p:nvPr/>
          </p:nvSpPr>
          <p:spPr bwMode="auto">
            <a:xfrm>
              <a:off x="5160963" y="203358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7" name="Rectangle 392"/>
            <p:cNvSpPr>
              <a:spLocks noChangeArrowheads="1"/>
            </p:cNvSpPr>
            <p:nvPr/>
          </p:nvSpPr>
          <p:spPr bwMode="auto">
            <a:xfrm>
              <a:off x="5160963" y="20335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8" name="Rectangle 393"/>
            <p:cNvSpPr>
              <a:spLocks noChangeArrowheads="1"/>
            </p:cNvSpPr>
            <p:nvPr/>
          </p:nvSpPr>
          <p:spPr bwMode="auto">
            <a:xfrm>
              <a:off x="5313363" y="1579563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9" name="Rectangle 394"/>
            <p:cNvSpPr>
              <a:spLocks noChangeArrowheads="1"/>
            </p:cNvSpPr>
            <p:nvPr/>
          </p:nvSpPr>
          <p:spPr bwMode="auto">
            <a:xfrm>
              <a:off x="5313363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0" name="Rectangle 395"/>
            <p:cNvSpPr>
              <a:spLocks noChangeArrowheads="1"/>
            </p:cNvSpPr>
            <p:nvPr/>
          </p:nvSpPr>
          <p:spPr bwMode="auto">
            <a:xfrm>
              <a:off x="5313363" y="1730376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1" name="Rectangle 396"/>
            <p:cNvSpPr>
              <a:spLocks noChangeArrowheads="1"/>
            </p:cNvSpPr>
            <p:nvPr/>
          </p:nvSpPr>
          <p:spPr bwMode="auto">
            <a:xfrm>
              <a:off x="5313363" y="1730376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2" name="Freeform 397"/>
            <p:cNvSpPr>
              <a:spLocks noEditPoints="1"/>
            </p:cNvSpPr>
            <p:nvPr/>
          </p:nvSpPr>
          <p:spPr bwMode="auto">
            <a:xfrm>
              <a:off x="4770438" y="1528763"/>
              <a:ext cx="627063" cy="706438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21" y="350"/>
                </a:cxn>
                <a:cxn ang="0">
                  <a:pos x="206" y="335"/>
                </a:cxn>
                <a:cxn ang="0">
                  <a:pos x="395" y="364"/>
                </a:cxn>
                <a:cxn ang="0">
                  <a:pos x="206" y="335"/>
                </a:cxn>
                <a:cxn ang="0">
                  <a:pos x="410" y="350"/>
                </a:cxn>
                <a:cxn ang="0">
                  <a:pos x="381" y="159"/>
                </a:cxn>
                <a:cxn ang="0">
                  <a:pos x="395" y="145"/>
                </a:cxn>
                <a:cxn ang="0">
                  <a:pos x="777" y="173"/>
                </a:cxn>
                <a:cxn ang="0">
                  <a:pos x="395" y="145"/>
                </a:cxn>
                <a:cxn ang="0">
                  <a:pos x="763" y="159"/>
                </a:cxn>
                <a:cxn ang="0">
                  <a:pos x="791" y="350"/>
                </a:cxn>
                <a:cxn ang="0">
                  <a:pos x="777" y="364"/>
                </a:cxn>
                <a:cxn ang="0">
                  <a:pos x="586" y="335"/>
                </a:cxn>
                <a:cxn ang="0">
                  <a:pos x="777" y="364"/>
                </a:cxn>
                <a:cxn ang="0">
                  <a:pos x="572" y="350"/>
                </a:cxn>
                <a:cxn ang="0">
                  <a:pos x="600" y="731"/>
                </a:cxn>
                <a:cxn ang="0">
                  <a:pos x="586" y="745"/>
                </a:cxn>
                <a:cxn ang="0">
                  <a:pos x="395" y="717"/>
                </a:cxn>
                <a:cxn ang="0">
                  <a:pos x="586" y="745"/>
                </a:cxn>
                <a:cxn ang="0">
                  <a:pos x="410" y="731"/>
                </a:cxn>
                <a:cxn ang="0">
                  <a:pos x="381" y="540"/>
                </a:cxn>
                <a:cxn ang="0">
                  <a:pos x="395" y="554"/>
                </a:cxn>
                <a:cxn ang="0">
                  <a:pos x="14" y="526"/>
                </a:cxn>
                <a:cxn ang="0">
                  <a:pos x="395" y="554"/>
                </a:cxn>
                <a:cxn ang="0">
                  <a:pos x="0" y="540"/>
                </a:cxn>
                <a:cxn ang="0">
                  <a:pos x="28" y="731"/>
                </a:cxn>
                <a:cxn ang="0">
                  <a:pos x="14" y="717"/>
                </a:cxn>
                <a:cxn ang="0">
                  <a:pos x="206" y="745"/>
                </a:cxn>
                <a:cxn ang="0">
                  <a:pos x="14" y="717"/>
                </a:cxn>
                <a:cxn ang="0">
                  <a:pos x="192" y="731"/>
                </a:cxn>
                <a:cxn ang="0">
                  <a:pos x="221" y="890"/>
                </a:cxn>
                <a:cxn ang="0">
                  <a:pos x="192" y="364"/>
                </a:cxn>
                <a:cxn ang="0">
                  <a:pos x="206" y="350"/>
                </a:cxn>
                <a:cxn ang="0">
                  <a:pos x="192" y="364"/>
                </a:cxn>
                <a:cxn ang="0">
                  <a:pos x="410" y="350"/>
                </a:cxn>
                <a:cxn ang="0">
                  <a:pos x="395" y="364"/>
                </a:cxn>
                <a:cxn ang="0">
                  <a:pos x="381" y="145"/>
                </a:cxn>
                <a:cxn ang="0">
                  <a:pos x="395" y="159"/>
                </a:cxn>
                <a:cxn ang="0">
                  <a:pos x="381" y="145"/>
                </a:cxn>
                <a:cxn ang="0">
                  <a:pos x="791" y="159"/>
                </a:cxn>
                <a:cxn ang="0">
                  <a:pos x="777" y="145"/>
                </a:cxn>
                <a:cxn ang="0">
                  <a:pos x="791" y="364"/>
                </a:cxn>
                <a:cxn ang="0">
                  <a:pos x="777" y="350"/>
                </a:cxn>
                <a:cxn ang="0">
                  <a:pos x="791" y="364"/>
                </a:cxn>
                <a:cxn ang="0">
                  <a:pos x="572" y="350"/>
                </a:cxn>
                <a:cxn ang="0">
                  <a:pos x="586" y="335"/>
                </a:cxn>
                <a:cxn ang="0">
                  <a:pos x="600" y="745"/>
                </a:cxn>
                <a:cxn ang="0">
                  <a:pos x="586" y="731"/>
                </a:cxn>
                <a:cxn ang="0">
                  <a:pos x="600" y="745"/>
                </a:cxn>
                <a:cxn ang="0">
                  <a:pos x="381" y="731"/>
                </a:cxn>
                <a:cxn ang="0">
                  <a:pos x="395" y="745"/>
                </a:cxn>
                <a:cxn ang="0">
                  <a:pos x="410" y="526"/>
                </a:cxn>
                <a:cxn ang="0">
                  <a:pos x="395" y="540"/>
                </a:cxn>
                <a:cxn ang="0">
                  <a:pos x="410" y="526"/>
                </a:cxn>
                <a:cxn ang="0">
                  <a:pos x="0" y="540"/>
                </a:cxn>
                <a:cxn ang="0">
                  <a:pos x="14" y="526"/>
                </a:cxn>
                <a:cxn ang="0">
                  <a:pos x="0" y="745"/>
                </a:cxn>
                <a:cxn ang="0">
                  <a:pos x="14" y="731"/>
                </a:cxn>
                <a:cxn ang="0">
                  <a:pos x="0" y="745"/>
                </a:cxn>
                <a:cxn ang="0">
                  <a:pos x="221" y="731"/>
                </a:cxn>
                <a:cxn ang="0">
                  <a:pos x="206" y="717"/>
                </a:cxn>
              </a:cxnLst>
              <a:rect l="0" t="0" r="r" b="b"/>
              <a:pathLst>
                <a:path w="791" h="890">
                  <a:moveTo>
                    <a:pt x="221" y="0"/>
                  </a:moveTo>
                  <a:lnTo>
                    <a:pt x="192" y="0"/>
                  </a:lnTo>
                  <a:lnTo>
                    <a:pt x="192" y="350"/>
                  </a:lnTo>
                  <a:lnTo>
                    <a:pt x="221" y="350"/>
                  </a:lnTo>
                  <a:lnTo>
                    <a:pt x="221" y="0"/>
                  </a:lnTo>
                  <a:close/>
                  <a:moveTo>
                    <a:pt x="206" y="335"/>
                  </a:moveTo>
                  <a:lnTo>
                    <a:pt x="206" y="364"/>
                  </a:lnTo>
                  <a:lnTo>
                    <a:pt x="395" y="364"/>
                  </a:lnTo>
                  <a:lnTo>
                    <a:pt x="395" y="335"/>
                  </a:lnTo>
                  <a:lnTo>
                    <a:pt x="206" y="335"/>
                  </a:lnTo>
                  <a:close/>
                  <a:moveTo>
                    <a:pt x="381" y="350"/>
                  </a:moveTo>
                  <a:lnTo>
                    <a:pt x="410" y="350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350"/>
                  </a:lnTo>
                  <a:close/>
                  <a:moveTo>
                    <a:pt x="395" y="145"/>
                  </a:moveTo>
                  <a:lnTo>
                    <a:pt x="395" y="173"/>
                  </a:lnTo>
                  <a:lnTo>
                    <a:pt x="777" y="173"/>
                  </a:lnTo>
                  <a:lnTo>
                    <a:pt x="777" y="145"/>
                  </a:lnTo>
                  <a:lnTo>
                    <a:pt x="395" y="145"/>
                  </a:lnTo>
                  <a:close/>
                  <a:moveTo>
                    <a:pt x="791" y="159"/>
                  </a:moveTo>
                  <a:lnTo>
                    <a:pt x="763" y="159"/>
                  </a:lnTo>
                  <a:lnTo>
                    <a:pt x="763" y="350"/>
                  </a:lnTo>
                  <a:lnTo>
                    <a:pt x="791" y="350"/>
                  </a:lnTo>
                  <a:lnTo>
                    <a:pt x="791" y="159"/>
                  </a:lnTo>
                  <a:close/>
                  <a:moveTo>
                    <a:pt x="777" y="364"/>
                  </a:moveTo>
                  <a:lnTo>
                    <a:pt x="777" y="335"/>
                  </a:lnTo>
                  <a:lnTo>
                    <a:pt x="586" y="335"/>
                  </a:lnTo>
                  <a:lnTo>
                    <a:pt x="586" y="364"/>
                  </a:lnTo>
                  <a:lnTo>
                    <a:pt x="777" y="364"/>
                  </a:lnTo>
                  <a:close/>
                  <a:moveTo>
                    <a:pt x="600" y="350"/>
                  </a:moveTo>
                  <a:lnTo>
                    <a:pt x="572" y="350"/>
                  </a:lnTo>
                  <a:lnTo>
                    <a:pt x="572" y="731"/>
                  </a:lnTo>
                  <a:lnTo>
                    <a:pt x="600" y="731"/>
                  </a:lnTo>
                  <a:lnTo>
                    <a:pt x="600" y="350"/>
                  </a:lnTo>
                  <a:close/>
                  <a:moveTo>
                    <a:pt x="586" y="745"/>
                  </a:moveTo>
                  <a:lnTo>
                    <a:pt x="586" y="717"/>
                  </a:lnTo>
                  <a:lnTo>
                    <a:pt x="395" y="717"/>
                  </a:lnTo>
                  <a:lnTo>
                    <a:pt x="395" y="745"/>
                  </a:lnTo>
                  <a:lnTo>
                    <a:pt x="586" y="745"/>
                  </a:lnTo>
                  <a:close/>
                  <a:moveTo>
                    <a:pt x="381" y="731"/>
                  </a:moveTo>
                  <a:lnTo>
                    <a:pt x="410" y="731"/>
                  </a:lnTo>
                  <a:lnTo>
                    <a:pt x="410" y="540"/>
                  </a:lnTo>
                  <a:lnTo>
                    <a:pt x="381" y="540"/>
                  </a:lnTo>
                  <a:lnTo>
                    <a:pt x="381" y="731"/>
                  </a:lnTo>
                  <a:close/>
                  <a:moveTo>
                    <a:pt x="395" y="554"/>
                  </a:moveTo>
                  <a:lnTo>
                    <a:pt x="395" y="526"/>
                  </a:lnTo>
                  <a:lnTo>
                    <a:pt x="14" y="526"/>
                  </a:lnTo>
                  <a:lnTo>
                    <a:pt x="14" y="554"/>
                  </a:lnTo>
                  <a:lnTo>
                    <a:pt x="395" y="554"/>
                  </a:lnTo>
                  <a:close/>
                  <a:moveTo>
                    <a:pt x="28" y="540"/>
                  </a:moveTo>
                  <a:lnTo>
                    <a:pt x="0" y="540"/>
                  </a:lnTo>
                  <a:lnTo>
                    <a:pt x="0" y="731"/>
                  </a:lnTo>
                  <a:lnTo>
                    <a:pt x="28" y="731"/>
                  </a:lnTo>
                  <a:lnTo>
                    <a:pt x="28" y="540"/>
                  </a:lnTo>
                  <a:close/>
                  <a:moveTo>
                    <a:pt x="14" y="717"/>
                  </a:moveTo>
                  <a:lnTo>
                    <a:pt x="14" y="745"/>
                  </a:lnTo>
                  <a:lnTo>
                    <a:pt x="206" y="745"/>
                  </a:lnTo>
                  <a:lnTo>
                    <a:pt x="206" y="717"/>
                  </a:lnTo>
                  <a:lnTo>
                    <a:pt x="14" y="717"/>
                  </a:lnTo>
                  <a:close/>
                  <a:moveTo>
                    <a:pt x="221" y="731"/>
                  </a:moveTo>
                  <a:lnTo>
                    <a:pt x="192" y="731"/>
                  </a:lnTo>
                  <a:lnTo>
                    <a:pt x="192" y="890"/>
                  </a:lnTo>
                  <a:lnTo>
                    <a:pt x="221" y="890"/>
                  </a:lnTo>
                  <a:lnTo>
                    <a:pt x="221" y="731"/>
                  </a:lnTo>
                  <a:close/>
                  <a:moveTo>
                    <a:pt x="192" y="364"/>
                  </a:moveTo>
                  <a:lnTo>
                    <a:pt x="206" y="364"/>
                  </a:lnTo>
                  <a:lnTo>
                    <a:pt x="206" y="350"/>
                  </a:lnTo>
                  <a:lnTo>
                    <a:pt x="192" y="350"/>
                  </a:lnTo>
                  <a:lnTo>
                    <a:pt x="192" y="364"/>
                  </a:lnTo>
                  <a:close/>
                  <a:moveTo>
                    <a:pt x="410" y="364"/>
                  </a:moveTo>
                  <a:lnTo>
                    <a:pt x="410" y="350"/>
                  </a:lnTo>
                  <a:lnTo>
                    <a:pt x="395" y="350"/>
                  </a:lnTo>
                  <a:lnTo>
                    <a:pt x="395" y="364"/>
                  </a:lnTo>
                  <a:lnTo>
                    <a:pt x="410" y="364"/>
                  </a:lnTo>
                  <a:close/>
                  <a:moveTo>
                    <a:pt x="381" y="145"/>
                  </a:moveTo>
                  <a:lnTo>
                    <a:pt x="395" y="145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791" y="145"/>
                  </a:moveTo>
                  <a:lnTo>
                    <a:pt x="791" y="159"/>
                  </a:lnTo>
                  <a:lnTo>
                    <a:pt x="777" y="159"/>
                  </a:lnTo>
                  <a:lnTo>
                    <a:pt x="777" y="145"/>
                  </a:lnTo>
                  <a:lnTo>
                    <a:pt x="791" y="145"/>
                  </a:lnTo>
                  <a:close/>
                  <a:moveTo>
                    <a:pt x="791" y="364"/>
                  </a:moveTo>
                  <a:lnTo>
                    <a:pt x="777" y="364"/>
                  </a:lnTo>
                  <a:lnTo>
                    <a:pt x="777" y="350"/>
                  </a:lnTo>
                  <a:lnTo>
                    <a:pt x="791" y="350"/>
                  </a:lnTo>
                  <a:lnTo>
                    <a:pt x="791" y="364"/>
                  </a:lnTo>
                  <a:close/>
                  <a:moveTo>
                    <a:pt x="572" y="335"/>
                  </a:moveTo>
                  <a:lnTo>
                    <a:pt x="572" y="350"/>
                  </a:lnTo>
                  <a:lnTo>
                    <a:pt x="586" y="350"/>
                  </a:lnTo>
                  <a:lnTo>
                    <a:pt x="586" y="335"/>
                  </a:lnTo>
                  <a:lnTo>
                    <a:pt x="572" y="335"/>
                  </a:lnTo>
                  <a:close/>
                  <a:moveTo>
                    <a:pt x="600" y="745"/>
                  </a:moveTo>
                  <a:lnTo>
                    <a:pt x="586" y="745"/>
                  </a:lnTo>
                  <a:lnTo>
                    <a:pt x="586" y="731"/>
                  </a:lnTo>
                  <a:lnTo>
                    <a:pt x="600" y="731"/>
                  </a:lnTo>
                  <a:lnTo>
                    <a:pt x="600" y="745"/>
                  </a:lnTo>
                  <a:close/>
                  <a:moveTo>
                    <a:pt x="381" y="745"/>
                  </a:moveTo>
                  <a:lnTo>
                    <a:pt x="381" y="731"/>
                  </a:lnTo>
                  <a:lnTo>
                    <a:pt x="395" y="731"/>
                  </a:lnTo>
                  <a:lnTo>
                    <a:pt x="395" y="745"/>
                  </a:lnTo>
                  <a:lnTo>
                    <a:pt x="381" y="745"/>
                  </a:lnTo>
                  <a:close/>
                  <a:moveTo>
                    <a:pt x="410" y="526"/>
                  </a:moveTo>
                  <a:lnTo>
                    <a:pt x="395" y="526"/>
                  </a:lnTo>
                  <a:lnTo>
                    <a:pt x="395" y="540"/>
                  </a:lnTo>
                  <a:lnTo>
                    <a:pt x="410" y="540"/>
                  </a:lnTo>
                  <a:lnTo>
                    <a:pt x="410" y="526"/>
                  </a:lnTo>
                  <a:close/>
                  <a:moveTo>
                    <a:pt x="0" y="526"/>
                  </a:moveTo>
                  <a:lnTo>
                    <a:pt x="0" y="540"/>
                  </a:lnTo>
                  <a:lnTo>
                    <a:pt x="14" y="540"/>
                  </a:lnTo>
                  <a:lnTo>
                    <a:pt x="14" y="526"/>
                  </a:lnTo>
                  <a:lnTo>
                    <a:pt x="0" y="526"/>
                  </a:lnTo>
                  <a:close/>
                  <a:moveTo>
                    <a:pt x="0" y="745"/>
                  </a:moveTo>
                  <a:lnTo>
                    <a:pt x="14" y="745"/>
                  </a:lnTo>
                  <a:lnTo>
                    <a:pt x="14" y="731"/>
                  </a:lnTo>
                  <a:lnTo>
                    <a:pt x="0" y="731"/>
                  </a:lnTo>
                  <a:lnTo>
                    <a:pt x="0" y="745"/>
                  </a:lnTo>
                  <a:close/>
                  <a:moveTo>
                    <a:pt x="221" y="717"/>
                  </a:moveTo>
                  <a:lnTo>
                    <a:pt x="221" y="731"/>
                  </a:lnTo>
                  <a:lnTo>
                    <a:pt x="206" y="731"/>
                  </a:lnTo>
                  <a:lnTo>
                    <a:pt x="206" y="717"/>
                  </a:lnTo>
                  <a:lnTo>
                    <a:pt x="22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3" name="Rectangle 398"/>
            <p:cNvSpPr>
              <a:spLocks noChangeArrowheads="1"/>
            </p:cNvSpPr>
            <p:nvPr/>
          </p:nvSpPr>
          <p:spPr bwMode="auto">
            <a:xfrm>
              <a:off x="4706938" y="304323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4" name="Rectangle 399"/>
            <p:cNvSpPr>
              <a:spLocks noChangeArrowheads="1"/>
            </p:cNvSpPr>
            <p:nvPr/>
          </p:nvSpPr>
          <p:spPr bwMode="auto">
            <a:xfrm>
              <a:off x="4706938" y="304323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5" name="Rectangle 400"/>
            <p:cNvSpPr>
              <a:spLocks noChangeArrowheads="1"/>
            </p:cNvSpPr>
            <p:nvPr/>
          </p:nvSpPr>
          <p:spPr bwMode="auto">
            <a:xfrm>
              <a:off x="4706938" y="3194051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6" name="Rectangle 401"/>
            <p:cNvSpPr>
              <a:spLocks noChangeArrowheads="1"/>
            </p:cNvSpPr>
            <p:nvPr/>
          </p:nvSpPr>
          <p:spPr bwMode="auto">
            <a:xfrm>
              <a:off x="4706938" y="3194051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7" name="Rectangle 402"/>
            <p:cNvSpPr>
              <a:spLocks noChangeArrowheads="1"/>
            </p:cNvSpPr>
            <p:nvPr/>
          </p:nvSpPr>
          <p:spPr bwMode="auto">
            <a:xfrm>
              <a:off x="4859338" y="2740026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8" name="Rectangle 403"/>
            <p:cNvSpPr>
              <a:spLocks noChangeArrowheads="1"/>
            </p:cNvSpPr>
            <p:nvPr/>
          </p:nvSpPr>
          <p:spPr bwMode="auto">
            <a:xfrm>
              <a:off x="4859338" y="2740026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9" name="Rectangle 404"/>
            <p:cNvSpPr>
              <a:spLocks noChangeArrowheads="1"/>
            </p:cNvSpPr>
            <p:nvPr/>
          </p:nvSpPr>
          <p:spPr bwMode="auto">
            <a:xfrm>
              <a:off x="4859338" y="289083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0" name="Rectangle 405"/>
            <p:cNvSpPr>
              <a:spLocks noChangeArrowheads="1"/>
            </p:cNvSpPr>
            <p:nvPr/>
          </p:nvSpPr>
          <p:spPr bwMode="auto">
            <a:xfrm>
              <a:off x="4859338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1" name="Rectangle 406"/>
            <p:cNvSpPr>
              <a:spLocks noChangeArrowheads="1"/>
            </p:cNvSpPr>
            <p:nvPr/>
          </p:nvSpPr>
          <p:spPr bwMode="auto">
            <a:xfrm>
              <a:off x="4859338" y="304323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2" name="Rectangle 407"/>
            <p:cNvSpPr>
              <a:spLocks noChangeArrowheads="1"/>
            </p:cNvSpPr>
            <p:nvPr/>
          </p:nvSpPr>
          <p:spPr bwMode="auto">
            <a:xfrm>
              <a:off x="4859338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3" name="Rectangle 408"/>
            <p:cNvSpPr>
              <a:spLocks noChangeArrowheads="1"/>
            </p:cNvSpPr>
            <p:nvPr/>
          </p:nvSpPr>
          <p:spPr bwMode="auto">
            <a:xfrm>
              <a:off x="4859338" y="3194051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4" name="Rectangle 409"/>
            <p:cNvSpPr>
              <a:spLocks noChangeArrowheads="1"/>
            </p:cNvSpPr>
            <p:nvPr/>
          </p:nvSpPr>
          <p:spPr bwMode="auto">
            <a:xfrm>
              <a:off x="4859338" y="3194051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5" name="Rectangle 411"/>
            <p:cNvSpPr>
              <a:spLocks noChangeArrowheads="1"/>
            </p:cNvSpPr>
            <p:nvPr/>
          </p:nvSpPr>
          <p:spPr bwMode="auto">
            <a:xfrm>
              <a:off x="5010150" y="2740025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6" name="Rectangle 412"/>
            <p:cNvSpPr>
              <a:spLocks noChangeArrowheads="1"/>
            </p:cNvSpPr>
            <p:nvPr/>
          </p:nvSpPr>
          <p:spPr bwMode="auto">
            <a:xfrm>
              <a:off x="5010150" y="274002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7" name="Rectangle 413"/>
            <p:cNvSpPr>
              <a:spLocks noChangeArrowheads="1"/>
            </p:cNvSpPr>
            <p:nvPr/>
          </p:nvSpPr>
          <p:spPr bwMode="auto">
            <a:xfrm>
              <a:off x="5010150" y="289083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8" name="Rectangle 414"/>
            <p:cNvSpPr>
              <a:spLocks noChangeArrowheads="1"/>
            </p:cNvSpPr>
            <p:nvPr/>
          </p:nvSpPr>
          <p:spPr bwMode="auto">
            <a:xfrm>
              <a:off x="5010150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9" name="Rectangle 415"/>
            <p:cNvSpPr>
              <a:spLocks noChangeArrowheads="1"/>
            </p:cNvSpPr>
            <p:nvPr/>
          </p:nvSpPr>
          <p:spPr bwMode="auto">
            <a:xfrm>
              <a:off x="5010150" y="304323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0" name="Rectangle 416"/>
            <p:cNvSpPr>
              <a:spLocks noChangeArrowheads="1"/>
            </p:cNvSpPr>
            <p:nvPr/>
          </p:nvSpPr>
          <p:spPr bwMode="auto">
            <a:xfrm>
              <a:off x="5010150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1" name="Rectangle 417"/>
            <p:cNvSpPr>
              <a:spLocks noChangeArrowheads="1"/>
            </p:cNvSpPr>
            <p:nvPr/>
          </p:nvSpPr>
          <p:spPr bwMode="auto">
            <a:xfrm>
              <a:off x="5010150" y="319405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2" name="Rectangle 418"/>
            <p:cNvSpPr>
              <a:spLocks noChangeArrowheads="1"/>
            </p:cNvSpPr>
            <p:nvPr/>
          </p:nvSpPr>
          <p:spPr bwMode="auto">
            <a:xfrm>
              <a:off x="5010150" y="31940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3" name="Rectangle 419"/>
            <p:cNvSpPr>
              <a:spLocks noChangeArrowheads="1"/>
            </p:cNvSpPr>
            <p:nvPr/>
          </p:nvSpPr>
          <p:spPr bwMode="auto">
            <a:xfrm>
              <a:off x="5160963" y="2740025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4" name="Rectangle 420"/>
            <p:cNvSpPr>
              <a:spLocks noChangeArrowheads="1"/>
            </p:cNvSpPr>
            <p:nvPr/>
          </p:nvSpPr>
          <p:spPr bwMode="auto">
            <a:xfrm>
              <a:off x="5160963" y="274002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5" name="Rectangle 421"/>
            <p:cNvSpPr>
              <a:spLocks noChangeArrowheads="1"/>
            </p:cNvSpPr>
            <p:nvPr/>
          </p:nvSpPr>
          <p:spPr bwMode="auto">
            <a:xfrm>
              <a:off x="5160963" y="2890838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6" name="Rectangle 422"/>
            <p:cNvSpPr>
              <a:spLocks noChangeArrowheads="1"/>
            </p:cNvSpPr>
            <p:nvPr/>
          </p:nvSpPr>
          <p:spPr bwMode="auto">
            <a:xfrm>
              <a:off x="5160963" y="289083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7" name="Rectangle 423"/>
            <p:cNvSpPr>
              <a:spLocks noChangeArrowheads="1"/>
            </p:cNvSpPr>
            <p:nvPr/>
          </p:nvSpPr>
          <p:spPr bwMode="auto">
            <a:xfrm>
              <a:off x="5160963" y="304323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8" name="Rectangle 424"/>
            <p:cNvSpPr>
              <a:spLocks noChangeArrowheads="1"/>
            </p:cNvSpPr>
            <p:nvPr/>
          </p:nvSpPr>
          <p:spPr bwMode="auto">
            <a:xfrm>
              <a:off x="5160963" y="304323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9" name="Rectangle 425"/>
            <p:cNvSpPr>
              <a:spLocks noChangeArrowheads="1"/>
            </p:cNvSpPr>
            <p:nvPr/>
          </p:nvSpPr>
          <p:spPr bwMode="auto">
            <a:xfrm>
              <a:off x="5160963" y="3194050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0" name="Rectangle 426"/>
            <p:cNvSpPr>
              <a:spLocks noChangeArrowheads="1"/>
            </p:cNvSpPr>
            <p:nvPr/>
          </p:nvSpPr>
          <p:spPr bwMode="auto">
            <a:xfrm>
              <a:off x="5160963" y="319405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1" name="Rectangle 427"/>
            <p:cNvSpPr>
              <a:spLocks noChangeArrowheads="1"/>
            </p:cNvSpPr>
            <p:nvPr/>
          </p:nvSpPr>
          <p:spPr bwMode="auto">
            <a:xfrm>
              <a:off x="5313363" y="2740025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2" name="Rectangle 428"/>
            <p:cNvSpPr>
              <a:spLocks noChangeArrowheads="1"/>
            </p:cNvSpPr>
            <p:nvPr/>
          </p:nvSpPr>
          <p:spPr bwMode="auto">
            <a:xfrm>
              <a:off x="5313363" y="274002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3" name="Rectangle 429"/>
            <p:cNvSpPr>
              <a:spLocks noChangeArrowheads="1"/>
            </p:cNvSpPr>
            <p:nvPr/>
          </p:nvSpPr>
          <p:spPr bwMode="auto">
            <a:xfrm>
              <a:off x="5313363" y="289083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4" name="Rectangle 430"/>
            <p:cNvSpPr>
              <a:spLocks noChangeArrowheads="1"/>
            </p:cNvSpPr>
            <p:nvPr/>
          </p:nvSpPr>
          <p:spPr bwMode="auto">
            <a:xfrm>
              <a:off x="5313363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5" name="Freeform 431"/>
            <p:cNvSpPr>
              <a:spLocks noEditPoints="1"/>
            </p:cNvSpPr>
            <p:nvPr/>
          </p:nvSpPr>
          <p:spPr bwMode="auto">
            <a:xfrm>
              <a:off x="4770438" y="2689225"/>
              <a:ext cx="627063" cy="706438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21" y="350"/>
                </a:cxn>
                <a:cxn ang="0">
                  <a:pos x="206" y="336"/>
                </a:cxn>
                <a:cxn ang="0">
                  <a:pos x="395" y="364"/>
                </a:cxn>
                <a:cxn ang="0">
                  <a:pos x="206" y="336"/>
                </a:cxn>
                <a:cxn ang="0">
                  <a:pos x="410" y="350"/>
                </a:cxn>
                <a:cxn ang="0">
                  <a:pos x="381" y="159"/>
                </a:cxn>
                <a:cxn ang="0">
                  <a:pos x="395" y="145"/>
                </a:cxn>
                <a:cxn ang="0">
                  <a:pos x="777" y="173"/>
                </a:cxn>
                <a:cxn ang="0">
                  <a:pos x="395" y="145"/>
                </a:cxn>
                <a:cxn ang="0">
                  <a:pos x="763" y="159"/>
                </a:cxn>
                <a:cxn ang="0">
                  <a:pos x="791" y="350"/>
                </a:cxn>
                <a:cxn ang="0">
                  <a:pos x="777" y="364"/>
                </a:cxn>
                <a:cxn ang="0">
                  <a:pos x="586" y="336"/>
                </a:cxn>
                <a:cxn ang="0">
                  <a:pos x="777" y="364"/>
                </a:cxn>
                <a:cxn ang="0">
                  <a:pos x="572" y="350"/>
                </a:cxn>
                <a:cxn ang="0">
                  <a:pos x="600" y="731"/>
                </a:cxn>
                <a:cxn ang="0">
                  <a:pos x="586" y="746"/>
                </a:cxn>
                <a:cxn ang="0">
                  <a:pos x="395" y="717"/>
                </a:cxn>
                <a:cxn ang="0">
                  <a:pos x="586" y="746"/>
                </a:cxn>
                <a:cxn ang="0">
                  <a:pos x="410" y="731"/>
                </a:cxn>
                <a:cxn ang="0">
                  <a:pos x="381" y="541"/>
                </a:cxn>
                <a:cxn ang="0">
                  <a:pos x="395" y="555"/>
                </a:cxn>
                <a:cxn ang="0">
                  <a:pos x="14" y="527"/>
                </a:cxn>
                <a:cxn ang="0">
                  <a:pos x="395" y="555"/>
                </a:cxn>
                <a:cxn ang="0">
                  <a:pos x="0" y="541"/>
                </a:cxn>
                <a:cxn ang="0">
                  <a:pos x="28" y="731"/>
                </a:cxn>
                <a:cxn ang="0">
                  <a:pos x="14" y="717"/>
                </a:cxn>
                <a:cxn ang="0">
                  <a:pos x="206" y="746"/>
                </a:cxn>
                <a:cxn ang="0">
                  <a:pos x="14" y="717"/>
                </a:cxn>
                <a:cxn ang="0">
                  <a:pos x="192" y="731"/>
                </a:cxn>
                <a:cxn ang="0">
                  <a:pos x="221" y="890"/>
                </a:cxn>
                <a:cxn ang="0">
                  <a:pos x="192" y="364"/>
                </a:cxn>
                <a:cxn ang="0">
                  <a:pos x="206" y="350"/>
                </a:cxn>
                <a:cxn ang="0">
                  <a:pos x="192" y="364"/>
                </a:cxn>
                <a:cxn ang="0">
                  <a:pos x="410" y="350"/>
                </a:cxn>
                <a:cxn ang="0">
                  <a:pos x="395" y="364"/>
                </a:cxn>
                <a:cxn ang="0">
                  <a:pos x="381" y="145"/>
                </a:cxn>
                <a:cxn ang="0">
                  <a:pos x="395" y="159"/>
                </a:cxn>
                <a:cxn ang="0">
                  <a:pos x="381" y="145"/>
                </a:cxn>
                <a:cxn ang="0">
                  <a:pos x="791" y="159"/>
                </a:cxn>
                <a:cxn ang="0">
                  <a:pos x="777" y="145"/>
                </a:cxn>
                <a:cxn ang="0">
                  <a:pos x="791" y="364"/>
                </a:cxn>
                <a:cxn ang="0">
                  <a:pos x="777" y="350"/>
                </a:cxn>
                <a:cxn ang="0">
                  <a:pos x="791" y="364"/>
                </a:cxn>
                <a:cxn ang="0">
                  <a:pos x="572" y="350"/>
                </a:cxn>
                <a:cxn ang="0">
                  <a:pos x="586" y="336"/>
                </a:cxn>
                <a:cxn ang="0">
                  <a:pos x="600" y="746"/>
                </a:cxn>
                <a:cxn ang="0">
                  <a:pos x="586" y="731"/>
                </a:cxn>
                <a:cxn ang="0">
                  <a:pos x="600" y="746"/>
                </a:cxn>
                <a:cxn ang="0">
                  <a:pos x="381" y="731"/>
                </a:cxn>
                <a:cxn ang="0">
                  <a:pos x="395" y="746"/>
                </a:cxn>
                <a:cxn ang="0">
                  <a:pos x="410" y="527"/>
                </a:cxn>
                <a:cxn ang="0">
                  <a:pos x="395" y="541"/>
                </a:cxn>
                <a:cxn ang="0">
                  <a:pos x="410" y="527"/>
                </a:cxn>
                <a:cxn ang="0">
                  <a:pos x="0" y="541"/>
                </a:cxn>
                <a:cxn ang="0">
                  <a:pos x="14" y="527"/>
                </a:cxn>
                <a:cxn ang="0">
                  <a:pos x="0" y="746"/>
                </a:cxn>
                <a:cxn ang="0">
                  <a:pos x="14" y="731"/>
                </a:cxn>
                <a:cxn ang="0">
                  <a:pos x="0" y="746"/>
                </a:cxn>
                <a:cxn ang="0">
                  <a:pos x="221" y="731"/>
                </a:cxn>
                <a:cxn ang="0">
                  <a:pos x="206" y="717"/>
                </a:cxn>
              </a:cxnLst>
              <a:rect l="0" t="0" r="r" b="b"/>
              <a:pathLst>
                <a:path w="791" h="890">
                  <a:moveTo>
                    <a:pt x="221" y="0"/>
                  </a:moveTo>
                  <a:lnTo>
                    <a:pt x="192" y="0"/>
                  </a:lnTo>
                  <a:lnTo>
                    <a:pt x="192" y="350"/>
                  </a:lnTo>
                  <a:lnTo>
                    <a:pt x="221" y="350"/>
                  </a:lnTo>
                  <a:lnTo>
                    <a:pt x="221" y="0"/>
                  </a:lnTo>
                  <a:close/>
                  <a:moveTo>
                    <a:pt x="206" y="336"/>
                  </a:moveTo>
                  <a:lnTo>
                    <a:pt x="206" y="364"/>
                  </a:lnTo>
                  <a:lnTo>
                    <a:pt x="395" y="364"/>
                  </a:lnTo>
                  <a:lnTo>
                    <a:pt x="395" y="336"/>
                  </a:lnTo>
                  <a:lnTo>
                    <a:pt x="206" y="336"/>
                  </a:lnTo>
                  <a:close/>
                  <a:moveTo>
                    <a:pt x="381" y="350"/>
                  </a:moveTo>
                  <a:lnTo>
                    <a:pt x="410" y="350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350"/>
                  </a:lnTo>
                  <a:close/>
                  <a:moveTo>
                    <a:pt x="395" y="145"/>
                  </a:moveTo>
                  <a:lnTo>
                    <a:pt x="395" y="173"/>
                  </a:lnTo>
                  <a:lnTo>
                    <a:pt x="777" y="173"/>
                  </a:lnTo>
                  <a:lnTo>
                    <a:pt x="777" y="145"/>
                  </a:lnTo>
                  <a:lnTo>
                    <a:pt x="395" y="145"/>
                  </a:lnTo>
                  <a:close/>
                  <a:moveTo>
                    <a:pt x="791" y="159"/>
                  </a:moveTo>
                  <a:lnTo>
                    <a:pt x="763" y="159"/>
                  </a:lnTo>
                  <a:lnTo>
                    <a:pt x="763" y="350"/>
                  </a:lnTo>
                  <a:lnTo>
                    <a:pt x="791" y="350"/>
                  </a:lnTo>
                  <a:lnTo>
                    <a:pt x="791" y="159"/>
                  </a:lnTo>
                  <a:close/>
                  <a:moveTo>
                    <a:pt x="777" y="364"/>
                  </a:moveTo>
                  <a:lnTo>
                    <a:pt x="777" y="336"/>
                  </a:lnTo>
                  <a:lnTo>
                    <a:pt x="586" y="336"/>
                  </a:lnTo>
                  <a:lnTo>
                    <a:pt x="586" y="364"/>
                  </a:lnTo>
                  <a:lnTo>
                    <a:pt x="777" y="364"/>
                  </a:lnTo>
                  <a:close/>
                  <a:moveTo>
                    <a:pt x="600" y="350"/>
                  </a:moveTo>
                  <a:lnTo>
                    <a:pt x="572" y="350"/>
                  </a:lnTo>
                  <a:lnTo>
                    <a:pt x="572" y="731"/>
                  </a:lnTo>
                  <a:lnTo>
                    <a:pt x="600" y="731"/>
                  </a:lnTo>
                  <a:lnTo>
                    <a:pt x="600" y="350"/>
                  </a:lnTo>
                  <a:close/>
                  <a:moveTo>
                    <a:pt x="586" y="746"/>
                  </a:moveTo>
                  <a:lnTo>
                    <a:pt x="586" y="717"/>
                  </a:lnTo>
                  <a:lnTo>
                    <a:pt x="395" y="717"/>
                  </a:lnTo>
                  <a:lnTo>
                    <a:pt x="395" y="746"/>
                  </a:lnTo>
                  <a:lnTo>
                    <a:pt x="586" y="746"/>
                  </a:lnTo>
                  <a:close/>
                  <a:moveTo>
                    <a:pt x="381" y="731"/>
                  </a:moveTo>
                  <a:lnTo>
                    <a:pt x="410" y="731"/>
                  </a:lnTo>
                  <a:lnTo>
                    <a:pt x="410" y="541"/>
                  </a:lnTo>
                  <a:lnTo>
                    <a:pt x="381" y="541"/>
                  </a:lnTo>
                  <a:lnTo>
                    <a:pt x="381" y="731"/>
                  </a:lnTo>
                  <a:close/>
                  <a:moveTo>
                    <a:pt x="395" y="555"/>
                  </a:moveTo>
                  <a:lnTo>
                    <a:pt x="395" y="527"/>
                  </a:lnTo>
                  <a:lnTo>
                    <a:pt x="14" y="527"/>
                  </a:lnTo>
                  <a:lnTo>
                    <a:pt x="14" y="555"/>
                  </a:lnTo>
                  <a:lnTo>
                    <a:pt x="395" y="555"/>
                  </a:lnTo>
                  <a:close/>
                  <a:moveTo>
                    <a:pt x="28" y="541"/>
                  </a:moveTo>
                  <a:lnTo>
                    <a:pt x="0" y="541"/>
                  </a:lnTo>
                  <a:lnTo>
                    <a:pt x="0" y="731"/>
                  </a:lnTo>
                  <a:lnTo>
                    <a:pt x="28" y="731"/>
                  </a:lnTo>
                  <a:lnTo>
                    <a:pt x="28" y="541"/>
                  </a:lnTo>
                  <a:close/>
                  <a:moveTo>
                    <a:pt x="14" y="717"/>
                  </a:moveTo>
                  <a:lnTo>
                    <a:pt x="14" y="746"/>
                  </a:lnTo>
                  <a:lnTo>
                    <a:pt x="206" y="746"/>
                  </a:lnTo>
                  <a:lnTo>
                    <a:pt x="206" y="717"/>
                  </a:lnTo>
                  <a:lnTo>
                    <a:pt x="14" y="717"/>
                  </a:lnTo>
                  <a:close/>
                  <a:moveTo>
                    <a:pt x="221" y="731"/>
                  </a:moveTo>
                  <a:lnTo>
                    <a:pt x="192" y="731"/>
                  </a:lnTo>
                  <a:lnTo>
                    <a:pt x="192" y="890"/>
                  </a:lnTo>
                  <a:lnTo>
                    <a:pt x="221" y="890"/>
                  </a:lnTo>
                  <a:lnTo>
                    <a:pt x="221" y="731"/>
                  </a:lnTo>
                  <a:close/>
                  <a:moveTo>
                    <a:pt x="192" y="364"/>
                  </a:moveTo>
                  <a:lnTo>
                    <a:pt x="206" y="364"/>
                  </a:lnTo>
                  <a:lnTo>
                    <a:pt x="206" y="350"/>
                  </a:lnTo>
                  <a:lnTo>
                    <a:pt x="192" y="350"/>
                  </a:lnTo>
                  <a:lnTo>
                    <a:pt x="192" y="364"/>
                  </a:lnTo>
                  <a:close/>
                  <a:moveTo>
                    <a:pt x="410" y="364"/>
                  </a:moveTo>
                  <a:lnTo>
                    <a:pt x="410" y="350"/>
                  </a:lnTo>
                  <a:lnTo>
                    <a:pt x="395" y="350"/>
                  </a:lnTo>
                  <a:lnTo>
                    <a:pt x="395" y="364"/>
                  </a:lnTo>
                  <a:lnTo>
                    <a:pt x="410" y="364"/>
                  </a:lnTo>
                  <a:close/>
                  <a:moveTo>
                    <a:pt x="381" y="145"/>
                  </a:moveTo>
                  <a:lnTo>
                    <a:pt x="395" y="145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791" y="145"/>
                  </a:moveTo>
                  <a:lnTo>
                    <a:pt x="791" y="159"/>
                  </a:lnTo>
                  <a:lnTo>
                    <a:pt x="777" y="159"/>
                  </a:lnTo>
                  <a:lnTo>
                    <a:pt x="777" y="145"/>
                  </a:lnTo>
                  <a:lnTo>
                    <a:pt x="791" y="145"/>
                  </a:lnTo>
                  <a:close/>
                  <a:moveTo>
                    <a:pt x="791" y="364"/>
                  </a:moveTo>
                  <a:lnTo>
                    <a:pt x="777" y="364"/>
                  </a:lnTo>
                  <a:lnTo>
                    <a:pt x="777" y="350"/>
                  </a:lnTo>
                  <a:lnTo>
                    <a:pt x="791" y="350"/>
                  </a:lnTo>
                  <a:lnTo>
                    <a:pt x="791" y="364"/>
                  </a:lnTo>
                  <a:close/>
                  <a:moveTo>
                    <a:pt x="572" y="336"/>
                  </a:moveTo>
                  <a:lnTo>
                    <a:pt x="572" y="350"/>
                  </a:lnTo>
                  <a:lnTo>
                    <a:pt x="586" y="350"/>
                  </a:lnTo>
                  <a:lnTo>
                    <a:pt x="586" y="336"/>
                  </a:lnTo>
                  <a:lnTo>
                    <a:pt x="572" y="336"/>
                  </a:lnTo>
                  <a:close/>
                  <a:moveTo>
                    <a:pt x="600" y="746"/>
                  </a:moveTo>
                  <a:lnTo>
                    <a:pt x="586" y="746"/>
                  </a:lnTo>
                  <a:lnTo>
                    <a:pt x="586" y="731"/>
                  </a:lnTo>
                  <a:lnTo>
                    <a:pt x="600" y="731"/>
                  </a:lnTo>
                  <a:lnTo>
                    <a:pt x="600" y="746"/>
                  </a:lnTo>
                  <a:close/>
                  <a:moveTo>
                    <a:pt x="381" y="746"/>
                  </a:moveTo>
                  <a:lnTo>
                    <a:pt x="381" y="731"/>
                  </a:lnTo>
                  <a:lnTo>
                    <a:pt x="395" y="731"/>
                  </a:lnTo>
                  <a:lnTo>
                    <a:pt x="395" y="746"/>
                  </a:lnTo>
                  <a:lnTo>
                    <a:pt x="381" y="746"/>
                  </a:lnTo>
                  <a:close/>
                  <a:moveTo>
                    <a:pt x="410" y="527"/>
                  </a:moveTo>
                  <a:lnTo>
                    <a:pt x="395" y="527"/>
                  </a:lnTo>
                  <a:lnTo>
                    <a:pt x="395" y="541"/>
                  </a:lnTo>
                  <a:lnTo>
                    <a:pt x="410" y="541"/>
                  </a:lnTo>
                  <a:lnTo>
                    <a:pt x="410" y="527"/>
                  </a:lnTo>
                  <a:close/>
                  <a:moveTo>
                    <a:pt x="0" y="527"/>
                  </a:moveTo>
                  <a:lnTo>
                    <a:pt x="0" y="541"/>
                  </a:lnTo>
                  <a:lnTo>
                    <a:pt x="14" y="541"/>
                  </a:lnTo>
                  <a:lnTo>
                    <a:pt x="14" y="527"/>
                  </a:lnTo>
                  <a:lnTo>
                    <a:pt x="0" y="527"/>
                  </a:lnTo>
                  <a:close/>
                  <a:moveTo>
                    <a:pt x="0" y="746"/>
                  </a:moveTo>
                  <a:lnTo>
                    <a:pt x="14" y="746"/>
                  </a:lnTo>
                  <a:lnTo>
                    <a:pt x="14" y="731"/>
                  </a:lnTo>
                  <a:lnTo>
                    <a:pt x="0" y="731"/>
                  </a:lnTo>
                  <a:lnTo>
                    <a:pt x="0" y="746"/>
                  </a:lnTo>
                  <a:close/>
                  <a:moveTo>
                    <a:pt x="221" y="717"/>
                  </a:moveTo>
                  <a:lnTo>
                    <a:pt x="221" y="731"/>
                  </a:lnTo>
                  <a:lnTo>
                    <a:pt x="206" y="731"/>
                  </a:lnTo>
                  <a:lnTo>
                    <a:pt x="206" y="717"/>
                  </a:lnTo>
                  <a:lnTo>
                    <a:pt x="22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6" name="Rectangle 432"/>
            <p:cNvSpPr>
              <a:spLocks noChangeArrowheads="1"/>
            </p:cNvSpPr>
            <p:nvPr/>
          </p:nvSpPr>
          <p:spPr bwMode="auto">
            <a:xfrm>
              <a:off x="4706938" y="4203700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7" name="Rectangle 433"/>
            <p:cNvSpPr>
              <a:spLocks noChangeArrowheads="1"/>
            </p:cNvSpPr>
            <p:nvPr/>
          </p:nvSpPr>
          <p:spPr bwMode="auto">
            <a:xfrm>
              <a:off x="4706938" y="420370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8" name="Rectangle 434"/>
            <p:cNvSpPr>
              <a:spLocks noChangeArrowheads="1"/>
            </p:cNvSpPr>
            <p:nvPr/>
          </p:nvSpPr>
          <p:spPr bwMode="auto">
            <a:xfrm>
              <a:off x="4706938" y="4354513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9" name="Rectangle 435"/>
            <p:cNvSpPr>
              <a:spLocks noChangeArrowheads="1"/>
            </p:cNvSpPr>
            <p:nvPr/>
          </p:nvSpPr>
          <p:spPr bwMode="auto">
            <a:xfrm>
              <a:off x="4706938" y="4354513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0" name="Rectangle 436"/>
            <p:cNvSpPr>
              <a:spLocks noChangeArrowheads="1"/>
            </p:cNvSpPr>
            <p:nvPr/>
          </p:nvSpPr>
          <p:spPr bwMode="auto">
            <a:xfrm>
              <a:off x="4859338" y="39004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1" name="Rectangle 437"/>
            <p:cNvSpPr>
              <a:spLocks noChangeArrowheads="1"/>
            </p:cNvSpPr>
            <p:nvPr/>
          </p:nvSpPr>
          <p:spPr bwMode="auto">
            <a:xfrm>
              <a:off x="4859338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2" name="Rectangle 438"/>
            <p:cNvSpPr>
              <a:spLocks noChangeArrowheads="1"/>
            </p:cNvSpPr>
            <p:nvPr/>
          </p:nvSpPr>
          <p:spPr bwMode="auto">
            <a:xfrm>
              <a:off x="4859338" y="4051300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3" name="Rectangle 439"/>
            <p:cNvSpPr>
              <a:spLocks noChangeArrowheads="1"/>
            </p:cNvSpPr>
            <p:nvPr/>
          </p:nvSpPr>
          <p:spPr bwMode="auto">
            <a:xfrm>
              <a:off x="4859338" y="405130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4" name="Rectangle 440"/>
            <p:cNvSpPr>
              <a:spLocks noChangeArrowheads="1"/>
            </p:cNvSpPr>
            <p:nvPr/>
          </p:nvSpPr>
          <p:spPr bwMode="auto">
            <a:xfrm>
              <a:off x="4859338" y="420370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5" name="Rectangle 441"/>
            <p:cNvSpPr>
              <a:spLocks noChangeArrowheads="1"/>
            </p:cNvSpPr>
            <p:nvPr/>
          </p:nvSpPr>
          <p:spPr bwMode="auto">
            <a:xfrm>
              <a:off x="4859338" y="420370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6" name="Rectangle 442"/>
            <p:cNvSpPr>
              <a:spLocks noChangeArrowheads="1"/>
            </p:cNvSpPr>
            <p:nvPr/>
          </p:nvSpPr>
          <p:spPr bwMode="auto">
            <a:xfrm>
              <a:off x="4859338" y="4354513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7" name="Rectangle 443"/>
            <p:cNvSpPr>
              <a:spLocks noChangeArrowheads="1"/>
            </p:cNvSpPr>
            <p:nvPr/>
          </p:nvSpPr>
          <p:spPr bwMode="auto">
            <a:xfrm>
              <a:off x="4859338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8" name="Rectangle 444"/>
            <p:cNvSpPr>
              <a:spLocks noChangeArrowheads="1"/>
            </p:cNvSpPr>
            <p:nvPr/>
          </p:nvSpPr>
          <p:spPr bwMode="auto">
            <a:xfrm>
              <a:off x="5010150" y="39004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9" name="Rectangle 445"/>
            <p:cNvSpPr>
              <a:spLocks noChangeArrowheads="1"/>
            </p:cNvSpPr>
            <p:nvPr/>
          </p:nvSpPr>
          <p:spPr bwMode="auto">
            <a:xfrm>
              <a:off x="5010150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0" name="Rectangle 446"/>
            <p:cNvSpPr>
              <a:spLocks noChangeArrowheads="1"/>
            </p:cNvSpPr>
            <p:nvPr/>
          </p:nvSpPr>
          <p:spPr bwMode="auto">
            <a:xfrm>
              <a:off x="5010150" y="4051300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1" name="Rectangle 447"/>
            <p:cNvSpPr>
              <a:spLocks noChangeArrowheads="1"/>
            </p:cNvSpPr>
            <p:nvPr/>
          </p:nvSpPr>
          <p:spPr bwMode="auto">
            <a:xfrm>
              <a:off x="5010150" y="405130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2" name="Rectangle 448"/>
            <p:cNvSpPr>
              <a:spLocks noChangeArrowheads="1"/>
            </p:cNvSpPr>
            <p:nvPr/>
          </p:nvSpPr>
          <p:spPr bwMode="auto">
            <a:xfrm>
              <a:off x="5010150" y="420370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3" name="Rectangle 449"/>
            <p:cNvSpPr>
              <a:spLocks noChangeArrowheads="1"/>
            </p:cNvSpPr>
            <p:nvPr/>
          </p:nvSpPr>
          <p:spPr bwMode="auto">
            <a:xfrm>
              <a:off x="5010150" y="420370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4" name="Rectangle 450"/>
            <p:cNvSpPr>
              <a:spLocks noChangeArrowheads="1"/>
            </p:cNvSpPr>
            <p:nvPr/>
          </p:nvSpPr>
          <p:spPr bwMode="auto">
            <a:xfrm>
              <a:off x="5010150" y="4354513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5" name="Rectangle 451"/>
            <p:cNvSpPr>
              <a:spLocks noChangeArrowheads="1"/>
            </p:cNvSpPr>
            <p:nvPr/>
          </p:nvSpPr>
          <p:spPr bwMode="auto">
            <a:xfrm>
              <a:off x="5010150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6" name="Rectangle 452"/>
            <p:cNvSpPr>
              <a:spLocks noChangeArrowheads="1"/>
            </p:cNvSpPr>
            <p:nvPr/>
          </p:nvSpPr>
          <p:spPr bwMode="auto">
            <a:xfrm>
              <a:off x="5160963" y="390048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7" name="Rectangle 453"/>
            <p:cNvSpPr>
              <a:spLocks noChangeArrowheads="1"/>
            </p:cNvSpPr>
            <p:nvPr/>
          </p:nvSpPr>
          <p:spPr bwMode="auto">
            <a:xfrm>
              <a:off x="5160963" y="39004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8" name="Rectangle 454"/>
            <p:cNvSpPr>
              <a:spLocks noChangeArrowheads="1"/>
            </p:cNvSpPr>
            <p:nvPr/>
          </p:nvSpPr>
          <p:spPr bwMode="auto">
            <a:xfrm>
              <a:off x="5160963" y="4051300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9" name="Rectangle 455"/>
            <p:cNvSpPr>
              <a:spLocks noChangeArrowheads="1"/>
            </p:cNvSpPr>
            <p:nvPr/>
          </p:nvSpPr>
          <p:spPr bwMode="auto">
            <a:xfrm>
              <a:off x="5160963" y="405130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0" name="Rectangle 456"/>
            <p:cNvSpPr>
              <a:spLocks noChangeArrowheads="1"/>
            </p:cNvSpPr>
            <p:nvPr/>
          </p:nvSpPr>
          <p:spPr bwMode="auto">
            <a:xfrm>
              <a:off x="5160963" y="4203700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1" name="Rectangle 457"/>
            <p:cNvSpPr>
              <a:spLocks noChangeArrowheads="1"/>
            </p:cNvSpPr>
            <p:nvPr/>
          </p:nvSpPr>
          <p:spPr bwMode="auto">
            <a:xfrm>
              <a:off x="5160963" y="420370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2" name="Rectangle 458"/>
            <p:cNvSpPr>
              <a:spLocks noChangeArrowheads="1"/>
            </p:cNvSpPr>
            <p:nvPr/>
          </p:nvSpPr>
          <p:spPr bwMode="auto">
            <a:xfrm>
              <a:off x="5160963" y="4354513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3" name="Rectangle 459"/>
            <p:cNvSpPr>
              <a:spLocks noChangeArrowheads="1"/>
            </p:cNvSpPr>
            <p:nvPr/>
          </p:nvSpPr>
          <p:spPr bwMode="auto">
            <a:xfrm>
              <a:off x="5160963" y="4354513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4" name="Rectangle 460"/>
            <p:cNvSpPr>
              <a:spLocks noChangeArrowheads="1"/>
            </p:cNvSpPr>
            <p:nvPr/>
          </p:nvSpPr>
          <p:spPr bwMode="auto">
            <a:xfrm>
              <a:off x="5313363" y="39004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5" name="Rectangle 461"/>
            <p:cNvSpPr>
              <a:spLocks noChangeArrowheads="1"/>
            </p:cNvSpPr>
            <p:nvPr/>
          </p:nvSpPr>
          <p:spPr bwMode="auto">
            <a:xfrm>
              <a:off x="5313363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6" name="Rectangle 462"/>
            <p:cNvSpPr>
              <a:spLocks noChangeArrowheads="1"/>
            </p:cNvSpPr>
            <p:nvPr/>
          </p:nvSpPr>
          <p:spPr bwMode="auto">
            <a:xfrm>
              <a:off x="5313363" y="4051300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7" name="Rectangle 463"/>
            <p:cNvSpPr>
              <a:spLocks noChangeArrowheads="1"/>
            </p:cNvSpPr>
            <p:nvPr/>
          </p:nvSpPr>
          <p:spPr bwMode="auto">
            <a:xfrm>
              <a:off x="5313363" y="405130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8" name="Freeform 464"/>
            <p:cNvSpPr>
              <a:spLocks noEditPoints="1"/>
            </p:cNvSpPr>
            <p:nvPr/>
          </p:nvSpPr>
          <p:spPr bwMode="auto">
            <a:xfrm>
              <a:off x="4770438" y="3849688"/>
              <a:ext cx="627063" cy="706438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21" y="349"/>
                </a:cxn>
                <a:cxn ang="0">
                  <a:pos x="206" y="335"/>
                </a:cxn>
                <a:cxn ang="0">
                  <a:pos x="395" y="363"/>
                </a:cxn>
                <a:cxn ang="0">
                  <a:pos x="206" y="335"/>
                </a:cxn>
                <a:cxn ang="0">
                  <a:pos x="410" y="349"/>
                </a:cxn>
                <a:cxn ang="0">
                  <a:pos x="381" y="159"/>
                </a:cxn>
                <a:cxn ang="0">
                  <a:pos x="395" y="144"/>
                </a:cxn>
                <a:cxn ang="0">
                  <a:pos x="777" y="173"/>
                </a:cxn>
                <a:cxn ang="0">
                  <a:pos x="395" y="144"/>
                </a:cxn>
                <a:cxn ang="0">
                  <a:pos x="763" y="159"/>
                </a:cxn>
                <a:cxn ang="0">
                  <a:pos x="791" y="349"/>
                </a:cxn>
                <a:cxn ang="0">
                  <a:pos x="777" y="363"/>
                </a:cxn>
                <a:cxn ang="0">
                  <a:pos x="586" y="335"/>
                </a:cxn>
                <a:cxn ang="0">
                  <a:pos x="777" y="363"/>
                </a:cxn>
                <a:cxn ang="0">
                  <a:pos x="572" y="349"/>
                </a:cxn>
                <a:cxn ang="0">
                  <a:pos x="600" y="731"/>
                </a:cxn>
                <a:cxn ang="0">
                  <a:pos x="586" y="745"/>
                </a:cxn>
                <a:cxn ang="0">
                  <a:pos x="395" y="717"/>
                </a:cxn>
                <a:cxn ang="0">
                  <a:pos x="586" y="745"/>
                </a:cxn>
                <a:cxn ang="0">
                  <a:pos x="410" y="731"/>
                </a:cxn>
                <a:cxn ang="0">
                  <a:pos x="381" y="540"/>
                </a:cxn>
                <a:cxn ang="0">
                  <a:pos x="395" y="554"/>
                </a:cxn>
                <a:cxn ang="0">
                  <a:pos x="14" y="526"/>
                </a:cxn>
                <a:cxn ang="0">
                  <a:pos x="395" y="554"/>
                </a:cxn>
                <a:cxn ang="0">
                  <a:pos x="0" y="540"/>
                </a:cxn>
                <a:cxn ang="0">
                  <a:pos x="28" y="731"/>
                </a:cxn>
                <a:cxn ang="0">
                  <a:pos x="14" y="717"/>
                </a:cxn>
                <a:cxn ang="0">
                  <a:pos x="206" y="745"/>
                </a:cxn>
                <a:cxn ang="0">
                  <a:pos x="14" y="717"/>
                </a:cxn>
                <a:cxn ang="0">
                  <a:pos x="192" y="731"/>
                </a:cxn>
                <a:cxn ang="0">
                  <a:pos x="221" y="890"/>
                </a:cxn>
                <a:cxn ang="0">
                  <a:pos x="192" y="363"/>
                </a:cxn>
                <a:cxn ang="0">
                  <a:pos x="206" y="349"/>
                </a:cxn>
                <a:cxn ang="0">
                  <a:pos x="192" y="363"/>
                </a:cxn>
                <a:cxn ang="0">
                  <a:pos x="410" y="349"/>
                </a:cxn>
                <a:cxn ang="0">
                  <a:pos x="395" y="363"/>
                </a:cxn>
                <a:cxn ang="0">
                  <a:pos x="381" y="144"/>
                </a:cxn>
                <a:cxn ang="0">
                  <a:pos x="395" y="159"/>
                </a:cxn>
                <a:cxn ang="0">
                  <a:pos x="381" y="144"/>
                </a:cxn>
                <a:cxn ang="0">
                  <a:pos x="791" y="159"/>
                </a:cxn>
                <a:cxn ang="0">
                  <a:pos x="777" y="144"/>
                </a:cxn>
                <a:cxn ang="0">
                  <a:pos x="791" y="363"/>
                </a:cxn>
                <a:cxn ang="0">
                  <a:pos x="777" y="349"/>
                </a:cxn>
                <a:cxn ang="0">
                  <a:pos x="791" y="363"/>
                </a:cxn>
                <a:cxn ang="0">
                  <a:pos x="572" y="349"/>
                </a:cxn>
                <a:cxn ang="0">
                  <a:pos x="586" y="335"/>
                </a:cxn>
                <a:cxn ang="0">
                  <a:pos x="600" y="745"/>
                </a:cxn>
                <a:cxn ang="0">
                  <a:pos x="586" y="731"/>
                </a:cxn>
                <a:cxn ang="0">
                  <a:pos x="600" y="745"/>
                </a:cxn>
                <a:cxn ang="0">
                  <a:pos x="381" y="731"/>
                </a:cxn>
                <a:cxn ang="0">
                  <a:pos x="395" y="745"/>
                </a:cxn>
                <a:cxn ang="0">
                  <a:pos x="410" y="526"/>
                </a:cxn>
                <a:cxn ang="0">
                  <a:pos x="395" y="540"/>
                </a:cxn>
                <a:cxn ang="0">
                  <a:pos x="410" y="526"/>
                </a:cxn>
                <a:cxn ang="0">
                  <a:pos x="0" y="540"/>
                </a:cxn>
                <a:cxn ang="0">
                  <a:pos x="14" y="526"/>
                </a:cxn>
                <a:cxn ang="0">
                  <a:pos x="0" y="745"/>
                </a:cxn>
                <a:cxn ang="0">
                  <a:pos x="14" y="731"/>
                </a:cxn>
                <a:cxn ang="0">
                  <a:pos x="0" y="745"/>
                </a:cxn>
                <a:cxn ang="0">
                  <a:pos x="221" y="731"/>
                </a:cxn>
                <a:cxn ang="0">
                  <a:pos x="206" y="717"/>
                </a:cxn>
              </a:cxnLst>
              <a:rect l="0" t="0" r="r" b="b"/>
              <a:pathLst>
                <a:path w="791" h="890">
                  <a:moveTo>
                    <a:pt x="221" y="0"/>
                  </a:moveTo>
                  <a:lnTo>
                    <a:pt x="192" y="0"/>
                  </a:lnTo>
                  <a:lnTo>
                    <a:pt x="192" y="349"/>
                  </a:lnTo>
                  <a:lnTo>
                    <a:pt x="221" y="349"/>
                  </a:lnTo>
                  <a:lnTo>
                    <a:pt x="221" y="0"/>
                  </a:lnTo>
                  <a:close/>
                  <a:moveTo>
                    <a:pt x="206" y="335"/>
                  </a:moveTo>
                  <a:lnTo>
                    <a:pt x="206" y="363"/>
                  </a:lnTo>
                  <a:lnTo>
                    <a:pt x="395" y="363"/>
                  </a:lnTo>
                  <a:lnTo>
                    <a:pt x="395" y="335"/>
                  </a:lnTo>
                  <a:lnTo>
                    <a:pt x="206" y="335"/>
                  </a:lnTo>
                  <a:close/>
                  <a:moveTo>
                    <a:pt x="381" y="349"/>
                  </a:moveTo>
                  <a:lnTo>
                    <a:pt x="410" y="349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349"/>
                  </a:lnTo>
                  <a:close/>
                  <a:moveTo>
                    <a:pt x="395" y="144"/>
                  </a:moveTo>
                  <a:lnTo>
                    <a:pt x="395" y="173"/>
                  </a:lnTo>
                  <a:lnTo>
                    <a:pt x="777" y="173"/>
                  </a:lnTo>
                  <a:lnTo>
                    <a:pt x="777" y="144"/>
                  </a:lnTo>
                  <a:lnTo>
                    <a:pt x="395" y="144"/>
                  </a:lnTo>
                  <a:close/>
                  <a:moveTo>
                    <a:pt x="791" y="159"/>
                  </a:moveTo>
                  <a:lnTo>
                    <a:pt x="763" y="159"/>
                  </a:lnTo>
                  <a:lnTo>
                    <a:pt x="763" y="349"/>
                  </a:lnTo>
                  <a:lnTo>
                    <a:pt x="791" y="349"/>
                  </a:lnTo>
                  <a:lnTo>
                    <a:pt x="791" y="159"/>
                  </a:lnTo>
                  <a:close/>
                  <a:moveTo>
                    <a:pt x="777" y="363"/>
                  </a:moveTo>
                  <a:lnTo>
                    <a:pt x="777" y="335"/>
                  </a:lnTo>
                  <a:lnTo>
                    <a:pt x="586" y="335"/>
                  </a:lnTo>
                  <a:lnTo>
                    <a:pt x="586" y="363"/>
                  </a:lnTo>
                  <a:lnTo>
                    <a:pt x="777" y="363"/>
                  </a:lnTo>
                  <a:close/>
                  <a:moveTo>
                    <a:pt x="600" y="349"/>
                  </a:moveTo>
                  <a:lnTo>
                    <a:pt x="572" y="349"/>
                  </a:lnTo>
                  <a:lnTo>
                    <a:pt x="572" y="731"/>
                  </a:lnTo>
                  <a:lnTo>
                    <a:pt x="600" y="731"/>
                  </a:lnTo>
                  <a:lnTo>
                    <a:pt x="600" y="349"/>
                  </a:lnTo>
                  <a:close/>
                  <a:moveTo>
                    <a:pt x="586" y="745"/>
                  </a:moveTo>
                  <a:lnTo>
                    <a:pt x="586" y="717"/>
                  </a:lnTo>
                  <a:lnTo>
                    <a:pt x="395" y="717"/>
                  </a:lnTo>
                  <a:lnTo>
                    <a:pt x="395" y="745"/>
                  </a:lnTo>
                  <a:lnTo>
                    <a:pt x="586" y="745"/>
                  </a:lnTo>
                  <a:close/>
                  <a:moveTo>
                    <a:pt x="381" y="731"/>
                  </a:moveTo>
                  <a:lnTo>
                    <a:pt x="410" y="731"/>
                  </a:lnTo>
                  <a:lnTo>
                    <a:pt x="410" y="540"/>
                  </a:lnTo>
                  <a:lnTo>
                    <a:pt x="381" y="540"/>
                  </a:lnTo>
                  <a:lnTo>
                    <a:pt x="381" y="731"/>
                  </a:lnTo>
                  <a:close/>
                  <a:moveTo>
                    <a:pt x="395" y="554"/>
                  </a:moveTo>
                  <a:lnTo>
                    <a:pt x="395" y="526"/>
                  </a:lnTo>
                  <a:lnTo>
                    <a:pt x="14" y="526"/>
                  </a:lnTo>
                  <a:lnTo>
                    <a:pt x="14" y="554"/>
                  </a:lnTo>
                  <a:lnTo>
                    <a:pt x="395" y="554"/>
                  </a:lnTo>
                  <a:close/>
                  <a:moveTo>
                    <a:pt x="28" y="540"/>
                  </a:moveTo>
                  <a:lnTo>
                    <a:pt x="0" y="540"/>
                  </a:lnTo>
                  <a:lnTo>
                    <a:pt x="0" y="731"/>
                  </a:lnTo>
                  <a:lnTo>
                    <a:pt x="28" y="731"/>
                  </a:lnTo>
                  <a:lnTo>
                    <a:pt x="28" y="540"/>
                  </a:lnTo>
                  <a:close/>
                  <a:moveTo>
                    <a:pt x="14" y="717"/>
                  </a:moveTo>
                  <a:lnTo>
                    <a:pt x="14" y="745"/>
                  </a:lnTo>
                  <a:lnTo>
                    <a:pt x="206" y="745"/>
                  </a:lnTo>
                  <a:lnTo>
                    <a:pt x="206" y="717"/>
                  </a:lnTo>
                  <a:lnTo>
                    <a:pt x="14" y="717"/>
                  </a:lnTo>
                  <a:close/>
                  <a:moveTo>
                    <a:pt x="221" y="731"/>
                  </a:moveTo>
                  <a:lnTo>
                    <a:pt x="192" y="731"/>
                  </a:lnTo>
                  <a:lnTo>
                    <a:pt x="192" y="890"/>
                  </a:lnTo>
                  <a:lnTo>
                    <a:pt x="221" y="890"/>
                  </a:lnTo>
                  <a:lnTo>
                    <a:pt x="221" y="731"/>
                  </a:lnTo>
                  <a:close/>
                  <a:moveTo>
                    <a:pt x="192" y="363"/>
                  </a:moveTo>
                  <a:lnTo>
                    <a:pt x="206" y="363"/>
                  </a:lnTo>
                  <a:lnTo>
                    <a:pt x="206" y="349"/>
                  </a:lnTo>
                  <a:lnTo>
                    <a:pt x="192" y="349"/>
                  </a:lnTo>
                  <a:lnTo>
                    <a:pt x="192" y="363"/>
                  </a:lnTo>
                  <a:close/>
                  <a:moveTo>
                    <a:pt x="410" y="363"/>
                  </a:moveTo>
                  <a:lnTo>
                    <a:pt x="410" y="349"/>
                  </a:lnTo>
                  <a:lnTo>
                    <a:pt x="395" y="349"/>
                  </a:lnTo>
                  <a:lnTo>
                    <a:pt x="395" y="363"/>
                  </a:lnTo>
                  <a:lnTo>
                    <a:pt x="410" y="363"/>
                  </a:lnTo>
                  <a:close/>
                  <a:moveTo>
                    <a:pt x="381" y="144"/>
                  </a:moveTo>
                  <a:lnTo>
                    <a:pt x="395" y="144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4"/>
                  </a:lnTo>
                  <a:close/>
                  <a:moveTo>
                    <a:pt x="791" y="144"/>
                  </a:moveTo>
                  <a:lnTo>
                    <a:pt x="791" y="159"/>
                  </a:lnTo>
                  <a:lnTo>
                    <a:pt x="777" y="159"/>
                  </a:lnTo>
                  <a:lnTo>
                    <a:pt x="777" y="144"/>
                  </a:lnTo>
                  <a:lnTo>
                    <a:pt x="791" y="144"/>
                  </a:lnTo>
                  <a:close/>
                  <a:moveTo>
                    <a:pt x="791" y="363"/>
                  </a:moveTo>
                  <a:lnTo>
                    <a:pt x="777" y="363"/>
                  </a:lnTo>
                  <a:lnTo>
                    <a:pt x="777" y="349"/>
                  </a:lnTo>
                  <a:lnTo>
                    <a:pt x="791" y="349"/>
                  </a:lnTo>
                  <a:lnTo>
                    <a:pt x="791" y="363"/>
                  </a:lnTo>
                  <a:close/>
                  <a:moveTo>
                    <a:pt x="572" y="335"/>
                  </a:moveTo>
                  <a:lnTo>
                    <a:pt x="572" y="349"/>
                  </a:lnTo>
                  <a:lnTo>
                    <a:pt x="586" y="349"/>
                  </a:lnTo>
                  <a:lnTo>
                    <a:pt x="586" y="335"/>
                  </a:lnTo>
                  <a:lnTo>
                    <a:pt x="572" y="335"/>
                  </a:lnTo>
                  <a:close/>
                  <a:moveTo>
                    <a:pt x="600" y="745"/>
                  </a:moveTo>
                  <a:lnTo>
                    <a:pt x="586" y="745"/>
                  </a:lnTo>
                  <a:lnTo>
                    <a:pt x="586" y="731"/>
                  </a:lnTo>
                  <a:lnTo>
                    <a:pt x="600" y="731"/>
                  </a:lnTo>
                  <a:lnTo>
                    <a:pt x="600" y="745"/>
                  </a:lnTo>
                  <a:close/>
                  <a:moveTo>
                    <a:pt x="381" y="745"/>
                  </a:moveTo>
                  <a:lnTo>
                    <a:pt x="381" y="731"/>
                  </a:lnTo>
                  <a:lnTo>
                    <a:pt x="395" y="731"/>
                  </a:lnTo>
                  <a:lnTo>
                    <a:pt x="395" y="745"/>
                  </a:lnTo>
                  <a:lnTo>
                    <a:pt x="381" y="745"/>
                  </a:lnTo>
                  <a:close/>
                  <a:moveTo>
                    <a:pt x="410" y="526"/>
                  </a:moveTo>
                  <a:lnTo>
                    <a:pt x="395" y="526"/>
                  </a:lnTo>
                  <a:lnTo>
                    <a:pt x="395" y="540"/>
                  </a:lnTo>
                  <a:lnTo>
                    <a:pt x="410" y="540"/>
                  </a:lnTo>
                  <a:lnTo>
                    <a:pt x="410" y="526"/>
                  </a:lnTo>
                  <a:close/>
                  <a:moveTo>
                    <a:pt x="0" y="526"/>
                  </a:moveTo>
                  <a:lnTo>
                    <a:pt x="0" y="540"/>
                  </a:lnTo>
                  <a:lnTo>
                    <a:pt x="14" y="540"/>
                  </a:lnTo>
                  <a:lnTo>
                    <a:pt x="14" y="526"/>
                  </a:lnTo>
                  <a:lnTo>
                    <a:pt x="0" y="526"/>
                  </a:lnTo>
                  <a:close/>
                  <a:moveTo>
                    <a:pt x="0" y="745"/>
                  </a:moveTo>
                  <a:lnTo>
                    <a:pt x="14" y="745"/>
                  </a:lnTo>
                  <a:lnTo>
                    <a:pt x="14" y="731"/>
                  </a:lnTo>
                  <a:lnTo>
                    <a:pt x="0" y="731"/>
                  </a:lnTo>
                  <a:lnTo>
                    <a:pt x="0" y="745"/>
                  </a:lnTo>
                  <a:close/>
                  <a:moveTo>
                    <a:pt x="221" y="717"/>
                  </a:moveTo>
                  <a:lnTo>
                    <a:pt x="221" y="731"/>
                  </a:lnTo>
                  <a:lnTo>
                    <a:pt x="206" y="731"/>
                  </a:lnTo>
                  <a:lnTo>
                    <a:pt x="206" y="717"/>
                  </a:lnTo>
                  <a:lnTo>
                    <a:pt x="22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9" name="Rectangle 465"/>
            <p:cNvSpPr>
              <a:spLocks noChangeArrowheads="1"/>
            </p:cNvSpPr>
            <p:nvPr/>
          </p:nvSpPr>
          <p:spPr bwMode="auto">
            <a:xfrm>
              <a:off x="5867400" y="1579563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0" name="Rectangle 466"/>
            <p:cNvSpPr>
              <a:spLocks noChangeArrowheads="1"/>
            </p:cNvSpPr>
            <p:nvPr/>
          </p:nvSpPr>
          <p:spPr bwMode="auto">
            <a:xfrm>
              <a:off x="5867400" y="15795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1" name="Rectangle 467"/>
            <p:cNvSpPr>
              <a:spLocks noChangeArrowheads="1"/>
            </p:cNvSpPr>
            <p:nvPr/>
          </p:nvSpPr>
          <p:spPr bwMode="auto">
            <a:xfrm>
              <a:off x="5867400" y="1730375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2" name="Rectangle 468"/>
            <p:cNvSpPr>
              <a:spLocks noChangeArrowheads="1"/>
            </p:cNvSpPr>
            <p:nvPr/>
          </p:nvSpPr>
          <p:spPr bwMode="auto">
            <a:xfrm>
              <a:off x="5867400" y="173037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3" name="Rectangle 469"/>
            <p:cNvSpPr>
              <a:spLocks noChangeArrowheads="1"/>
            </p:cNvSpPr>
            <p:nvPr/>
          </p:nvSpPr>
          <p:spPr bwMode="auto">
            <a:xfrm>
              <a:off x="6019800" y="1579563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4" name="Rectangle 470"/>
            <p:cNvSpPr>
              <a:spLocks noChangeArrowheads="1"/>
            </p:cNvSpPr>
            <p:nvPr/>
          </p:nvSpPr>
          <p:spPr bwMode="auto">
            <a:xfrm>
              <a:off x="6019800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5" name="Rectangle 471"/>
            <p:cNvSpPr>
              <a:spLocks noChangeArrowheads="1"/>
            </p:cNvSpPr>
            <p:nvPr/>
          </p:nvSpPr>
          <p:spPr bwMode="auto">
            <a:xfrm>
              <a:off x="6019800" y="1730375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6" name="Rectangle 472"/>
            <p:cNvSpPr>
              <a:spLocks noChangeArrowheads="1"/>
            </p:cNvSpPr>
            <p:nvPr/>
          </p:nvSpPr>
          <p:spPr bwMode="auto">
            <a:xfrm>
              <a:off x="6019800" y="173037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7" name="Rectangle 473"/>
            <p:cNvSpPr>
              <a:spLocks noChangeArrowheads="1"/>
            </p:cNvSpPr>
            <p:nvPr/>
          </p:nvSpPr>
          <p:spPr bwMode="auto">
            <a:xfrm>
              <a:off x="6019800" y="188118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8" name="Rectangle 474"/>
            <p:cNvSpPr>
              <a:spLocks noChangeArrowheads="1"/>
            </p:cNvSpPr>
            <p:nvPr/>
          </p:nvSpPr>
          <p:spPr bwMode="auto">
            <a:xfrm>
              <a:off x="6019800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9" name="Rectangle 475"/>
            <p:cNvSpPr>
              <a:spLocks noChangeArrowheads="1"/>
            </p:cNvSpPr>
            <p:nvPr/>
          </p:nvSpPr>
          <p:spPr bwMode="auto">
            <a:xfrm>
              <a:off x="6019800" y="20335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0" name="Rectangle 476"/>
            <p:cNvSpPr>
              <a:spLocks noChangeArrowheads="1"/>
            </p:cNvSpPr>
            <p:nvPr/>
          </p:nvSpPr>
          <p:spPr bwMode="auto">
            <a:xfrm>
              <a:off x="6019800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1" name="Rectangle 477"/>
            <p:cNvSpPr>
              <a:spLocks noChangeArrowheads="1"/>
            </p:cNvSpPr>
            <p:nvPr/>
          </p:nvSpPr>
          <p:spPr bwMode="auto">
            <a:xfrm>
              <a:off x="6170613" y="1579563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2" name="Rectangle 478"/>
            <p:cNvSpPr>
              <a:spLocks noChangeArrowheads="1"/>
            </p:cNvSpPr>
            <p:nvPr/>
          </p:nvSpPr>
          <p:spPr bwMode="auto">
            <a:xfrm>
              <a:off x="6170613" y="1579563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3" name="Rectangle 479"/>
            <p:cNvSpPr>
              <a:spLocks noChangeArrowheads="1"/>
            </p:cNvSpPr>
            <p:nvPr/>
          </p:nvSpPr>
          <p:spPr bwMode="auto">
            <a:xfrm>
              <a:off x="6170613" y="1730375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4" name="Rectangle 480"/>
            <p:cNvSpPr>
              <a:spLocks noChangeArrowheads="1"/>
            </p:cNvSpPr>
            <p:nvPr/>
          </p:nvSpPr>
          <p:spPr bwMode="auto">
            <a:xfrm>
              <a:off x="6170613" y="173037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5" name="Rectangle 481"/>
            <p:cNvSpPr>
              <a:spLocks noChangeArrowheads="1"/>
            </p:cNvSpPr>
            <p:nvPr/>
          </p:nvSpPr>
          <p:spPr bwMode="auto">
            <a:xfrm>
              <a:off x="6170613" y="188118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6" name="Rectangle 482"/>
            <p:cNvSpPr>
              <a:spLocks noChangeArrowheads="1"/>
            </p:cNvSpPr>
            <p:nvPr/>
          </p:nvSpPr>
          <p:spPr bwMode="auto">
            <a:xfrm>
              <a:off x="6170613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7" name="Rectangle 483"/>
            <p:cNvSpPr>
              <a:spLocks noChangeArrowheads="1"/>
            </p:cNvSpPr>
            <p:nvPr/>
          </p:nvSpPr>
          <p:spPr bwMode="auto">
            <a:xfrm>
              <a:off x="6170613" y="20335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8" name="Rectangle 484"/>
            <p:cNvSpPr>
              <a:spLocks noChangeArrowheads="1"/>
            </p:cNvSpPr>
            <p:nvPr/>
          </p:nvSpPr>
          <p:spPr bwMode="auto">
            <a:xfrm>
              <a:off x="6170613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9" name="Rectangle 485"/>
            <p:cNvSpPr>
              <a:spLocks noChangeArrowheads="1"/>
            </p:cNvSpPr>
            <p:nvPr/>
          </p:nvSpPr>
          <p:spPr bwMode="auto">
            <a:xfrm>
              <a:off x="6321425" y="1579563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0" name="Rectangle 486"/>
            <p:cNvSpPr>
              <a:spLocks noChangeArrowheads="1"/>
            </p:cNvSpPr>
            <p:nvPr/>
          </p:nvSpPr>
          <p:spPr bwMode="auto">
            <a:xfrm>
              <a:off x="6321425" y="1579563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1" name="Rectangle 487"/>
            <p:cNvSpPr>
              <a:spLocks noChangeArrowheads="1"/>
            </p:cNvSpPr>
            <p:nvPr/>
          </p:nvSpPr>
          <p:spPr bwMode="auto">
            <a:xfrm>
              <a:off x="6321425" y="1730375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2" name="Rectangle 488"/>
            <p:cNvSpPr>
              <a:spLocks noChangeArrowheads="1"/>
            </p:cNvSpPr>
            <p:nvPr/>
          </p:nvSpPr>
          <p:spPr bwMode="auto">
            <a:xfrm>
              <a:off x="6321425" y="173037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3" name="Rectangle 489"/>
            <p:cNvSpPr>
              <a:spLocks noChangeArrowheads="1"/>
            </p:cNvSpPr>
            <p:nvPr/>
          </p:nvSpPr>
          <p:spPr bwMode="auto">
            <a:xfrm>
              <a:off x="6321425" y="1881188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4" name="Rectangle 490"/>
            <p:cNvSpPr>
              <a:spLocks noChangeArrowheads="1"/>
            </p:cNvSpPr>
            <p:nvPr/>
          </p:nvSpPr>
          <p:spPr bwMode="auto">
            <a:xfrm>
              <a:off x="6321425" y="188118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5" name="Rectangle 491"/>
            <p:cNvSpPr>
              <a:spLocks noChangeArrowheads="1"/>
            </p:cNvSpPr>
            <p:nvPr/>
          </p:nvSpPr>
          <p:spPr bwMode="auto">
            <a:xfrm>
              <a:off x="6321425" y="203358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6" name="Rectangle 492"/>
            <p:cNvSpPr>
              <a:spLocks noChangeArrowheads="1"/>
            </p:cNvSpPr>
            <p:nvPr/>
          </p:nvSpPr>
          <p:spPr bwMode="auto">
            <a:xfrm>
              <a:off x="6321425" y="20335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7" name="Rectangle 493"/>
            <p:cNvSpPr>
              <a:spLocks noChangeArrowheads="1"/>
            </p:cNvSpPr>
            <p:nvPr/>
          </p:nvSpPr>
          <p:spPr bwMode="auto">
            <a:xfrm>
              <a:off x="6473825" y="188118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8" name="Rectangle 494"/>
            <p:cNvSpPr>
              <a:spLocks noChangeArrowheads="1"/>
            </p:cNvSpPr>
            <p:nvPr/>
          </p:nvSpPr>
          <p:spPr bwMode="auto">
            <a:xfrm>
              <a:off x="6473825" y="188118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9" name="Rectangle 495"/>
            <p:cNvSpPr>
              <a:spLocks noChangeArrowheads="1"/>
            </p:cNvSpPr>
            <p:nvPr/>
          </p:nvSpPr>
          <p:spPr bwMode="auto">
            <a:xfrm>
              <a:off x="6473825" y="20335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0" name="Rectangle 496"/>
            <p:cNvSpPr>
              <a:spLocks noChangeArrowheads="1"/>
            </p:cNvSpPr>
            <p:nvPr/>
          </p:nvSpPr>
          <p:spPr bwMode="auto">
            <a:xfrm>
              <a:off x="6473825" y="20335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1" name="Freeform 497"/>
            <p:cNvSpPr>
              <a:spLocks noEditPoints="1"/>
            </p:cNvSpPr>
            <p:nvPr/>
          </p:nvSpPr>
          <p:spPr bwMode="auto">
            <a:xfrm>
              <a:off x="5932488" y="1528763"/>
              <a:ext cx="627063" cy="706438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19" y="159"/>
                </a:cxn>
                <a:cxn ang="0">
                  <a:pos x="205" y="173"/>
                </a:cxn>
                <a:cxn ang="0">
                  <a:pos x="14" y="145"/>
                </a:cxn>
                <a:cxn ang="0">
                  <a:pos x="205" y="173"/>
                </a:cxn>
                <a:cxn ang="0">
                  <a:pos x="0" y="159"/>
                </a:cxn>
                <a:cxn ang="0">
                  <a:pos x="28" y="350"/>
                </a:cxn>
                <a:cxn ang="0">
                  <a:pos x="14" y="335"/>
                </a:cxn>
                <a:cxn ang="0">
                  <a:pos x="205" y="364"/>
                </a:cxn>
                <a:cxn ang="0">
                  <a:pos x="14" y="335"/>
                </a:cxn>
                <a:cxn ang="0">
                  <a:pos x="191" y="350"/>
                </a:cxn>
                <a:cxn ang="0">
                  <a:pos x="219" y="540"/>
                </a:cxn>
                <a:cxn ang="0">
                  <a:pos x="205" y="526"/>
                </a:cxn>
                <a:cxn ang="0">
                  <a:pos x="395" y="554"/>
                </a:cxn>
                <a:cxn ang="0">
                  <a:pos x="205" y="526"/>
                </a:cxn>
                <a:cxn ang="0">
                  <a:pos x="410" y="540"/>
                </a:cxn>
                <a:cxn ang="0">
                  <a:pos x="381" y="159"/>
                </a:cxn>
                <a:cxn ang="0">
                  <a:pos x="395" y="145"/>
                </a:cxn>
                <a:cxn ang="0">
                  <a:pos x="586" y="173"/>
                </a:cxn>
                <a:cxn ang="0">
                  <a:pos x="395" y="145"/>
                </a:cxn>
                <a:cxn ang="0">
                  <a:pos x="572" y="159"/>
                </a:cxn>
                <a:cxn ang="0">
                  <a:pos x="600" y="540"/>
                </a:cxn>
                <a:cxn ang="0">
                  <a:pos x="586" y="526"/>
                </a:cxn>
                <a:cxn ang="0">
                  <a:pos x="777" y="554"/>
                </a:cxn>
                <a:cxn ang="0">
                  <a:pos x="586" y="526"/>
                </a:cxn>
                <a:cxn ang="0">
                  <a:pos x="763" y="540"/>
                </a:cxn>
                <a:cxn ang="0">
                  <a:pos x="791" y="731"/>
                </a:cxn>
                <a:cxn ang="0">
                  <a:pos x="777" y="745"/>
                </a:cxn>
                <a:cxn ang="0">
                  <a:pos x="205" y="717"/>
                </a:cxn>
                <a:cxn ang="0">
                  <a:pos x="777" y="745"/>
                </a:cxn>
                <a:cxn ang="0">
                  <a:pos x="191" y="731"/>
                </a:cxn>
                <a:cxn ang="0">
                  <a:pos x="219" y="890"/>
                </a:cxn>
                <a:cxn ang="0">
                  <a:pos x="219" y="173"/>
                </a:cxn>
                <a:cxn ang="0">
                  <a:pos x="205" y="159"/>
                </a:cxn>
                <a:cxn ang="0">
                  <a:pos x="219" y="173"/>
                </a:cxn>
                <a:cxn ang="0">
                  <a:pos x="0" y="159"/>
                </a:cxn>
                <a:cxn ang="0">
                  <a:pos x="14" y="145"/>
                </a:cxn>
                <a:cxn ang="0">
                  <a:pos x="0" y="364"/>
                </a:cxn>
                <a:cxn ang="0">
                  <a:pos x="14" y="350"/>
                </a:cxn>
                <a:cxn ang="0">
                  <a:pos x="0" y="364"/>
                </a:cxn>
                <a:cxn ang="0">
                  <a:pos x="219" y="350"/>
                </a:cxn>
                <a:cxn ang="0">
                  <a:pos x="205" y="335"/>
                </a:cxn>
                <a:cxn ang="0">
                  <a:pos x="191" y="554"/>
                </a:cxn>
                <a:cxn ang="0">
                  <a:pos x="205" y="540"/>
                </a:cxn>
                <a:cxn ang="0">
                  <a:pos x="191" y="554"/>
                </a:cxn>
                <a:cxn ang="0">
                  <a:pos x="410" y="540"/>
                </a:cxn>
                <a:cxn ang="0">
                  <a:pos x="395" y="554"/>
                </a:cxn>
                <a:cxn ang="0">
                  <a:pos x="381" y="145"/>
                </a:cxn>
                <a:cxn ang="0">
                  <a:pos x="395" y="159"/>
                </a:cxn>
                <a:cxn ang="0">
                  <a:pos x="381" y="145"/>
                </a:cxn>
                <a:cxn ang="0">
                  <a:pos x="600" y="159"/>
                </a:cxn>
                <a:cxn ang="0">
                  <a:pos x="586" y="145"/>
                </a:cxn>
                <a:cxn ang="0">
                  <a:pos x="572" y="554"/>
                </a:cxn>
                <a:cxn ang="0">
                  <a:pos x="586" y="540"/>
                </a:cxn>
                <a:cxn ang="0">
                  <a:pos x="572" y="554"/>
                </a:cxn>
                <a:cxn ang="0">
                  <a:pos x="791" y="540"/>
                </a:cxn>
                <a:cxn ang="0">
                  <a:pos x="777" y="526"/>
                </a:cxn>
                <a:cxn ang="0">
                  <a:pos x="791" y="745"/>
                </a:cxn>
                <a:cxn ang="0">
                  <a:pos x="777" y="731"/>
                </a:cxn>
                <a:cxn ang="0">
                  <a:pos x="791" y="745"/>
                </a:cxn>
                <a:cxn ang="0">
                  <a:pos x="191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1" y="0"/>
                  </a:lnTo>
                  <a:lnTo>
                    <a:pt x="191" y="159"/>
                  </a:lnTo>
                  <a:lnTo>
                    <a:pt x="219" y="159"/>
                  </a:lnTo>
                  <a:lnTo>
                    <a:pt x="219" y="0"/>
                  </a:lnTo>
                  <a:close/>
                  <a:moveTo>
                    <a:pt x="205" y="173"/>
                  </a:moveTo>
                  <a:lnTo>
                    <a:pt x="205" y="145"/>
                  </a:lnTo>
                  <a:lnTo>
                    <a:pt x="14" y="145"/>
                  </a:lnTo>
                  <a:lnTo>
                    <a:pt x="14" y="173"/>
                  </a:lnTo>
                  <a:lnTo>
                    <a:pt x="205" y="173"/>
                  </a:lnTo>
                  <a:close/>
                  <a:moveTo>
                    <a:pt x="28" y="159"/>
                  </a:moveTo>
                  <a:lnTo>
                    <a:pt x="0" y="159"/>
                  </a:lnTo>
                  <a:lnTo>
                    <a:pt x="0" y="350"/>
                  </a:lnTo>
                  <a:lnTo>
                    <a:pt x="28" y="350"/>
                  </a:lnTo>
                  <a:lnTo>
                    <a:pt x="28" y="159"/>
                  </a:lnTo>
                  <a:close/>
                  <a:moveTo>
                    <a:pt x="14" y="335"/>
                  </a:moveTo>
                  <a:lnTo>
                    <a:pt x="14" y="364"/>
                  </a:lnTo>
                  <a:lnTo>
                    <a:pt x="205" y="364"/>
                  </a:lnTo>
                  <a:lnTo>
                    <a:pt x="205" y="335"/>
                  </a:lnTo>
                  <a:lnTo>
                    <a:pt x="14" y="335"/>
                  </a:lnTo>
                  <a:close/>
                  <a:moveTo>
                    <a:pt x="219" y="350"/>
                  </a:moveTo>
                  <a:lnTo>
                    <a:pt x="191" y="350"/>
                  </a:lnTo>
                  <a:lnTo>
                    <a:pt x="191" y="540"/>
                  </a:lnTo>
                  <a:lnTo>
                    <a:pt x="219" y="540"/>
                  </a:lnTo>
                  <a:lnTo>
                    <a:pt x="219" y="350"/>
                  </a:lnTo>
                  <a:close/>
                  <a:moveTo>
                    <a:pt x="205" y="526"/>
                  </a:moveTo>
                  <a:lnTo>
                    <a:pt x="205" y="554"/>
                  </a:lnTo>
                  <a:lnTo>
                    <a:pt x="395" y="554"/>
                  </a:lnTo>
                  <a:lnTo>
                    <a:pt x="395" y="526"/>
                  </a:lnTo>
                  <a:lnTo>
                    <a:pt x="205" y="526"/>
                  </a:lnTo>
                  <a:close/>
                  <a:moveTo>
                    <a:pt x="381" y="540"/>
                  </a:moveTo>
                  <a:lnTo>
                    <a:pt x="410" y="540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540"/>
                  </a:lnTo>
                  <a:close/>
                  <a:moveTo>
                    <a:pt x="395" y="145"/>
                  </a:moveTo>
                  <a:lnTo>
                    <a:pt x="395" y="173"/>
                  </a:lnTo>
                  <a:lnTo>
                    <a:pt x="586" y="173"/>
                  </a:lnTo>
                  <a:lnTo>
                    <a:pt x="586" y="145"/>
                  </a:lnTo>
                  <a:lnTo>
                    <a:pt x="395" y="145"/>
                  </a:lnTo>
                  <a:close/>
                  <a:moveTo>
                    <a:pt x="600" y="159"/>
                  </a:moveTo>
                  <a:lnTo>
                    <a:pt x="572" y="159"/>
                  </a:lnTo>
                  <a:lnTo>
                    <a:pt x="572" y="540"/>
                  </a:lnTo>
                  <a:lnTo>
                    <a:pt x="600" y="540"/>
                  </a:lnTo>
                  <a:lnTo>
                    <a:pt x="600" y="159"/>
                  </a:lnTo>
                  <a:close/>
                  <a:moveTo>
                    <a:pt x="586" y="526"/>
                  </a:moveTo>
                  <a:lnTo>
                    <a:pt x="586" y="554"/>
                  </a:lnTo>
                  <a:lnTo>
                    <a:pt x="777" y="554"/>
                  </a:lnTo>
                  <a:lnTo>
                    <a:pt x="777" y="526"/>
                  </a:lnTo>
                  <a:lnTo>
                    <a:pt x="586" y="526"/>
                  </a:lnTo>
                  <a:close/>
                  <a:moveTo>
                    <a:pt x="791" y="540"/>
                  </a:moveTo>
                  <a:lnTo>
                    <a:pt x="763" y="540"/>
                  </a:lnTo>
                  <a:lnTo>
                    <a:pt x="763" y="731"/>
                  </a:lnTo>
                  <a:lnTo>
                    <a:pt x="791" y="731"/>
                  </a:lnTo>
                  <a:lnTo>
                    <a:pt x="791" y="540"/>
                  </a:lnTo>
                  <a:close/>
                  <a:moveTo>
                    <a:pt x="777" y="745"/>
                  </a:moveTo>
                  <a:lnTo>
                    <a:pt x="777" y="717"/>
                  </a:lnTo>
                  <a:lnTo>
                    <a:pt x="205" y="717"/>
                  </a:lnTo>
                  <a:lnTo>
                    <a:pt x="205" y="745"/>
                  </a:lnTo>
                  <a:lnTo>
                    <a:pt x="777" y="745"/>
                  </a:lnTo>
                  <a:close/>
                  <a:moveTo>
                    <a:pt x="219" y="731"/>
                  </a:moveTo>
                  <a:lnTo>
                    <a:pt x="191" y="731"/>
                  </a:lnTo>
                  <a:lnTo>
                    <a:pt x="191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219" y="173"/>
                  </a:moveTo>
                  <a:lnTo>
                    <a:pt x="205" y="173"/>
                  </a:lnTo>
                  <a:lnTo>
                    <a:pt x="205" y="159"/>
                  </a:lnTo>
                  <a:lnTo>
                    <a:pt x="219" y="159"/>
                  </a:lnTo>
                  <a:lnTo>
                    <a:pt x="219" y="173"/>
                  </a:lnTo>
                  <a:close/>
                  <a:moveTo>
                    <a:pt x="0" y="145"/>
                  </a:moveTo>
                  <a:lnTo>
                    <a:pt x="0" y="159"/>
                  </a:lnTo>
                  <a:lnTo>
                    <a:pt x="14" y="159"/>
                  </a:lnTo>
                  <a:lnTo>
                    <a:pt x="14" y="145"/>
                  </a:lnTo>
                  <a:lnTo>
                    <a:pt x="0" y="145"/>
                  </a:lnTo>
                  <a:close/>
                  <a:moveTo>
                    <a:pt x="0" y="364"/>
                  </a:moveTo>
                  <a:lnTo>
                    <a:pt x="14" y="364"/>
                  </a:lnTo>
                  <a:lnTo>
                    <a:pt x="14" y="350"/>
                  </a:lnTo>
                  <a:lnTo>
                    <a:pt x="0" y="350"/>
                  </a:lnTo>
                  <a:lnTo>
                    <a:pt x="0" y="364"/>
                  </a:lnTo>
                  <a:close/>
                  <a:moveTo>
                    <a:pt x="219" y="335"/>
                  </a:moveTo>
                  <a:lnTo>
                    <a:pt x="219" y="350"/>
                  </a:lnTo>
                  <a:lnTo>
                    <a:pt x="205" y="350"/>
                  </a:lnTo>
                  <a:lnTo>
                    <a:pt x="205" y="335"/>
                  </a:lnTo>
                  <a:lnTo>
                    <a:pt x="219" y="335"/>
                  </a:lnTo>
                  <a:close/>
                  <a:moveTo>
                    <a:pt x="191" y="554"/>
                  </a:moveTo>
                  <a:lnTo>
                    <a:pt x="205" y="554"/>
                  </a:lnTo>
                  <a:lnTo>
                    <a:pt x="205" y="540"/>
                  </a:lnTo>
                  <a:lnTo>
                    <a:pt x="191" y="540"/>
                  </a:lnTo>
                  <a:lnTo>
                    <a:pt x="191" y="554"/>
                  </a:lnTo>
                  <a:close/>
                  <a:moveTo>
                    <a:pt x="410" y="554"/>
                  </a:moveTo>
                  <a:lnTo>
                    <a:pt x="410" y="540"/>
                  </a:lnTo>
                  <a:lnTo>
                    <a:pt x="395" y="540"/>
                  </a:lnTo>
                  <a:lnTo>
                    <a:pt x="395" y="554"/>
                  </a:lnTo>
                  <a:lnTo>
                    <a:pt x="410" y="554"/>
                  </a:lnTo>
                  <a:close/>
                  <a:moveTo>
                    <a:pt x="381" y="145"/>
                  </a:moveTo>
                  <a:lnTo>
                    <a:pt x="395" y="145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600" y="145"/>
                  </a:moveTo>
                  <a:lnTo>
                    <a:pt x="600" y="159"/>
                  </a:lnTo>
                  <a:lnTo>
                    <a:pt x="586" y="159"/>
                  </a:lnTo>
                  <a:lnTo>
                    <a:pt x="586" y="145"/>
                  </a:lnTo>
                  <a:lnTo>
                    <a:pt x="600" y="145"/>
                  </a:lnTo>
                  <a:close/>
                  <a:moveTo>
                    <a:pt x="572" y="554"/>
                  </a:moveTo>
                  <a:lnTo>
                    <a:pt x="586" y="554"/>
                  </a:lnTo>
                  <a:lnTo>
                    <a:pt x="586" y="540"/>
                  </a:lnTo>
                  <a:lnTo>
                    <a:pt x="572" y="540"/>
                  </a:lnTo>
                  <a:lnTo>
                    <a:pt x="572" y="554"/>
                  </a:lnTo>
                  <a:close/>
                  <a:moveTo>
                    <a:pt x="791" y="526"/>
                  </a:moveTo>
                  <a:lnTo>
                    <a:pt x="791" y="540"/>
                  </a:lnTo>
                  <a:lnTo>
                    <a:pt x="777" y="540"/>
                  </a:lnTo>
                  <a:lnTo>
                    <a:pt x="777" y="526"/>
                  </a:lnTo>
                  <a:lnTo>
                    <a:pt x="791" y="526"/>
                  </a:lnTo>
                  <a:close/>
                  <a:moveTo>
                    <a:pt x="791" y="745"/>
                  </a:moveTo>
                  <a:lnTo>
                    <a:pt x="777" y="745"/>
                  </a:lnTo>
                  <a:lnTo>
                    <a:pt x="777" y="731"/>
                  </a:lnTo>
                  <a:lnTo>
                    <a:pt x="791" y="731"/>
                  </a:lnTo>
                  <a:lnTo>
                    <a:pt x="791" y="745"/>
                  </a:lnTo>
                  <a:close/>
                  <a:moveTo>
                    <a:pt x="191" y="717"/>
                  </a:moveTo>
                  <a:lnTo>
                    <a:pt x="191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19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2" name="Rectangle 498"/>
            <p:cNvSpPr>
              <a:spLocks noChangeArrowheads="1"/>
            </p:cNvSpPr>
            <p:nvPr/>
          </p:nvSpPr>
          <p:spPr bwMode="auto">
            <a:xfrm>
              <a:off x="5867400" y="2740025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3" name="Rectangle 499"/>
            <p:cNvSpPr>
              <a:spLocks noChangeArrowheads="1"/>
            </p:cNvSpPr>
            <p:nvPr/>
          </p:nvSpPr>
          <p:spPr bwMode="auto">
            <a:xfrm>
              <a:off x="5867400" y="274002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4" name="Rectangle 500"/>
            <p:cNvSpPr>
              <a:spLocks noChangeArrowheads="1"/>
            </p:cNvSpPr>
            <p:nvPr/>
          </p:nvSpPr>
          <p:spPr bwMode="auto">
            <a:xfrm>
              <a:off x="5867400" y="2890838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5" name="Rectangle 501"/>
            <p:cNvSpPr>
              <a:spLocks noChangeArrowheads="1"/>
            </p:cNvSpPr>
            <p:nvPr/>
          </p:nvSpPr>
          <p:spPr bwMode="auto">
            <a:xfrm>
              <a:off x="5867400" y="289083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6" name="Rectangle 502"/>
            <p:cNvSpPr>
              <a:spLocks noChangeArrowheads="1"/>
            </p:cNvSpPr>
            <p:nvPr/>
          </p:nvSpPr>
          <p:spPr bwMode="auto">
            <a:xfrm>
              <a:off x="6019800" y="2740025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7" name="Rectangle 503"/>
            <p:cNvSpPr>
              <a:spLocks noChangeArrowheads="1"/>
            </p:cNvSpPr>
            <p:nvPr/>
          </p:nvSpPr>
          <p:spPr bwMode="auto">
            <a:xfrm>
              <a:off x="6019800" y="274002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8" name="Rectangle 504"/>
            <p:cNvSpPr>
              <a:spLocks noChangeArrowheads="1"/>
            </p:cNvSpPr>
            <p:nvPr/>
          </p:nvSpPr>
          <p:spPr bwMode="auto">
            <a:xfrm>
              <a:off x="6019800" y="289083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9" name="Rectangle 505"/>
            <p:cNvSpPr>
              <a:spLocks noChangeArrowheads="1"/>
            </p:cNvSpPr>
            <p:nvPr/>
          </p:nvSpPr>
          <p:spPr bwMode="auto">
            <a:xfrm>
              <a:off x="6019800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0" name="Rectangle 506"/>
            <p:cNvSpPr>
              <a:spLocks noChangeArrowheads="1"/>
            </p:cNvSpPr>
            <p:nvPr/>
          </p:nvSpPr>
          <p:spPr bwMode="auto">
            <a:xfrm>
              <a:off x="6019800" y="304323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1" name="Rectangle 507"/>
            <p:cNvSpPr>
              <a:spLocks noChangeArrowheads="1"/>
            </p:cNvSpPr>
            <p:nvPr/>
          </p:nvSpPr>
          <p:spPr bwMode="auto">
            <a:xfrm>
              <a:off x="6019800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2" name="Rectangle 508"/>
            <p:cNvSpPr>
              <a:spLocks noChangeArrowheads="1"/>
            </p:cNvSpPr>
            <p:nvPr/>
          </p:nvSpPr>
          <p:spPr bwMode="auto">
            <a:xfrm>
              <a:off x="6019800" y="319405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3" name="Rectangle 509"/>
            <p:cNvSpPr>
              <a:spLocks noChangeArrowheads="1"/>
            </p:cNvSpPr>
            <p:nvPr/>
          </p:nvSpPr>
          <p:spPr bwMode="auto">
            <a:xfrm>
              <a:off x="6019800" y="31940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4" name="Rectangle 510"/>
            <p:cNvSpPr>
              <a:spLocks noChangeArrowheads="1"/>
            </p:cNvSpPr>
            <p:nvPr/>
          </p:nvSpPr>
          <p:spPr bwMode="auto">
            <a:xfrm>
              <a:off x="6170613" y="2740025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5" name="Rectangle 511"/>
            <p:cNvSpPr>
              <a:spLocks noChangeArrowheads="1"/>
            </p:cNvSpPr>
            <p:nvPr/>
          </p:nvSpPr>
          <p:spPr bwMode="auto">
            <a:xfrm>
              <a:off x="6170613" y="2740025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6" name="Rectangle 512"/>
            <p:cNvSpPr>
              <a:spLocks noChangeArrowheads="1"/>
            </p:cNvSpPr>
            <p:nvPr/>
          </p:nvSpPr>
          <p:spPr bwMode="auto">
            <a:xfrm>
              <a:off x="6170613" y="2890838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7" name="Rectangle 513"/>
            <p:cNvSpPr>
              <a:spLocks noChangeArrowheads="1"/>
            </p:cNvSpPr>
            <p:nvPr/>
          </p:nvSpPr>
          <p:spPr bwMode="auto">
            <a:xfrm>
              <a:off x="6170613" y="2890838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8" name="Rectangle 514"/>
            <p:cNvSpPr>
              <a:spLocks noChangeArrowheads="1"/>
            </p:cNvSpPr>
            <p:nvPr/>
          </p:nvSpPr>
          <p:spPr bwMode="auto">
            <a:xfrm>
              <a:off x="6170613" y="304323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9" name="Rectangle 515"/>
            <p:cNvSpPr>
              <a:spLocks noChangeArrowheads="1"/>
            </p:cNvSpPr>
            <p:nvPr/>
          </p:nvSpPr>
          <p:spPr bwMode="auto">
            <a:xfrm>
              <a:off x="6170613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0" name="Rectangle 516"/>
            <p:cNvSpPr>
              <a:spLocks noChangeArrowheads="1"/>
            </p:cNvSpPr>
            <p:nvPr/>
          </p:nvSpPr>
          <p:spPr bwMode="auto">
            <a:xfrm>
              <a:off x="6170613" y="319405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1" name="Rectangle 517"/>
            <p:cNvSpPr>
              <a:spLocks noChangeArrowheads="1"/>
            </p:cNvSpPr>
            <p:nvPr/>
          </p:nvSpPr>
          <p:spPr bwMode="auto">
            <a:xfrm>
              <a:off x="6170613" y="31940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2" name="Rectangle 518"/>
            <p:cNvSpPr>
              <a:spLocks noChangeArrowheads="1"/>
            </p:cNvSpPr>
            <p:nvPr/>
          </p:nvSpPr>
          <p:spPr bwMode="auto">
            <a:xfrm>
              <a:off x="6321425" y="2740025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3" name="Rectangle 519"/>
            <p:cNvSpPr>
              <a:spLocks noChangeArrowheads="1"/>
            </p:cNvSpPr>
            <p:nvPr/>
          </p:nvSpPr>
          <p:spPr bwMode="auto">
            <a:xfrm>
              <a:off x="6321425" y="2740025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4" name="Rectangle 520"/>
            <p:cNvSpPr>
              <a:spLocks noChangeArrowheads="1"/>
            </p:cNvSpPr>
            <p:nvPr/>
          </p:nvSpPr>
          <p:spPr bwMode="auto">
            <a:xfrm>
              <a:off x="6321425" y="2890838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5" name="Rectangle 521"/>
            <p:cNvSpPr>
              <a:spLocks noChangeArrowheads="1"/>
            </p:cNvSpPr>
            <p:nvPr/>
          </p:nvSpPr>
          <p:spPr bwMode="auto">
            <a:xfrm>
              <a:off x="6321425" y="2890838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6" name="Rectangle 522"/>
            <p:cNvSpPr>
              <a:spLocks noChangeArrowheads="1"/>
            </p:cNvSpPr>
            <p:nvPr/>
          </p:nvSpPr>
          <p:spPr bwMode="auto">
            <a:xfrm>
              <a:off x="6321425" y="304323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7" name="Rectangle 523"/>
            <p:cNvSpPr>
              <a:spLocks noChangeArrowheads="1"/>
            </p:cNvSpPr>
            <p:nvPr/>
          </p:nvSpPr>
          <p:spPr bwMode="auto">
            <a:xfrm>
              <a:off x="6321425" y="304323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8" name="Rectangle 524"/>
            <p:cNvSpPr>
              <a:spLocks noChangeArrowheads="1"/>
            </p:cNvSpPr>
            <p:nvPr/>
          </p:nvSpPr>
          <p:spPr bwMode="auto">
            <a:xfrm>
              <a:off x="6321425" y="3194050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9" name="Rectangle 525"/>
            <p:cNvSpPr>
              <a:spLocks noChangeArrowheads="1"/>
            </p:cNvSpPr>
            <p:nvPr/>
          </p:nvSpPr>
          <p:spPr bwMode="auto">
            <a:xfrm>
              <a:off x="6321425" y="319405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0" name="Rectangle 526"/>
            <p:cNvSpPr>
              <a:spLocks noChangeArrowheads="1"/>
            </p:cNvSpPr>
            <p:nvPr/>
          </p:nvSpPr>
          <p:spPr bwMode="auto">
            <a:xfrm>
              <a:off x="6473825" y="304323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1" name="Rectangle 527"/>
            <p:cNvSpPr>
              <a:spLocks noChangeArrowheads="1"/>
            </p:cNvSpPr>
            <p:nvPr/>
          </p:nvSpPr>
          <p:spPr bwMode="auto">
            <a:xfrm>
              <a:off x="6473825" y="304323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2" name="Rectangle 528"/>
            <p:cNvSpPr>
              <a:spLocks noChangeArrowheads="1"/>
            </p:cNvSpPr>
            <p:nvPr/>
          </p:nvSpPr>
          <p:spPr bwMode="auto">
            <a:xfrm>
              <a:off x="6473825" y="319405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3" name="Rectangle 529"/>
            <p:cNvSpPr>
              <a:spLocks noChangeArrowheads="1"/>
            </p:cNvSpPr>
            <p:nvPr/>
          </p:nvSpPr>
          <p:spPr bwMode="auto">
            <a:xfrm>
              <a:off x="6473825" y="319405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4" name="Freeform 530"/>
            <p:cNvSpPr>
              <a:spLocks noEditPoints="1"/>
            </p:cNvSpPr>
            <p:nvPr/>
          </p:nvSpPr>
          <p:spPr bwMode="auto">
            <a:xfrm>
              <a:off x="5932488" y="2689225"/>
              <a:ext cx="627063" cy="706438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19" y="159"/>
                </a:cxn>
                <a:cxn ang="0">
                  <a:pos x="205" y="173"/>
                </a:cxn>
                <a:cxn ang="0">
                  <a:pos x="14" y="145"/>
                </a:cxn>
                <a:cxn ang="0">
                  <a:pos x="205" y="173"/>
                </a:cxn>
                <a:cxn ang="0">
                  <a:pos x="0" y="159"/>
                </a:cxn>
                <a:cxn ang="0">
                  <a:pos x="28" y="350"/>
                </a:cxn>
                <a:cxn ang="0">
                  <a:pos x="14" y="336"/>
                </a:cxn>
                <a:cxn ang="0">
                  <a:pos x="205" y="364"/>
                </a:cxn>
                <a:cxn ang="0">
                  <a:pos x="14" y="336"/>
                </a:cxn>
                <a:cxn ang="0">
                  <a:pos x="191" y="350"/>
                </a:cxn>
                <a:cxn ang="0">
                  <a:pos x="219" y="541"/>
                </a:cxn>
                <a:cxn ang="0">
                  <a:pos x="205" y="527"/>
                </a:cxn>
                <a:cxn ang="0">
                  <a:pos x="395" y="555"/>
                </a:cxn>
                <a:cxn ang="0">
                  <a:pos x="205" y="527"/>
                </a:cxn>
                <a:cxn ang="0">
                  <a:pos x="410" y="541"/>
                </a:cxn>
                <a:cxn ang="0">
                  <a:pos x="381" y="159"/>
                </a:cxn>
                <a:cxn ang="0">
                  <a:pos x="395" y="145"/>
                </a:cxn>
                <a:cxn ang="0">
                  <a:pos x="586" y="173"/>
                </a:cxn>
                <a:cxn ang="0">
                  <a:pos x="395" y="145"/>
                </a:cxn>
                <a:cxn ang="0">
                  <a:pos x="572" y="159"/>
                </a:cxn>
                <a:cxn ang="0">
                  <a:pos x="600" y="541"/>
                </a:cxn>
                <a:cxn ang="0">
                  <a:pos x="586" y="527"/>
                </a:cxn>
                <a:cxn ang="0">
                  <a:pos x="777" y="555"/>
                </a:cxn>
                <a:cxn ang="0">
                  <a:pos x="586" y="527"/>
                </a:cxn>
                <a:cxn ang="0">
                  <a:pos x="763" y="541"/>
                </a:cxn>
                <a:cxn ang="0">
                  <a:pos x="791" y="731"/>
                </a:cxn>
                <a:cxn ang="0">
                  <a:pos x="777" y="746"/>
                </a:cxn>
                <a:cxn ang="0">
                  <a:pos x="205" y="717"/>
                </a:cxn>
                <a:cxn ang="0">
                  <a:pos x="777" y="746"/>
                </a:cxn>
                <a:cxn ang="0">
                  <a:pos x="191" y="731"/>
                </a:cxn>
                <a:cxn ang="0">
                  <a:pos x="219" y="890"/>
                </a:cxn>
                <a:cxn ang="0">
                  <a:pos x="219" y="173"/>
                </a:cxn>
                <a:cxn ang="0">
                  <a:pos x="205" y="159"/>
                </a:cxn>
                <a:cxn ang="0">
                  <a:pos x="219" y="173"/>
                </a:cxn>
                <a:cxn ang="0">
                  <a:pos x="0" y="159"/>
                </a:cxn>
                <a:cxn ang="0">
                  <a:pos x="14" y="145"/>
                </a:cxn>
                <a:cxn ang="0">
                  <a:pos x="0" y="364"/>
                </a:cxn>
                <a:cxn ang="0">
                  <a:pos x="14" y="350"/>
                </a:cxn>
                <a:cxn ang="0">
                  <a:pos x="0" y="364"/>
                </a:cxn>
                <a:cxn ang="0">
                  <a:pos x="219" y="350"/>
                </a:cxn>
                <a:cxn ang="0">
                  <a:pos x="205" y="336"/>
                </a:cxn>
                <a:cxn ang="0">
                  <a:pos x="191" y="555"/>
                </a:cxn>
                <a:cxn ang="0">
                  <a:pos x="205" y="541"/>
                </a:cxn>
                <a:cxn ang="0">
                  <a:pos x="191" y="555"/>
                </a:cxn>
                <a:cxn ang="0">
                  <a:pos x="410" y="541"/>
                </a:cxn>
                <a:cxn ang="0">
                  <a:pos x="395" y="555"/>
                </a:cxn>
                <a:cxn ang="0">
                  <a:pos x="381" y="145"/>
                </a:cxn>
                <a:cxn ang="0">
                  <a:pos x="395" y="159"/>
                </a:cxn>
                <a:cxn ang="0">
                  <a:pos x="381" y="145"/>
                </a:cxn>
                <a:cxn ang="0">
                  <a:pos x="600" y="159"/>
                </a:cxn>
                <a:cxn ang="0">
                  <a:pos x="586" y="145"/>
                </a:cxn>
                <a:cxn ang="0">
                  <a:pos x="572" y="555"/>
                </a:cxn>
                <a:cxn ang="0">
                  <a:pos x="586" y="541"/>
                </a:cxn>
                <a:cxn ang="0">
                  <a:pos x="572" y="555"/>
                </a:cxn>
                <a:cxn ang="0">
                  <a:pos x="791" y="541"/>
                </a:cxn>
                <a:cxn ang="0">
                  <a:pos x="777" y="527"/>
                </a:cxn>
                <a:cxn ang="0">
                  <a:pos x="791" y="746"/>
                </a:cxn>
                <a:cxn ang="0">
                  <a:pos x="777" y="731"/>
                </a:cxn>
                <a:cxn ang="0">
                  <a:pos x="791" y="746"/>
                </a:cxn>
                <a:cxn ang="0">
                  <a:pos x="191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1" y="0"/>
                  </a:lnTo>
                  <a:lnTo>
                    <a:pt x="191" y="159"/>
                  </a:lnTo>
                  <a:lnTo>
                    <a:pt x="219" y="159"/>
                  </a:lnTo>
                  <a:lnTo>
                    <a:pt x="219" y="0"/>
                  </a:lnTo>
                  <a:close/>
                  <a:moveTo>
                    <a:pt x="205" y="173"/>
                  </a:moveTo>
                  <a:lnTo>
                    <a:pt x="205" y="145"/>
                  </a:lnTo>
                  <a:lnTo>
                    <a:pt x="14" y="145"/>
                  </a:lnTo>
                  <a:lnTo>
                    <a:pt x="14" y="173"/>
                  </a:lnTo>
                  <a:lnTo>
                    <a:pt x="205" y="173"/>
                  </a:lnTo>
                  <a:close/>
                  <a:moveTo>
                    <a:pt x="28" y="159"/>
                  </a:moveTo>
                  <a:lnTo>
                    <a:pt x="0" y="159"/>
                  </a:lnTo>
                  <a:lnTo>
                    <a:pt x="0" y="350"/>
                  </a:lnTo>
                  <a:lnTo>
                    <a:pt x="28" y="350"/>
                  </a:lnTo>
                  <a:lnTo>
                    <a:pt x="28" y="159"/>
                  </a:lnTo>
                  <a:close/>
                  <a:moveTo>
                    <a:pt x="14" y="336"/>
                  </a:moveTo>
                  <a:lnTo>
                    <a:pt x="14" y="364"/>
                  </a:lnTo>
                  <a:lnTo>
                    <a:pt x="205" y="364"/>
                  </a:lnTo>
                  <a:lnTo>
                    <a:pt x="205" y="336"/>
                  </a:lnTo>
                  <a:lnTo>
                    <a:pt x="14" y="336"/>
                  </a:lnTo>
                  <a:close/>
                  <a:moveTo>
                    <a:pt x="219" y="350"/>
                  </a:moveTo>
                  <a:lnTo>
                    <a:pt x="191" y="350"/>
                  </a:lnTo>
                  <a:lnTo>
                    <a:pt x="191" y="541"/>
                  </a:lnTo>
                  <a:lnTo>
                    <a:pt x="219" y="541"/>
                  </a:lnTo>
                  <a:lnTo>
                    <a:pt x="219" y="350"/>
                  </a:lnTo>
                  <a:close/>
                  <a:moveTo>
                    <a:pt x="205" y="527"/>
                  </a:moveTo>
                  <a:lnTo>
                    <a:pt x="205" y="555"/>
                  </a:lnTo>
                  <a:lnTo>
                    <a:pt x="395" y="555"/>
                  </a:lnTo>
                  <a:lnTo>
                    <a:pt x="395" y="527"/>
                  </a:lnTo>
                  <a:lnTo>
                    <a:pt x="205" y="527"/>
                  </a:lnTo>
                  <a:close/>
                  <a:moveTo>
                    <a:pt x="381" y="541"/>
                  </a:moveTo>
                  <a:lnTo>
                    <a:pt x="410" y="541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541"/>
                  </a:lnTo>
                  <a:close/>
                  <a:moveTo>
                    <a:pt x="395" y="145"/>
                  </a:moveTo>
                  <a:lnTo>
                    <a:pt x="395" y="173"/>
                  </a:lnTo>
                  <a:lnTo>
                    <a:pt x="586" y="173"/>
                  </a:lnTo>
                  <a:lnTo>
                    <a:pt x="586" y="145"/>
                  </a:lnTo>
                  <a:lnTo>
                    <a:pt x="395" y="145"/>
                  </a:lnTo>
                  <a:close/>
                  <a:moveTo>
                    <a:pt x="600" y="159"/>
                  </a:moveTo>
                  <a:lnTo>
                    <a:pt x="572" y="159"/>
                  </a:lnTo>
                  <a:lnTo>
                    <a:pt x="572" y="541"/>
                  </a:lnTo>
                  <a:lnTo>
                    <a:pt x="600" y="541"/>
                  </a:lnTo>
                  <a:lnTo>
                    <a:pt x="600" y="159"/>
                  </a:lnTo>
                  <a:close/>
                  <a:moveTo>
                    <a:pt x="586" y="527"/>
                  </a:moveTo>
                  <a:lnTo>
                    <a:pt x="586" y="555"/>
                  </a:lnTo>
                  <a:lnTo>
                    <a:pt x="777" y="555"/>
                  </a:lnTo>
                  <a:lnTo>
                    <a:pt x="777" y="527"/>
                  </a:lnTo>
                  <a:lnTo>
                    <a:pt x="586" y="527"/>
                  </a:lnTo>
                  <a:close/>
                  <a:moveTo>
                    <a:pt x="791" y="541"/>
                  </a:moveTo>
                  <a:lnTo>
                    <a:pt x="763" y="541"/>
                  </a:lnTo>
                  <a:lnTo>
                    <a:pt x="763" y="731"/>
                  </a:lnTo>
                  <a:lnTo>
                    <a:pt x="791" y="731"/>
                  </a:lnTo>
                  <a:lnTo>
                    <a:pt x="791" y="541"/>
                  </a:lnTo>
                  <a:close/>
                  <a:moveTo>
                    <a:pt x="777" y="746"/>
                  </a:moveTo>
                  <a:lnTo>
                    <a:pt x="777" y="717"/>
                  </a:lnTo>
                  <a:lnTo>
                    <a:pt x="205" y="717"/>
                  </a:lnTo>
                  <a:lnTo>
                    <a:pt x="205" y="746"/>
                  </a:lnTo>
                  <a:lnTo>
                    <a:pt x="777" y="746"/>
                  </a:lnTo>
                  <a:close/>
                  <a:moveTo>
                    <a:pt x="219" y="731"/>
                  </a:moveTo>
                  <a:lnTo>
                    <a:pt x="191" y="731"/>
                  </a:lnTo>
                  <a:lnTo>
                    <a:pt x="191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219" y="173"/>
                  </a:moveTo>
                  <a:lnTo>
                    <a:pt x="205" y="173"/>
                  </a:lnTo>
                  <a:lnTo>
                    <a:pt x="205" y="159"/>
                  </a:lnTo>
                  <a:lnTo>
                    <a:pt x="219" y="159"/>
                  </a:lnTo>
                  <a:lnTo>
                    <a:pt x="219" y="173"/>
                  </a:lnTo>
                  <a:close/>
                  <a:moveTo>
                    <a:pt x="0" y="145"/>
                  </a:moveTo>
                  <a:lnTo>
                    <a:pt x="0" y="159"/>
                  </a:lnTo>
                  <a:lnTo>
                    <a:pt x="14" y="159"/>
                  </a:lnTo>
                  <a:lnTo>
                    <a:pt x="14" y="145"/>
                  </a:lnTo>
                  <a:lnTo>
                    <a:pt x="0" y="145"/>
                  </a:lnTo>
                  <a:close/>
                  <a:moveTo>
                    <a:pt x="0" y="364"/>
                  </a:moveTo>
                  <a:lnTo>
                    <a:pt x="14" y="364"/>
                  </a:lnTo>
                  <a:lnTo>
                    <a:pt x="14" y="350"/>
                  </a:lnTo>
                  <a:lnTo>
                    <a:pt x="0" y="350"/>
                  </a:lnTo>
                  <a:lnTo>
                    <a:pt x="0" y="364"/>
                  </a:lnTo>
                  <a:close/>
                  <a:moveTo>
                    <a:pt x="219" y="336"/>
                  </a:moveTo>
                  <a:lnTo>
                    <a:pt x="219" y="350"/>
                  </a:lnTo>
                  <a:lnTo>
                    <a:pt x="205" y="350"/>
                  </a:lnTo>
                  <a:lnTo>
                    <a:pt x="205" y="336"/>
                  </a:lnTo>
                  <a:lnTo>
                    <a:pt x="219" y="336"/>
                  </a:lnTo>
                  <a:close/>
                  <a:moveTo>
                    <a:pt x="191" y="555"/>
                  </a:moveTo>
                  <a:lnTo>
                    <a:pt x="205" y="555"/>
                  </a:lnTo>
                  <a:lnTo>
                    <a:pt x="205" y="541"/>
                  </a:lnTo>
                  <a:lnTo>
                    <a:pt x="191" y="541"/>
                  </a:lnTo>
                  <a:lnTo>
                    <a:pt x="191" y="555"/>
                  </a:lnTo>
                  <a:close/>
                  <a:moveTo>
                    <a:pt x="410" y="555"/>
                  </a:moveTo>
                  <a:lnTo>
                    <a:pt x="410" y="541"/>
                  </a:lnTo>
                  <a:lnTo>
                    <a:pt x="395" y="541"/>
                  </a:lnTo>
                  <a:lnTo>
                    <a:pt x="395" y="555"/>
                  </a:lnTo>
                  <a:lnTo>
                    <a:pt x="410" y="555"/>
                  </a:lnTo>
                  <a:close/>
                  <a:moveTo>
                    <a:pt x="381" y="145"/>
                  </a:moveTo>
                  <a:lnTo>
                    <a:pt x="395" y="145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5"/>
                  </a:lnTo>
                  <a:close/>
                  <a:moveTo>
                    <a:pt x="600" y="145"/>
                  </a:moveTo>
                  <a:lnTo>
                    <a:pt x="600" y="159"/>
                  </a:lnTo>
                  <a:lnTo>
                    <a:pt x="586" y="159"/>
                  </a:lnTo>
                  <a:lnTo>
                    <a:pt x="586" y="145"/>
                  </a:lnTo>
                  <a:lnTo>
                    <a:pt x="600" y="145"/>
                  </a:lnTo>
                  <a:close/>
                  <a:moveTo>
                    <a:pt x="572" y="555"/>
                  </a:moveTo>
                  <a:lnTo>
                    <a:pt x="586" y="555"/>
                  </a:lnTo>
                  <a:lnTo>
                    <a:pt x="586" y="541"/>
                  </a:lnTo>
                  <a:lnTo>
                    <a:pt x="572" y="541"/>
                  </a:lnTo>
                  <a:lnTo>
                    <a:pt x="572" y="555"/>
                  </a:lnTo>
                  <a:close/>
                  <a:moveTo>
                    <a:pt x="791" y="527"/>
                  </a:moveTo>
                  <a:lnTo>
                    <a:pt x="791" y="541"/>
                  </a:lnTo>
                  <a:lnTo>
                    <a:pt x="777" y="541"/>
                  </a:lnTo>
                  <a:lnTo>
                    <a:pt x="777" y="527"/>
                  </a:lnTo>
                  <a:lnTo>
                    <a:pt x="791" y="527"/>
                  </a:lnTo>
                  <a:close/>
                  <a:moveTo>
                    <a:pt x="791" y="746"/>
                  </a:moveTo>
                  <a:lnTo>
                    <a:pt x="777" y="746"/>
                  </a:lnTo>
                  <a:lnTo>
                    <a:pt x="777" y="731"/>
                  </a:lnTo>
                  <a:lnTo>
                    <a:pt x="791" y="731"/>
                  </a:lnTo>
                  <a:lnTo>
                    <a:pt x="791" y="746"/>
                  </a:lnTo>
                  <a:close/>
                  <a:moveTo>
                    <a:pt x="191" y="717"/>
                  </a:moveTo>
                  <a:lnTo>
                    <a:pt x="191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19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5" name="Rectangle 531"/>
            <p:cNvSpPr>
              <a:spLocks noChangeArrowheads="1"/>
            </p:cNvSpPr>
            <p:nvPr/>
          </p:nvSpPr>
          <p:spPr bwMode="auto">
            <a:xfrm>
              <a:off x="5867400" y="390048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6" name="Rectangle 532"/>
            <p:cNvSpPr>
              <a:spLocks noChangeArrowheads="1"/>
            </p:cNvSpPr>
            <p:nvPr/>
          </p:nvSpPr>
          <p:spPr bwMode="auto">
            <a:xfrm>
              <a:off x="5867400" y="39004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7" name="Rectangle 533"/>
            <p:cNvSpPr>
              <a:spLocks noChangeArrowheads="1"/>
            </p:cNvSpPr>
            <p:nvPr/>
          </p:nvSpPr>
          <p:spPr bwMode="auto">
            <a:xfrm>
              <a:off x="5867400" y="4051300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8" name="Rectangle 534"/>
            <p:cNvSpPr>
              <a:spLocks noChangeArrowheads="1"/>
            </p:cNvSpPr>
            <p:nvPr/>
          </p:nvSpPr>
          <p:spPr bwMode="auto">
            <a:xfrm>
              <a:off x="5867400" y="405130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9" name="Rectangle 535"/>
            <p:cNvSpPr>
              <a:spLocks noChangeArrowheads="1"/>
            </p:cNvSpPr>
            <p:nvPr/>
          </p:nvSpPr>
          <p:spPr bwMode="auto">
            <a:xfrm>
              <a:off x="6019800" y="39004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0" name="Rectangle 536"/>
            <p:cNvSpPr>
              <a:spLocks noChangeArrowheads="1"/>
            </p:cNvSpPr>
            <p:nvPr/>
          </p:nvSpPr>
          <p:spPr bwMode="auto">
            <a:xfrm>
              <a:off x="6019800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1" name="Rectangle 537"/>
            <p:cNvSpPr>
              <a:spLocks noChangeArrowheads="1"/>
            </p:cNvSpPr>
            <p:nvPr/>
          </p:nvSpPr>
          <p:spPr bwMode="auto">
            <a:xfrm>
              <a:off x="6019800" y="4051300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2" name="Rectangle 538"/>
            <p:cNvSpPr>
              <a:spLocks noChangeArrowheads="1"/>
            </p:cNvSpPr>
            <p:nvPr/>
          </p:nvSpPr>
          <p:spPr bwMode="auto">
            <a:xfrm>
              <a:off x="6019800" y="405130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3" name="Rectangle 539"/>
            <p:cNvSpPr>
              <a:spLocks noChangeArrowheads="1"/>
            </p:cNvSpPr>
            <p:nvPr/>
          </p:nvSpPr>
          <p:spPr bwMode="auto">
            <a:xfrm>
              <a:off x="6019800" y="420370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4" name="Rectangle 540"/>
            <p:cNvSpPr>
              <a:spLocks noChangeArrowheads="1"/>
            </p:cNvSpPr>
            <p:nvPr/>
          </p:nvSpPr>
          <p:spPr bwMode="auto">
            <a:xfrm>
              <a:off x="6019800" y="420370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5" name="Rectangle 541"/>
            <p:cNvSpPr>
              <a:spLocks noChangeArrowheads="1"/>
            </p:cNvSpPr>
            <p:nvPr/>
          </p:nvSpPr>
          <p:spPr bwMode="auto">
            <a:xfrm>
              <a:off x="6019800" y="4354513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6" name="Rectangle 542"/>
            <p:cNvSpPr>
              <a:spLocks noChangeArrowheads="1"/>
            </p:cNvSpPr>
            <p:nvPr/>
          </p:nvSpPr>
          <p:spPr bwMode="auto">
            <a:xfrm>
              <a:off x="6019800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7" name="Rectangle 543"/>
            <p:cNvSpPr>
              <a:spLocks noChangeArrowheads="1"/>
            </p:cNvSpPr>
            <p:nvPr/>
          </p:nvSpPr>
          <p:spPr bwMode="auto">
            <a:xfrm>
              <a:off x="6170613" y="3900488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8" name="Rectangle 544"/>
            <p:cNvSpPr>
              <a:spLocks noChangeArrowheads="1"/>
            </p:cNvSpPr>
            <p:nvPr/>
          </p:nvSpPr>
          <p:spPr bwMode="auto">
            <a:xfrm>
              <a:off x="6170613" y="3900488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9" name="Rectangle 545"/>
            <p:cNvSpPr>
              <a:spLocks noChangeArrowheads="1"/>
            </p:cNvSpPr>
            <p:nvPr/>
          </p:nvSpPr>
          <p:spPr bwMode="auto">
            <a:xfrm>
              <a:off x="6170613" y="4051300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0" name="Rectangle 546"/>
            <p:cNvSpPr>
              <a:spLocks noChangeArrowheads="1"/>
            </p:cNvSpPr>
            <p:nvPr/>
          </p:nvSpPr>
          <p:spPr bwMode="auto">
            <a:xfrm>
              <a:off x="6170613" y="405130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1" name="Rectangle 547"/>
            <p:cNvSpPr>
              <a:spLocks noChangeArrowheads="1"/>
            </p:cNvSpPr>
            <p:nvPr/>
          </p:nvSpPr>
          <p:spPr bwMode="auto">
            <a:xfrm>
              <a:off x="6170613" y="420370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2" name="Rectangle 548"/>
            <p:cNvSpPr>
              <a:spLocks noChangeArrowheads="1"/>
            </p:cNvSpPr>
            <p:nvPr/>
          </p:nvSpPr>
          <p:spPr bwMode="auto">
            <a:xfrm>
              <a:off x="6170613" y="420370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3" name="Rectangle 549"/>
            <p:cNvSpPr>
              <a:spLocks noChangeArrowheads="1"/>
            </p:cNvSpPr>
            <p:nvPr/>
          </p:nvSpPr>
          <p:spPr bwMode="auto">
            <a:xfrm>
              <a:off x="6170613" y="4354513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4" name="Rectangle 550"/>
            <p:cNvSpPr>
              <a:spLocks noChangeArrowheads="1"/>
            </p:cNvSpPr>
            <p:nvPr/>
          </p:nvSpPr>
          <p:spPr bwMode="auto">
            <a:xfrm>
              <a:off x="6170613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5" name="Rectangle 551"/>
            <p:cNvSpPr>
              <a:spLocks noChangeArrowheads="1"/>
            </p:cNvSpPr>
            <p:nvPr/>
          </p:nvSpPr>
          <p:spPr bwMode="auto">
            <a:xfrm>
              <a:off x="6321425" y="3900488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6" name="Rectangle 552"/>
            <p:cNvSpPr>
              <a:spLocks noChangeArrowheads="1"/>
            </p:cNvSpPr>
            <p:nvPr/>
          </p:nvSpPr>
          <p:spPr bwMode="auto">
            <a:xfrm>
              <a:off x="6321425" y="3900488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7" name="Rectangle 553"/>
            <p:cNvSpPr>
              <a:spLocks noChangeArrowheads="1"/>
            </p:cNvSpPr>
            <p:nvPr/>
          </p:nvSpPr>
          <p:spPr bwMode="auto">
            <a:xfrm>
              <a:off x="6321425" y="4051300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8" name="Rectangle 554"/>
            <p:cNvSpPr>
              <a:spLocks noChangeArrowheads="1"/>
            </p:cNvSpPr>
            <p:nvPr/>
          </p:nvSpPr>
          <p:spPr bwMode="auto">
            <a:xfrm>
              <a:off x="6321425" y="405130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9" name="Rectangle 555"/>
            <p:cNvSpPr>
              <a:spLocks noChangeArrowheads="1"/>
            </p:cNvSpPr>
            <p:nvPr/>
          </p:nvSpPr>
          <p:spPr bwMode="auto">
            <a:xfrm>
              <a:off x="6321425" y="4203700"/>
              <a:ext cx="152400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0" name="Rectangle 556"/>
            <p:cNvSpPr>
              <a:spLocks noChangeArrowheads="1"/>
            </p:cNvSpPr>
            <p:nvPr/>
          </p:nvSpPr>
          <p:spPr bwMode="auto">
            <a:xfrm>
              <a:off x="6321425" y="4203700"/>
              <a:ext cx="152400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1" name="Rectangle 557"/>
            <p:cNvSpPr>
              <a:spLocks noChangeArrowheads="1"/>
            </p:cNvSpPr>
            <p:nvPr/>
          </p:nvSpPr>
          <p:spPr bwMode="auto">
            <a:xfrm>
              <a:off x="6321425" y="4354513"/>
              <a:ext cx="152400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2" name="Rectangle 558"/>
            <p:cNvSpPr>
              <a:spLocks noChangeArrowheads="1"/>
            </p:cNvSpPr>
            <p:nvPr/>
          </p:nvSpPr>
          <p:spPr bwMode="auto">
            <a:xfrm>
              <a:off x="6321425" y="4354513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3" name="Rectangle 559"/>
            <p:cNvSpPr>
              <a:spLocks noChangeArrowheads="1"/>
            </p:cNvSpPr>
            <p:nvPr/>
          </p:nvSpPr>
          <p:spPr bwMode="auto">
            <a:xfrm>
              <a:off x="6473825" y="4203700"/>
              <a:ext cx="150813" cy="150813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4" name="Rectangle 560"/>
            <p:cNvSpPr>
              <a:spLocks noChangeArrowheads="1"/>
            </p:cNvSpPr>
            <p:nvPr/>
          </p:nvSpPr>
          <p:spPr bwMode="auto">
            <a:xfrm>
              <a:off x="6473825" y="4203700"/>
              <a:ext cx="150813" cy="15081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5" name="Rectangle 561"/>
            <p:cNvSpPr>
              <a:spLocks noChangeArrowheads="1"/>
            </p:cNvSpPr>
            <p:nvPr/>
          </p:nvSpPr>
          <p:spPr bwMode="auto">
            <a:xfrm>
              <a:off x="6473825" y="4354513"/>
              <a:ext cx="150813" cy="152400"/>
            </a:xfrm>
            <a:prstGeom prst="rect">
              <a:avLst/>
            </a:pr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6" name="Rectangle 562"/>
            <p:cNvSpPr>
              <a:spLocks noChangeArrowheads="1"/>
            </p:cNvSpPr>
            <p:nvPr/>
          </p:nvSpPr>
          <p:spPr bwMode="auto">
            <a:xfrm>
              <a:off x="6473825" y="4354513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7" name="Freeform 563"/>
            <p:cNvSpPr>
              <a:spLocks noEditPoints="1"/>
            </p:cNvSpPr>
            <p:nvPr/>
          </p:nvSpPr>
          <p:spPr bwMode="auto">
            <a:xfrm>
              <a:off x="5932488" y="3849688"/>
              <a:ext cx="627063" cy="706438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19" y="159"/>
                </a:cxn>
                <a:cxn ang="0">
                  <a:pos x="205" y="173"/>
                </a:cxn>
                <a:cxn ang="0">
                  <a:pos x="14" y="144"/>
                </a:cxn>
                <a:cxn ang="0">
                  <a:pos x="205" y="173"/>
                </a:cxn>
                <a:cxn ang="0">
                  <a:pos x="0" y="159"/>
                </a:cxn>
                <a:cxn ang="0">
                  <a:pos x="28" y="349"/>
                </a:cxn>
                <a:cxn ang="0">
                  <a:pos x="14" y="335"/>
                </a:cxn>
                <a:cxn ang="0">
                  <a:pos x="205" y="363"/>
                </a:cxn>
                <a:cxn ang="0">
                  <a:pos x="14" y="335"/>
                </a:cxn>
                <a:cxn ang="0">
                  <a:pos x="191" y="349"/>
                </a:cxn>
                <a:cxn ang="0">
                  <a:pos x="219" y="540"/>
                </a:cxn>
                <a:cxn ang="0">
                  <a:pos x="205" y="526"/>
                </a:cxn>
                <a:cxn ang="0">
                  <a:pos x="395" y="554"/>
                </a:cxn>
                <a:cxn ang="0">
                  <a:pos x="205" y="526"/>
                </a:cxn>
                <a:cxn ang="0">
                  <a:pos x="410" y="540"/>
                </a:cxn>
                <a:cxn ang="0">
                  <a:pos x="381" y="159"/>
                </a:cxn>
                <a:cxn ang="0">
                  <a:pos x="395" y="144"/>
                </a:cxn>
                <a:cxn ang="0">
                  <a:pos x="586" y="173"/>
                </a:cxn>
                <a:cxn ang="0">
                  <a:pos x="395" y="144"/>
                </a:cxn>
                <a:cxn ang="0">
                  <a:pos x="572" y="159"/>
                </a:cxn>
                <a:cxn ang="0">
                  <a:pos x="600" y="540"/>
                </a:cxn>
                <a:cxn ang="0">
                  <a:pos x="586" y="526"/>
                </a:cxn>
                <a:cxn ang="0">
                  <a:pos x="777" y="554"/>
                </a:cxn>
                <a:cxn ang="0">
                  <a:pos x="586" y="526"/>
                </a:cxn>
                <a:cxn ang="0">
                  <a:pos x="763" y="540"/>
                </a:cxn>
                <a:cxn ang="0">
                  <a:pos x="791" y="731"/>
                </a:cxn>
                <a:cxn ang="0">
                  <a:pos x="777" y="745"/>
                </a:cxn>
                <a:cxn ang="0">
                  <a:pos x="205" y="717"/>
                </a:cxn>
                <a:cxn ang="0">
                  <a:pos x="777" y="745"/>
                </a:cxn>
                <a:cxn ang="0">
                  <a:pos x="191" y="731"/>
                </a:cxn>
                <a:cxn ang="0">
                  <a:pos x="219" y="890"/>
                </a:cxn>
                <a:cxn ang="0">
                  <a:pos x="219" y="173"/>
                </a:cxn>
                <a:cxn ang="0">
                  <a:pos x="205" y="159"/>
                </a:cxn>
                <a:cxn ang="0">
                  <a:pos x="219" y="173"/>
                </a:cxn>
                <a:cxn ang="0">
                  <a:pos x="0" y="159"/>
                </a:cxn>
                <a:cxn ang="0">
                  <a:pos x="14" y="144"/>
                </a:cxn>
                <a:cxn ang="0">
                  <a:pos x="0" y="363"/>
                </a:cxn>
                <a:cxn ang="0">
                  <a:pos x="14" y="349"/>
                </a:cxn>
                <a:cxn ang="0">
                  <a:pos x="0" y="363"/>
                </a:cxn>
                <a:cxn ang="0">
                  <a:pos x="219" y="349"/>
                </a:cxn>
                <a:cxn ang="0">
                  <a:pos x="205" y="335"/>
                </a:cxn>
                <a:cxn ang="0">
                  <a:pos x="191" y="554"/>
                </a:cxn>
                <a:cxn ang="0">
                  <a:pos x="205" y="540"/>
                </a:cxn>
                <a:cxn ang="0">
                  <a:pos x="191" y="554"/>
                </a:cxn>
                <a:cxn ang="0">
                  <a:pos x="410" y="540"/>
                </a:cxn>
                <a:cxn ang="0">
                  <a:pos x="395" y="554"/>
                </a:cxn>
                <a:cxn ang="0">
                  <a:pos x="381" y="144"/>
                </a:cxn>
                <a:cxn ang="0">
                  <a:pos x="395" y="159"/>
                </a:cxn>
                <a:cxn ang="0">
                  <a:pos x="381" y="144"/>
                </a:cxn>
                <a:cxn ang="0">
                  <a:pos x="600" y="159"/>
                </a:cxn>
                <a:cxn ang="0">
                  <a:pos x="586" y="144"/>
                </a:cxn>
                <a:cxn ang="0">
                  <a:pos x="572" y="554"/>
                </a:cxn>
                <a:cxn ang="0">
                  <a:pos x="586" y="540"/>
                </a:cxn>
                <a:cxn ang="0">
                  <a:pos x="572" y="554"/>
                </a:cxn>
                <a:cxn ang="0">
                  <a:pos x="791" y="540"/>
                </a:cxn>
                <a:cxn ang="0">
                  <a:pos x="777" y="526"/>
                </a:cxn>
                <a:cxn ang="0">
                  <a:pos x="791" y="745"/>
                </a:cxn>
                <a:cxn ang="0">
                  <a:pos x="777" y="731"/>
                </a:cxn>
                <a:cxn ang="0">
                  <a:pos x="791" y="745"/>
                </a:cxn>
                <a:cxn ang="0">
                  <a:pos x="191" y="731"/>
                </a:cxn>
                <a:cxn ang="0">
                  <a:pos x="205" y="717"/>
                </a:cxn>
              </a:cxnLst>
              <a:rect l="0" t="0" r="r" b="b"/>
              <a:pathLst>
                <a:path w="791" h="890">
                  <a:moveTo>
                    <a:pt x="219" y="0"/>
                  </a:moveTo>
                  <a:lnTo>
                    <a:pt x="191" y="0"/>
                  </a:lnTo>
                  <a:lnTo>
                    <a:pt x="191" y="159"/>
                  </a:lnTo>
                  <a:lnTo>
                    <a:pt x="219" y="159"/>
                  </a:lnTo>
                  <a:lnTo>
                    <a:pt x="219" y="0"/>
                  </a:lnTo>
                  <a:close/>
                  <a:moveTo>
                    <a:pt x="205" y="173"/>
                  </a:moveTo>
                  <a:lnTo>
                    <a:pt x="205" y="144"/>
                  </a:lnTo>
                  <a:lnTo>
                    <a:pt x="14" y="144"/>
                  </a:lnTo>
                  <a:lnTo>
                    <a:pt x="14" y="173"/>
                  </a:lnTo>
                  <a:lnTo>
                    <a:pt x="205" y="173"/>
                  </a:lnTo>
                  <a:close/>
                  <a:moveTo>
                    <a:pt x="28" y="159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28" y="349"/>
                  </a:lnTo>
                  <a:lnTo>
                    <a:pt x="28" y="159"/>
                  </a:lnTo>
                  <a:close/>
                  <a:moveTo>
                    <a:pt x="14" y="335"/>
                  </a:moveTo>
                  <a:lnTo>
                    <a:pt x="14" y="363"/>
                  </a:lnTo>
                  <a:lnTo>
                    <a:pt x="205" y="363"/>
                  </a:lnTo>
                  <a:lnTo>
                    <a:pt x="205" y="335"/>
                  </a:lnTo>
                  <a:lnTo>
                    <a:pt x="14" y="335"/>
                  </a:lnTo>
                  <a:close/>
                  <a:moveTo>
                    <a:pt x="219" y="349"/>
                  </a:moveTo>
                  <a:lnTo>
                    <a:pt x="191" y="349"/>
                  </a:lnTo>
                  <a:lnTo>
                    <a:pt x="191" y="540"/>
                  </a:lnTo>
                  <a:lnTo>
                    <a:pt x="219" y="540"/>
                  </a:lnTo>
                  <a:lnTo>
                    <a:pt x="219" y="349"/>
                  </a:lnTo>
                  <a:close/>
                  <a:moveTo>
                    <a:pt x="205" y="526"/>
                  </a:moveTo>
                  <a:lnTo>
                    <a:pt x="205" y="554"/>
                  </a:lnTo>
                  <a:lnTo>
                    <a:pt x="395" y="554"/>
                  </a:lnTo>
                  <a:lnTo>
                    <a:pt x="395" y="526"/>
                  </a:lnTo>
                  <a:lnTo>
                    <a:pt x="205" y="526"/>
                  </a:lnTo>
                  <a:close/>
                  <a:moveTo>
                    <a:pt x="381" y="540"/>
                  </a:moveTo>
                  <a:lnTo>
                    <a:pt x="410" y="540"/>
                  </a:lnTo>
                  <a:lnTo>
                    <a:pt x="410" y="159"/>
                  </a:lnTo>
                  <a:lnTo>
                    <a:pt x="381" y="159"/>
                  </a:lnTo>
                  <a:lnTo>
                    <a:pt x="381" y="540"/>
                  </a:lnTo>
                  <a:close/>
                  <a:moveTo>
                    <a:pt x="395" y="144"/>
                  </a:moveTo>
                  <a:lnTo>
                    <a:pt x="395" y="173"/>
                  </a:lnTo>
                  <a:lnTo>
                    <a:pt x="586" y="173"/>
                  </a:lnTo>
                  <a:lnTo>
                    <a:pt x="586" y="144"/>
                  </a:lnTo>
                  <a:lnTo>
                    <a:pt x="395" y="144"/>
                  </a:lnTo>
                  <a:close/>
                  <a:moveTo>
                    <a:pt x="600" y="159"/>
                  </a:moveTo>
                  <a:lnTo>
                    <a:pt x="572" y="159"/>
                  </a:lnTo>
                  <a:lnTo>
                    <a:pt x="572" y="540"/>
                  </a:lnTo>
                  <a:lnTo>
                    <a:pt x="600" y="540"/>
                  </a:lnTo>
                  <a:lnTo>
                    <a:pt x="600" y="159"/>
                  </a:lnTo>
                  <a:close/>
                  <a:moveTo>
                    <a:pt x="586" y="526"/>
                  </a:moveTo>
                  <a:lnTo>
                    <a:pt x="586" y="554"/>
                  </a:lnTo>
                  <a:lnTo>
                    <a:pt x="777" y="554"/>
                  </a:lnTo>
                  <a:lnTo>
                    <a:pt x="777" y="526"/>
                  </a:lnTo>
                  <a:lnTo>
                    <a:pt x="586" y="526"/>
                  </a:lnTo>
                  <a:close/>
                  <a:moveTo>
                    <a:pt x="791" y="540"/>
                  </a:moveTo>
                  <a:lnTo>
                    <a:pt x="763" y="540"/>
                  </a:lnTo>
                  <a:lnTo>
                    <a:pt x="763" y="731"/>
                  </a:lnTo>
                  <a:lnTo>
                    <a:pt x="791" y="731"/>
                  </a:lnTo>
                  <a:lnTo>
                    <a:pt x="791" y="540"/>
                  </a:lnTo>
                  <a:close/>
                  <a:moveTo>
                    <a:pt x="777" y="745"/>
                  </a:moveTo>
                  <a:lnTo>
                    <a:pt x="777" y="717"/>
                  </a:lnTo>
                  <a:lnTo>
                    <a:pt x="205" y="717"/>
                  </a:lnTo>
                  <a:lnTo>
                    <a:pt x="205" y="745"/>
                  </a:lnTo>
                  <a:lnTo>
                    <a:pt x="777" y="745"/>
                  </a:lnTo>
                  <a:close/>
                  <a:moveTo>
                    <a:pt x="219" y="731"/>
                  </a:moveTo>
                  <a:lnTo>
                    <a:pt x="191" y="731"/>
                  </a:lnTo>
                  <a:lnTo>
                    <a:pt x="191" y="890"/>
                  </a:lnTo>
                  <a:lnTo>
                    <a:pt x="219" y="890"/>
                  </a:lnTo>
                  <a:lnTo>
                    <a:pt x="219" y="731"/>
                  </a:lnTo>
                  <a:close/>
                  <a:moveTo>
                    <a:pt x="219" y="173"/>
                  </a:moveTo>
                  <a:lnTo>
                    <a:pt x="205" y="173"/>
                  </a:lnTo>
                  <a:lnTo>
                    <a:pt x="205" y="159"/>
                  </a:lnTo>
                  <a:lnTo>
                    <a:pt x="219" y="159"/>
                  </a:lnTo>
                  <a:lnTo>
                    <a:pt x="219" y="173"/>
                  </a:lnTo>
                  <a:close/>
                  <a:moveTo>
                    <a:pt x="0" y="144"/>
                  </a:moveTo>
                  <a:lnTo>
                    <a:pt x="0" y="159"/>
                  </a:lnTo>
                  <a:lnTo>
                    <a:pt x="14" y="159"/>
                  </a:lnTo>
                  <a:lnTo>
                    <a:pt x="14" y="144"/>
                  </a:lnTo>
                  <a:lnTo>
                    <a:pt x="0" y="144"/>
                  </a:lnTo>
                  <a:close/>
                  <a:moveTo>
                    <a:pt x="0" y="363"/>
                  </a:moveTo>
                  <a:lnTo>
                    <a:pt x="14" y="363"/>
                  </a:lnTo>
                  <a:lnTo>
                    <a:pt x="14" y="349"/>
                  </a:lnTo>
                  <a:lnTo>
                    <a:pt x="0" y="349"/>
                  </a:lnTo>
                  <a:lnTo>
                    <a:pt x="0" y="363"/>
                  </a:lnTo>
                  <a:close/>
                  <a:moveTo>
                    <a:pt x="219" y="335"/>
                  </a:moveTo>
                  <a:lnTo>
                    <a:pt x="219" y="349"/>
                  </a:lnTo>
                  <a:lnTo>
                    <a:pt x="205" y="349"/>
                  </a:lnTo>
                  <a:lnTo>
                    <a:pt x="205" y="335"/>
                  </a:lnTo>
                  <a:lnTo>
                    <a:pt x="219" y="335"/>
                  </a:lnTo>
                  <a:close/>
                  <a:moveTo>
                    <a:pt x="191" y="554"/>
                  </a:moveTo>
                  <a:lnTo>
                    <a:pt x="205" y="554"/>
                  </a:lnTo>
                  <a:lnTo>
                    <a:pt x="205" y="540"/>
                  </a:lnTo>
                  <a:lnTo>
                    <a:pt x="191" y="540"/>
                  </a:lnTo>
                  <a:lnTo>
                    <a:pt x="191" y="554"/>
                  </a:lnTo>
                  <a:close/>
                  <a:moveTo>
                    <a:pt x="410" y="554"/>
                  </a:moveTo>
                  <a:lnTo>
                    <a:pt x="410" y="540"/>
                  </a:lnTo>
                  <a:lnTo>
                    <a:pt x="395" y="540"/>
                  </a:lnTo>
                  <a:lnTo>
                    <a:pt x="395" y="554"/>
                  </a:lnTo>
                  <a:lnTo>
                    <a:pt x="410" y="554"/>
                  </a:lnTo>
                  <a:close/>
                  <a:moveTo>
                    <a:pt x="381" y="144"/>
                  </a:moveTo>
                  <a:lnTo>
                    <a:pt x="395" y="144"/>
                  </a:lnTo>
                  <a:lnTo>
                    <a:pt x="395" y="159"/>
                  </a:lnTo>
                  <a:lnTo>
                    <a:pt x="381" y="159"/>
                  </a:lnTo>
                  <a:lnTo>
                    <a:pt x="381" y="144"/>
                  </a:lnTo>
                  <a:close/>
                  <a:moveTo>
                    <a:pt x="600" y="144"/>
                  </a:moveTo>
                  <a:lnTo>
                    <a:pt x="600" y="159"/>
                  </a:lnTo>
                  <a:lnTo>
                    <a:pt x="586" y="159"/>
                  </a:lnTo>
                  <a:lnTo>
                    <a:pt x="586" y="144"/>
                  </a:lnTo>
                  <a:lnTo>
                    <a:pt x="600" y="144"/>
                  </a:lnTo>
                  <a:close/>
                  <a:moveTo>
                    <a:pt x="572" y="554"/>
                  </a:moveTo>
                  <a:lnTo>
                    <a:pt x="586" y="554"/>
                  </a:lnTo>
                  <a:lnTo>
                    <a:pt x="586" y="540"/>
                  </a:lnTo>
                  <a:lnTo>
                    <a:pt x="572" y="540"/>
                  </a:lnTo>
                  <a:lnTo>
                    <a:pt x="572" y="554"/>
                  </a:lnTo>
                  <a:close/>
                  <a:moveTo>
                    <a:pt x="791" y="526"/>
                  </a:moveTo>
                  <a:lnTo>
                    <a:pt x="791" y="540"/>
                  </a:lnTo>
                  <a:lnTo>
                    <a:pt x="777" y="540"/>
                  </a:lnTo>
                  <a:lnTo>
                    <a:pt x="777" y="526"/>
                  </a:lnTo>
                  <a:lnTo>
                    <a:pt x="791" y="526"/>
                  </a:lnTo>
                  <a:close/>
                  <a:moveTo>
                    <a:pt x="791" y="745"/>
                  </a:moveTo>
                  <a:lnTo>
                    <a:pt x="777" y="745"/>
                  </a:lnTo>
                  <a:lnTo>
                    <a:pt x="777" y="731"/>
                  </a:lnTo>
                  <a:lnTo>
                    <a:pt x="791" y="731"/>
                  </a:lnTo>
                  <a:lnTo>
                    <a:pt x="791" y="745"/>
                  </a:lnTo>
                  <a:close/>
                  <a:moveTo>
                    <a:pt x="191" y="717"/>
                  </a:moveTo>
                  <a:lnTo>
                    <a:pt x="191" y="731"/>
                  </a:lnTo>
                  <a:lnTo>
                    <a:pt x="205" y="731"/>
                  </a:lnTo>
                  <a:lnTo>
                    <a:pt x="205" y="717"/>
                  </a:lnTo>
                  <a:lnTo>
                    <a:pt x="191" y="7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8" name="Rectangle 564"/>
            <p:cNvSpPr>
              <a:spLocks noChangeArrowheads="1"/>
            </p:cNvSpPr>
            <p:nvPr/>
          </p:nvSpPr>
          <p:spPr bwMode="auto">
            <a:xfrm>
              <a:off x="4706938" y="5060950"/>
              <a:ext cx="152400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9" name="Rectangle 565"/>
            <p:cNvSpPr>
              <a:spLocks noChangeArrowheads="1"/>
            </p:cNvSpPr>
            <p:nvPr/>
          </p:nvSpPr>
          <p:spPr bwMode="auto">
            <a:xfrm>
              <a:off x="4706938" y="506095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0" name="Rectangle 566"/>
            <p:cNvSpPr>
              <a:spLocks noChangeArrowheads="1"/>
            </p:cNvSpPr>
            <p:nvPr/>
          </p:nvSpPr>
          <p:spPr bwMode="auto">
            <a:xfrm>
              <a:off x="4859338" y="5060950"/>
              <a:ext cx="150813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1" name="Rectangle 567"/>
            <p:cNvSpPr>
              <a:spLocks noChangeArrowheads="1"/>
            </p:cNvSpPr>
            <p:nvPr/>
          </p:nvSpPr>
          <p:spPr bwMode="auto">
            <a:xfrm>
              <a:off x="4859338" y="506095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2" name="Rectangle 568"/>
            <p:cNvSpPr>
              <a:spLocks noChangeArrowheads="1"/>
            </p:cNvSpPr>
            <p:nvPr/>
          </p:nvSpPr>
          <p:spPr bwMode="auto">
            <a:xfrm>
              <a:off x="5010150" y="5060950"/>
              <a:ext cx="150813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3" name="Rectangle 569"/>
            <p:cNvSpPr>
              <a:spLocks noChangeArrowheads="1"/>
            </p:cNvSpPr>
            <p:nvPr/>
          </p:nvSpPr>
          <p:spPr bwMode="auto">
            <a:xfrm>
              <a:off x="5010150" y="506095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4" name="Rectangle 570"/>
            <p:cNvSpPr>
              <a:spLocks noChangeArrowheads="1"/>
            </p:cNvSpPr>
            <p:nvPr/>
          </p:nvSpPr>
          <p:spPr bwMode="auto">
            <a:xfrm>
              <a:off x="5160963" y="5060950"/>
              <a:ext cx="152400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5" name="Rectangle 571"/>
            <p:cNvSpPr>
              <a:spLocks noChangeArrowheads="1"/>
            </p:cNvSpPr>
            <p:nvPr/>
          </p:nvSpPr>
          <p:spPr bwMode="auto">
            <a:xfrm>
              <a:off x="5160963" y="506095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6" name="Freeform 572"/>
            <p:cNvSpPr>
              <a:spLocks noEditPoints="1"/>
            </p:cNvSpPr>
            <p:nvPr/>
          </p:nvSpPr>
          <p:spPr bwMode="auto">
            <a:xfrm>
              <a:off x="4772025" y="5126038"/>
              <a:ext cx="465138" cy="13652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28" y="173"/>
                </a:cxn>
                <a:cxn ang="0">
                  <a:pos x="28" y="14"/>
                </a:cxn>
                <a:cxn ang="0">
                  <a:pos x="0" y="14"/>
                </a:cxn>
                <a:cxn ang="0">
                  <a:pos x="0" y="173"/>
                </a:cxn>
                <a:cxn ang="0">
                  <a:pos x="14" y="0"/>
                </a:cxn>
                <a:cxn ang="0">
                  <a:pos x="14" y="28"/>
                </a:cxn>
                <a:cxn ang="0">
                  <a:pos x="586" y="28"/>
                </a:cxn>
                <a:cxn ang="0">
                  <a:pos x="586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14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586" h="173">
                  <a:moveTo>
                    <a:pt x="0" y="173"/>
                  </a:moveTo>
                  <a:lnTo>
                    <a:pt x="28" y="173"/>
                  </a:lnTo>
                  <a:lnTo>
                    <a:pt x="28" y="14"/>
                  </a:lnTo>
                  <a:lnTo>
                    <a:pt x="0" y="14"/>
                  </a:lnTo>
                  <a:lnTo>
                    <a:pt x="0" y="173"/>
                  </a:lnTo>
                  <a:close/>
                  <a:moveTo>
                    <a:pt x="14" y="0"/>
                  </a:moveTo>
                  <a:lnTo>
                    <a:pt x="14" y="28"/>
                  </a:lnTo>
                  <a:lnTo>
                    <a:pt x="586" y="28"/>
                  </a:lnTo>
                  <a:lnTo>
                    <a:pt x="586" y="0"/>
                  </a:lnTo>
                  <a:lnTo>
                    <a:pt x="14" y="0"/>
                  </a:lnTo>
                  <a:close/>
                  <a:moveTo>
                    <a:pt x="0" y="0"/>
                  </a:moveTo>
                  <a:lnTo>
                    <a:pt x="14" y="0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7" name="Rectangle 573"/>
            <p:cNvSpPr>
              <a:spLocks noChangeArrowheads="1"/>
            </p:cNvSpPr>
            <p:nvPr/>
          </p:nvSpPr>
          <p:spPr bwMode="auto">
            <a:xfrm>
              <a:off x="4681538" y="5111750"/>
              <a:ext cx="50800" cy="50800"/>
            </a:xfrm>
            <a:prstGeom prst="rect">
              <a:avLst/>
            </a:prstGeom>
            <a:solidFill>
              <a:srgbClr val="99FF00"/>
            </a:solidFill>
            <a:ln w="0">
              <a:solidFill>
                <a:srgbClr val="99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8" name="Rectangle 574"/>
            <p:cNvSpPr>
              <a:spLocks noChangeArrowheads="1"/>
            </p:cNvSpPr>
            <p:nvPr/>
          </p:nvSpPr>
          <p:spPr bwMode="auto">
            <a:xfrm>
              <a:off x="5287963" y="5111750"/>
              <a:ext cx="50800" cy="50800"/>
            </a:xfrm>
            <a:prstGeom prst="rect">
              <a:avLst/>
            </a:prstGeom>
            <a:solidFill>
              <a:srgbClr val="99FF00"/>
            </a:solidFill>
            <a:ln w="0">
              <a:solidFill>
                <a:srgbClr val="99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9" name="Rectangle 575"/>
            <p:cNvSpPr>
              <a:spLocks noChangeArrowheads="1"/>
            </p:cNvSpPr>
            <p:nvPr/>
          </p:nvSpPr>
          <p:spPr bwMode="auto">
            <a:xfrm>
              <a:off x="6019800" y="5060950"/>
              <a:ext cx="150813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0" name="Rectangle 576"/>
            <p:cNvSpPr>
              <a:spLocks noChangeArrowheads="1"/>
            </p:cNvSpPr>
            <p:nvPr/>
          </p:nvSpPr>
          <p:spPr bwMode="auto">
            <a:xfrm>
              <a:off x="6019800" y="506095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1" name="Rectangle 577"/>
            <p:cNvSpPr>
              <a:spLocks noChangeArrowheads="1"/>
            </p:cNvSpPr>
            <p:nvPr/>
          </p:nvSpPr>
          <p:spPr bwMode="auto">
            <a:xfrm>
              <a:off x="6170613" y="5060950"/>
              <a:ext cx="150813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2" name="Rectangle 578"/>
            <p:cNvSpPr>
              <a:spLocks noChangeArrowheads="1"/>
            </p:cNvSpPr>
            <p:nvPr/>
          </p:nvSpPr>
          <p:spPr bwMode="auto">
            <a:xfrm>
              <a:off x="6170613" y="506095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3" name="Rectangle 579"/>
            <p:cNvSpPr>
              <a:spLocks noChangeArrowheads="1"/>
            </p:cNvSpPr>
            <p:nvPr/>
          </p:nvSpPr>
          <p:spPr bwMode="auto">
            <a:xfrm>
              <a:off x="6321425" y="5060950"/>
              <a:ext cx="152400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4" name="Rectangle 580"/>
            <p:cNvSpPr>
              <a:spLocks noChangeArrowheads="1"/>
            </p:cNvSpPr>
            <p:nvPr/>
          </p:nvSpPr>
          <p:spPr bwMode="auto">
            <a:xfrm>
              <a:off x="6321425" y="5060950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5" name="Rectangle 581"/>
            <p:cNvSpPr>
              <a:spLocks noChangeArrowheads="1"/>
            </p:cNvSpPr>
            <p:nvPr/>
          </p:nvSpPr>
          <p:spPr bwMode="auto">
            <a:xfrm>
              <a:off x="6473825" y="5060950"/>
              <a:ext cx="150813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6" name="Rectangle 582"/>
            <p:cNvSpPr>
              <a:spLocks noChangeArrowheads="1"/>
            </p:cNvSpPr>
            <p:nvPr/>
          </p:nvSpPr>
          <p:spPr bwMode="auto">
            <a:xfrm>
              <a:off x="6473825" y="5060950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7" name="Freeform 583"/>
            <p:cNvSpPr>
              <a:spLocks noEditPoints="1"/>
            </p:cNvSpPr>
            <p:nvPr/>
          </p:nvSpPr>
          <p:spPr bwMode="auto">
            <a:xfrm>
              <a:off x="6083300" y="5010150"/>
              <a:ext cx="465138" cy="1381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0"/>
                </a:cxn>
                <a:cxn ang="0">
                  <a:pos x="0" y="159"/>
                </a:cxn>
                <a:cxn ang="0">
                  <a:pos x="28" y="159"/>
                </a:cxn>
                <a:cxn ang="0">
                  <a:pos x="28" y="0"/>
                </a:cxn>
                <a:cxn ang="0">
                  <a:pos x="14" y="145"/>
                </a:cxn>
                <a:cxn ang="0">
                  <a:pos x="14" y="173"/>
                </a:cxn>
                <a:cxn ang="0">
                  <a:pos x="586" y="173"/>
                </a:cxn>
                <a:cxn ang="0">
                  <a:pos x="586" y="145"/>
                </a:cxn>
                <a:cxn ang="0">
                  <a:pos x="14" y="145"/>
                </a:cxn>
                <a:cxn ang="0">
                  <a:pos x="0" y="173"/>
                </a:cxn>
                <a:cxn ang="0">
                  <a:pos x="14" y="173"/>
                </a:cxn>
                <a:cxn ang="0">
                  <a:pos x="14" y="159"/>
                </a:cxn>
                <a:cxn ang="0">
                  <a:pos x="0" y="159"/>
                </a:cxn>
                <a:cxn ang="0">
                  <a:pos x="0" y="173"/>
                </a:cxn>
              </a:cxnLst>
              <a:rect l="0" t="0" r="r" b="b"/>
              <a:pathLst>
                <a:path w="586" h="173">
                  <a:moveTo>
                    <a:pt x="28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28" y="159"/>
                  </a:lnTo>
                  <a:lnTo>
                    <a:pt x="28" y="0"/>
                  </a:lnTo>
                  <a:close/>
                  <a:moveTo>
                    <a:pt x="14" y="145"/>
                  </a:moveTo>
                  <a:lnTo>
                    <a:pt x="14" y="173"/>
                  </a:lnTo>
                  <a:lnTo>
                    <a:pt x="586" y="173"/>
                  </a:lnTo>
                  <a:lnTo>
                    <a:pt x="586" y="145"/>
                  </a:lnTo>
                  <a:lnTo>
                    <a:pt x="14" y="145"/>
                  </a:lnTo>
                  <a:close/>
                  <a:moveTo>
                    <a:pt x="0" y="173"/>
                  </a:moveTo>
                  <a:lnTo>
                    <a:pt x="14" y="173"/>
                  </a:lnTo>
                  <a:lnTo>
                    <a:pt x="14" y="159"/>
                  </a:lnTo>
                  <a:lnTo>
                    <a:pt x="0" y="15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8" name="Rectangle 584"/>
            <p:cNvSpPr>
              <a:spLocks noChangeArrowheads="1"/>
            </p:cNvSpPr>
            <p:nvPr/>
          </p:nvSpPr>
          <p:spPr bwMode="auto">
            <a:xfrm>
              <a:off x="5994400" y="5111750"/>
              <a:ext cx="50800" cy="50800"/>
            </a:xfrm>
            <a:prstGeom prst="rect">
              <a:avLst/>
            </a:prstGeom>
            <a:solidFill>
              <a:srgbClr val="66FFCC"/>
            </a:solidFill>
            <a:ln w="0">
              <a:solidFill>
                <a:srgbClr val="66FF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9" name="Rectangle 585"/>
            <p:cNvSpPr>
              <a:spLocks noChangeArrowheads="1"/>
            </p:cNvSpPr>
            <p:nvPr/>
          </p:nvSpPr>
          <p:spPr bwMode="auto">
            <a:xfrm>
              <a:off x="6599238" y="5111750"/>
              <a:ext cx="50800" cy="50800"/>
            </a:xfrm>
            <a:prstGeom prst="rect">
              <a:avLst/>
            </a:prstGeom>
            <a:solidFill>
              <a:srgbClr val="66FFCC"/>
            </a:solidFill>
            <a:ln w="0">
              <a:solidFill>
                <a:srgbClr val="66FF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0" name="Rectangle 586"/>
            <p:cNvSpPr>
              <a:spLocks noChangeArrowheads="1"/>
            </p:cNvSpPr>
            <p:nvPr/>
          </p:nvSpPr>
          <p:spPr bwMode="auto">
            <a:xfrm>
              <a:off x="4706938" y="5514975"/>
              <a:ext cx="152400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1" name="Rectangle 587"/>
            <p:cNvSpPr>
              <a:spLocks noChangeArrowheads="1"/>
            </p:cNvSpPr>
            <p:nvPr/>
          </p:nvSpPr>
          <p:spPr bwMode="auto">
            <a:xfrm>
              <a:off x="4706938" y="5514975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2" name="Rectangle 588"/>
            <p:cNvSpPr>
              <a:spLocks noChangeArrowheads="1"/>
            </p:cNvSpPr>
            <p:nvPr/>
          </p:nvSpPr>
          <p:spPr bwMode="auto">
            <a:xfrm>
              <a:off x="4859338" y="5514975"/>
              <a:ext cx="150813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3" name="Rectangle 589"/>
            <p:cNvSpPr>
              <a:spLocks noChangeArrowheads="1"/>
            </p:cNvSpPr>
            <p:nvPr/>
          </p:nvSpPr>
          <p:spPr bwMode="auto">
            <a:xfrm>
              <a:off x="4859338" y="5514975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4" name="Rectangle 590"/>
            <p:cNvSpPr>
              <a:spLocks noChangeArrowheads="1"/>
            </p:cNvSpPr>
            <p:nvPr/>
          </p:nvSpPr>
          <p:spPr bwMode="auto">
            <a:xfrm>
              <a:off x="5010150" y="5514975"/>
              <a:ext cx="150813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5" name="Rectangle 591"/>
            <p:cNvSpPr>
              <a:spLocks noChangeArrowheads="1"/>
            </p:cNvSpPr>
            <p:nvPr/>
          </p:nvSpPr>
          <p:spPr bwMode="auto">
            <a:xfrm>
              <a:off x="5010150" y="5514975"/>
              <a:ext cx="150813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6" name="Rectangle 592"/>
            <p:cNvSpPr>
              <a:spLocks noChangeArrowheads="1"/>
            </p:cNvSpPr>
            <p:nvPr/>
          </p:nvSpPr>
          <p:spPr bwMode="auto">
            <a:xfrm>
              <a:off x="5160963" y="5514975"/>
              <a:ext cx="152400" cy="152400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7" name="Rectangle 593"/>
            <p:cNvSpPr>
              <a:spLocks noChangeArrowheads="1"/>
            </p:cNvSpPr>
            <p:nvPr/>
          </p:nvSpPr>
          <p:spPr bwMode="auto">
            <a:xfrm>
              <a:off x="5160963" y="5514975"/>
              <a:ext cx="152400" cy="15240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8" name="Freeform 594"/>
            <p:cNvSpPr>
              <a:spLocks noEditPoints="1"/>
            </p:cNvSpPr>
            <p:nvPr/>
          </p:nvSpPr>
          <p:spPr bwMode="auto">
            <a:xfrm>
              <a:off x="4772025" y="5580063"/>
              <a:ext cx="465138" cy="138113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28" y="173"/>
                </a:cxn>
                <a:cxn ang="0">
                  <a:pos x="28" y="14"/>
                </a:cxn>
                <a:cxn ang="0">
                  <a:pos x="0" y="14"/>
                </a:cxn>
                <a:cxn ang="0">
                  <a:pos x="0" y="173"/>
                </a:cxn>
                <a:cxn ang="0">
                  <a:pos x="14" y="0"/>
                </a:cxn>
                <a:cxn ang="0">
                  <a:pos x="14" y="28"/>
                </a:cxn>
                <a:cxn ang="0">
                  <a:pos x="586" y="28"/>
                </a:cxn>
                <a:cxn ang="0">
                  <a:pos x="586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14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586" h="173">
                  <a:moveTo>
                    <a:pt x="0" y="173"/>
                  </a:moveTo>
                  <a:lnTo>
                    <a:pt x="28" y="173"/>
                  </a:lnTo>
                  <a:lnTo>
                    <a:pt x="28" y="14"/>
                  </a:lnTo>
                  <a:lnTo>
                    <a:pt x="0" y="14"/>
                  </a:lnTo>
                  <a:lnTo>
                    <a:pt x="0" y="173"/>
                  </a:lnTo>
                  <a:close/>
                  <a:moveTo>
                    <a:pt x="14" y="0"/>
                  </a:moveTo>
                  <a:lnTo>
                    <a:pt x="14" y="28"/>
                  </a:lnTo>
                  <a:lnTo>
                    <a:pt x="586" y="28"/>
                  </a:lnTo>
                  <a:lnTo>
                    <a:pt x="586" y="0"/>
                  </a:lnTo>
                  <a:lnTo>
                    <a:pt x="14" y="0"/>
                  </a:lnTo>
                  <a:close/>
                  <a:moveTo>
                    <a:pt x="0" y="0"/>
                  </a:moveTo>
                  <a:lnTo>
                    <a:pt x="14" y="0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9" name="Rectangle 595"/>
            <p:cNvSpPr>
              <a:spLocks noChangeArrowheads="1"/>
            </p:cNvSpPr>
            <p:nvPr/>
          </p:nvSpPr>
          <p:spPr bwMode="auto">
            <a:xfrm>
              <a:off x="5287963" y="5565775"/>
              <a:ext cx="50800" cy="50800"/>
            </a:xfrm>
            <a:prstGeom prst="rect">
              <a:avLst/>
            </a:prstGeom>
            <a:solidFill>
              <a:srgbClr val="99FF00"/>
            </a:solidFill>
            <a:ln w="0">
              <a:solidFill>
                <a:srgbClr val="99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590" name="TextBox 589"/>
          <p:cNvSpPr txBox="1"/>
          <p:nvPr/>
        </p:nvSpPr>
        <p:spPr>
          <a:xfrm>
            <a:off x="457200" y="4572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Strength-2 growth is error-free</a:t>
            </a:r>
          </a:p>
          <a:p>
            <a:endParaRPr lang="en-US" dirty="0" smtClean="0"/>
          </a:p>
          <a:p>
            <a:r>
              <a:rPr lang="en-US" b="1" dirty="0" smtClean="0"/>
              <a:t>Idea</a:t>
            </a:r>
            <a:r>
              <a:rPr lang="en-US" dirty="0" smtClean="0"/>
              <a:t>: use nondeterministic strength-2 growth to guess numbers in counter and use geometric blocking (“</a:t>
            </a:r>
            <a:r>
              <a:rPr lang="en-US" dirty="0" err="1" smtClean="0"/>
              <a:t>steric</a:t>
            </a:r>
            <a:r>
              <a:rPr lang="en-US" dirty="0" smtClean="0"/>
              <a:t> hindrance”) to ensure they only come together in proper places.</a:t>
            </a:r>
          </a:p>
          <a:p>
            <a:endParaRPr lang="en-US" dirty="0" smtClean="0"/>
          </a:p>
          <a:p>
            <a:r>
              <a:rPr lang="en-US" dirty="0" smtClean="0"/>
              <a:t>Strength-1 bonds used to enforce bumps are present when binding occurs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914400" y="3124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Strength-2 bonds</a:t>
            </a:r>
          </a:p>
        </p:txBody>
      </p:sp>
      <p:sp>
        <p:nvSpPr>
          <p:cNvPr id="592" name="TextBox 591"/>
          <p:cNvSpPr txBox="1"/>
          <p:nvPr/>
        </p:nvSpPr>
        <p:spPr>
          <a:xfrm>
            <a:off x="2895600" y="3124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Strength-1 bonds</a:t>
            </a:r>
          </a:p>
        </p:txBody>
      </p:sp>
      <p:cxnSp>
        <p:nvCxnSpPr>
          <p:cNvPr id="594" name="Straight Arrow Connector 593"/>
          <p:cNvCxnSpPr/>
          <p:nvPr/>
        </p:nvCxnSpPr>
        <p:spPr>
          <a:xfrm rot="5400000">
            <a:off x="723900" y="35433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 rot="5400000">
            <a:off x="800100" y="3848100"/>
            <a:ext cx="990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 rot="5400000">
            <a:off x="2933700" y="3695700"/>
            <a:ext cx="4572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rot="5400000">
            <a:off x="1943100" y="4686300"/>
            <a:ext cx="2590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rot="16200000" flipH="1">
            <a:off x="1219200" y="3886200"/>
            <a:ext cx="1143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Arrow Connector 607"/>
          <p:cNvCxnSpPr/>
          <p:nvPr/>
        </p:nvCxnSpPr>
        <p:spPr>
          <a:xfrm rot="16200000" flipH="1">
            <a:off x="3352800" y="3657600"/>
            <a:ext cx="4572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Tile Set Not Fault Tolerant</a:t>
            </a:r>
            <a:endParaRPr lang="en-US" dirty="0"/>
          </a:p>
        </p:txBody>
      </p:sp>
      <p:pic>
        <p:nvPicPr>
          <p:cNvPr id="3074" name="Picture 2" descr="simple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514600"/>
            <a:ext cx="2905125" cy="35067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48768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Producible at temperature 1 but stable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(and erroneous) at temperature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Add more synchronization</a:t>
            </a:r>
            <a:endParaRPr lang="en-US" dirty="0"/>
          </a:p>
        </p:txBody>
      </p:sp>
      <p:pic>
        <p:nvPicPr>
          <p:cNvPr id="4101" name="Picture 5" descr="Hairpin-gadg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37044"/>
            <a:ext cx="2895600" cy="59209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2" name="Picture 6" descr="counter-form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90600"/>
            <a:ext cx="3747972" cy="5675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276600" y="2438400"/>
            <a:ext cx="182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counter column is composed of 2 sub-columns, each which contributes a single strength bond at the top.  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 be fully complete for them to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bind.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Strength-1 glue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Strength-2 glue</a:t>
            </a:r>
            <a:endParaRPr lang="en-US" dirty="0"/>
          </a:p>
        </p:txBody>
      </p:sp>
      <p:sp>
        <p:nvSpPr>
          <p:cNvPr id="18" name="Rectangle 584"/>
          <p:cNvSpPr>
            <a:spLocks noChangeArrowheads="1"/>
          </p:cNvSpPr>
          <p:nvPr/>
        </p:nvSpPr>
        <p:spPr bwMode="auto">
          <a:xfrm>
            <a:off x="3352800" y="1066800"/>
            <a:ext cx="228600" cy="228600"/>
          </a:xfrm>
          <a:prstGeom prst="rect">
            <a:avLst/>
          </a:prstGeom>
          <a:solidFill>
            <a:srgbClr val="66FFCC"/>
          </a:solidFill>
          <a:ln w="0">
            <a:solidFill>
              <a:srgbClr val="66FFC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00400" y="1600200"/>
            <a:ext cx="4572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Fuzzy Temperature Fault-Tolerant Counter</a:t>
            </a:r>
            <a:endParaRPr lang="en-US" sz="3600" dirty="0"/>
          </a:p>
        </p:txBody>
      </p:sp>
      <p:pic>
        <p:nvPicPr>
          <p:cNvPr id="5122" name="Picture 2" descr="example-cou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071688" cy="571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Square Composed of One Horizontal Counter and Multiple Copies of Vertical Counter</a:t>
            </a:r>
            <a:endParaRPr lang="en-US" sz="3600" dirty="0"/>
          </a:p>
        </p:txBody>
      </p:sp>
      <p:pic>
        <p:nvPicPr>
          <p:cNvPr id="6146" name="Picture 2" descr="full-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4037"/>
            <a:ext cx="5369561" cy="5033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construction robust to non-rigidity of DNA tiles to enhance effectiveness of “programmed </a:t>
            </a:r>
            <a:r>
              <a:rPr lang="en-US" dirty="0" err="1" smtClean="0"/>
              <a:t>steric</a:t>
            </a:r>
            <a:r>
              <a:rPr lang="en-US" dirty="0" smtClean="0"/>
              <a:t> hindrance”</a:t>
            </a:r>
          </a:p>
          <a:p>
            <a:r>
              <a:rPr lang="en-US" dirty="0" smtClean="0"/>
              <a:t>Experimentally determine the largest size of </a:t>
            </a:r>
            <a:r>
              <a:rPr lang="en-US" dirty="0" err="1" smtClean="0"/>
              <a:t>supertiles</a:t>
            </a:r>
            <a:r>
              <a:rPr lang="en-US" dirty="0" smtClean="0"/>
              <a:t> that reliably attach</a:t>
            </a:r>
          </a:p>
          <a:p>
            <a:r>
              <a:rPr lang="en-US" dirty="0" smtClean="0"/>
              <a:t> Universal Computation and Fuzzy-Fault Tolerance?</a:t>
            </a:r>
          </a:p>
          <a:p>
            <a:r>
              <a:rPr lang="en-US" dirty="0" smtClean="0"/>
              <a:t>Assembly 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23CE5-2CAA-41EE-8836-7087C3E2656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4432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485900" y="45212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927100" y="50927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27100" y="44323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838200" y="3670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485900" y="37719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27100" y="4330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130300" y="4648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130300" y="38989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718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7194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7198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7203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7207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7212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7183" name="Line 45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Oval 46"/>
          <p:cNvSpPr>
            <a:spLocks noChangeArrowheads="1"/>
          </p:cNvSpPr>
          <p:nvPr/>
        </p:nvSpPr>
        <p:spPr bwMode="auto">
          <a:xfrm>
            <a:off x="2819400" y="19050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Oval 47"/>
          <p:cNvSpPr>
            <a:spLocks noChangeArrowheads="1"/>
          </p:cNvSpPr>
          <p:nvPr/>
        </p:nvSpPr>
        <p:spPr bwMode="auto">
          <a:xfrm>
            <a:off x="3810000" y="18288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48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D4540-A727-44E4-8DEF-543C378BB23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38200" y="4432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85900" y="45212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27100" y="50927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27100" y="44323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838200" y="3670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485900" y="37719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927100" y="4330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130300" y="4648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130300" y="38989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822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8228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8232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8237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8241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8246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8207" name="Line 44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Oval 45"/>
          <p:cNvSpPr>
            <a:spLocks noChangeArrowheads="1"/>
          </p:cNvSpPr>
          <p:nvPr/>
        </p:nvSpPr>
        <p:spPr bwMode="auto">
          <a:xfrm>
            <a:off x="2819400" y="914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46"/>
          <p:cNvSpPr>
            <a:spLocks noChangeArrowheads="1"/>
          </p:cNvSpPr>
          <p:nvPr/>
        </p:nvSpPr>
        <p:spPr bwMode="auto">
          <a:xfrm>
            <a:off x="3810000" y="914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51"/>
          <p:cNvSpPr>
            <a:spLocks noChangeArrowheads="1"/>
          </p:cNvSpPr>
          <p:nvPr/>
        </p:nvSpPr>
        <p:spPr bwMode="auto">
          <a:xfrm>
            <a:off x="1905000" y="56388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Rectangle 52"/>
          <p:cNvSpPr>
            <a:spLocks noChangeArrowheads="1"/>
          </p:cNvSpPr>
          <p:nvPr/>
        </p:nvSpPr>
        <p:spPr bwMode="auto">
          <a:xfrm>
            <a:off x="1905000" y="57277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Rectangle 53"/>
          <p:cNvSpPr>
            <a:spLocks noChangeArrowheads="1"/>
          </p:cNvSpPr>
          <p:nvPr/>
        </p:nvSpPr>
        <p:spPr bwMode="auto">
          <a:xfrm>
            <a:off x="1993900" y="5638800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54"/>
          <p:cNvSpPr>
            <a:spLocks noChangeArrowheads="1"/>
          </p:cNvSpPr>
          <p:nvPr/>
        </p:nvSpPr>
        <p:spPr bwMode="auto">
          <a:xfrm>
            <a:off x="2565400" y="57277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Rectangle 55"/>
          <p:cNvSpPr>
            <a:spLocks noChangeArrowheads="1"/>
          </p:cNvSpPr>
          <p:nvPr/>
        </p:nvSpPr>
        <p:spPr bwMode="auto">
          <a:xfrm>
            <a:off x="3136900" y="56388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Rectangle 56"/>
          <p:cNvSpPr>
            <a:spLocks noChangeArrowheads="1"/>
          </p:cNvSpPr>
          <p:nvPr/>
        </p:nvSpPr>
        <p:spPr bwMode="auto">
          <a:xfrm>
            <a:off x="3136900" y="57277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Rectangle 57"/>
          <p:cNvSpPr>
            <a:spLocks noChangeArrowheads="1"/>
          </p:cNvSpPr>
          <p:nvPr/>
        </p:nvSpPr>
        <p:spPr bwMode="auto">
          <a:xfrm>
            <a:off x="3225800" y="5638800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Rectangle 58"/>
          <p:cNvSpPr>
            <a:spLocks noChangeArrowheads="1"/>
          </p:cNvSpPr>
          <p:nvPr/>
        </p:nvSpPr>
        <p:spPr bwMode="auto">
          <a:xfrm>
            <a:off x="2209800" y="58547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8218" name="Rectangle 59"/>
          <p:cNvSpPr>
            <a:spLocks noChangeArrowheads="1"/>
          </p:cNvSpPr>
          <p:nvPr/>
        </p:nvSpPr>
        <p:spPr bwMode="auto">
          <a:xfrm>
            <a:off x="3429000" y="5854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8219" name="Line 60"/>
          <p:cNvSpPr>
            <a:spLocks noChangeShapeType="1"/>
          </p:cNvSpPr>
          <p:nvPr/>
        </p:nvSpPr>
        <p:spPr bwMode="auto">
          <a:xfrm flipH="1">
            <a:off x="2667000" y="6019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Text Box 61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CE7CB-474B-4D9C-A05C-DDD0A8AFF97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38200" y="4432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485900" y="45212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27100" y="50927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927100" y="44323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38200" y="3670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485900" y="37719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927100" y="4330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130300" y="4648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130300" y="38989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924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9251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9255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9260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9264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9269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9231" name="Line 44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Oval 45"/>
          <p:cNvSpPr>
            <a:spLocks noChangeArrowheads="1"/>
          </p:cNvSpPr>
          <p:nvPr/>
        </p:nvSpPr>
        <p:spPr bwMode="auto">
          <a:xfrm>
            <a:off x="2819400" y="914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46"/>
          <p:cNvSpPr>
            <a:spLocks noChangeArrowheads="1"/>
          </p:cNvSpPr>
          <p:nvPr/>
        </p:nvSpPr>
        <p:spPr bwMode="auto">
          <a:xfrm>
            <a:off x="3810000" y="914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47"/>
          <p:cNvSpPr>
            <a:spLocks noChangeArrowheads="1"/>
          </p:cNvSpPr>
          <p:nvPr/>
        </p:nvSpPr>
        <p:spPr bwMode="auto">
          <a:xfrm>
            <a:off x="2374900" y="56388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Rectangle 48"/>
          <p:cNvSpPr>
            <a:spLocks noChangeArrowheads="1"/>
          </p:cNvSpPr>
          <p:nvPr/>
        </p:nvSpPr>
        <p:spPr bwMode="auto">
          <a:xfrm>
            <a:off x="2374900" y="57277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Rectangle 49"/>
          <p:cNvSpPr>
            <a:spLocks noChangeArrowheads="1"/>
          </p:cNvSpPr>
          <p:nvPr/>
        </p:nvSpPr>
        <p:spPr bwMode="auto">
          <a:xfrm>
            <a:off x="2463800" y="5638800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Rectangle 50"/>
          <p:cNvSpPr>
            <a:spLocks noChangeArrowheads="1"/>
          </p:cNvSpPr>
          <p:nvPr/>
        </p:nvSpPr>
        <p:spPr bwMode="auto">
          <a:xfrm>
            <a:off x="3035300" y="57277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Rectangle 51"/>
          <p:cNvSpPr>
            <a:spLocks noChangeArrowheads="1"/>
          </p:cNvSpPr>
          <p:nvPr/>
        </p:nvSpPr>
        <p:spPr bwMode="auto">
          <a:xfrm>
            <a:off x="3136900" y="56388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Rectangle 52"/>
          <p:cNvSpPr>
            <a:spLocks noChangeArrowheads="1"/>
          </p:cNvSpPr>
          <p:nvPr/>
        </p:nvSpPr>
        <p:spPr bwMode="auto">
          <a:xfrm>
            <a:off x="3136900" y="57277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Rectangle 53"/>
          <p:cNvSpPr>
            <a:spLocks noChangeArrowheads="1"/>
          </p:cNvSpPr>
          <p:nvPr/>
        </p:nvSpPr>
        <p:spPr bwMode="auto">
          <a:xfrm>
            <a:off x="3225800" y="5638800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Rectangle 54"/>
          <p:cNvSpPr>
            <a:spLocks noChangeArrowheads="1"/>
          </p:cNvSpPr>
          <p:nvPr/>
        </p:nvSpPr>
        <p:spPr bwMode="auto">
          <a:xfrm>
            <a:off x="2679700" y="58547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9242" name="Rectangle 55"/>
          <p:cNvSpPr>
            <a:spLocks noChangeArrowheads="1"/>
          </p:cNvSpPr>
          <p:nvPr/>
        </p:nvSpPr>
        <p:spPr bwMode="auto">
          <a:xfrm>
            <a:off x="3429000" y="5854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9243" name="Text Box 57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1F2FE-84C2-4D1B-B9A6-45C3298025F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38200" y="4432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85900" y="45212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27100" y="50927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927100" y="44323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38200" y="3670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485900" y="37719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927100" y="4330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130300" y="4648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130300" y="38989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026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0275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0279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0284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0288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0293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10255" name="Line 44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Oval 45"/>
          <p:cNvSpPr>
            <a:spLocks noChangeArrowheads="1"/>
          </p:cNvSpPr>
          <p:nvPr/>
        </p:nvSpPr>
        <p:spPr bwMode="auto">
          <a:xfrm>
            <a:off x="1752600" y="914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46"/>
          <p:cNvSpPr>
            <a:spLocks noChangeArrowheads="1"/>
          </p:cNvSpPr>
          <p:nvPr/>
        </p:nvSpPr>
        <p:spPr bwMode="auto">
          <a:xfrm>
            <a:off x="1981200" y="5562600"/>
            <a:ext cx="22860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47"/>
          <p:cNvSpPr>
            <a:spLocks noChangeArrowheads="1"/>
          </p:cNvSpPr>
          <p:nvPr/>
        </p:nvSpPr>
        <p:spPr bwMode="auto">
          <a:xfrm>
            <a:off x="2374900" y="56388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Rectangle 48"/>
          <p:cNvSpPr>
            <a:spLocks noChangeArrowheads="1"/>
          </p:cNvSpPr>
          <p:nvPr/>
        </p:nvSpPr>
        <p:spPr bwMode="auto">
          <a:xfrm>
            <a:off x="2374900" y="57277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Rectangle 49"/>
          <p:cNvSpPr>
            <a:spLocks noChangeArrowheads="1"/>
          </p:cNvSpPr>
          <p:nvPr/>
        </p:nvSpPr>
        <p:spPr bwMode="auto">
          <a:xfrm>
            <a:off x="2463800" y="5638800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Rectangle 50"/>
          <p:cNvSpPr>
            <a:spLocks noChangeArrowheads="1"/>
          </p:cNvSpPr>
          <p:nvPr/>
        </p:nvSpPr>
        <p:spPr bwMode="auto">
          <a:xfrm>
            <a:off x="3035300" y="57277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Rectangle 51"/>
          <p:cNvSpPr>
            <a:spLocks noChangeArrowheads="1"/>
          </p:cNvSpPr>
          <p:nvPr/>
        </p:nvSpPr>
        <p:spPr bwMode="auto">
          <a:xfrm>
            <a:off x="3136900" y="56388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Rectangle 52"/>
          <p:cNvSpPr>
            <a:spLocks noChangeArrowheads="1"/>
          </p:cNvSpPr>
          <p:nvPr/>
        </p:nvSpPr>
        <p:spPr bwMode="auto">
          <a:xfrm>
            <a:off x="3136900" y="57277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Rectangle 53"/>
          <p:cNvSpPr>
            <a:spLocks noChangeArrowheads="1"/>
          </p:cNvSpPr>
          <p:nvPr/>
        </p:nvSpPr>
        <p:spPr bwMode="auto">
          <a:xfrm>
            <a:off x="3225800" y="5638800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Rectangle 54"/>
          <p:cNvSpPr>
            <a:spLocks noChangeArrowheads="1"/>
          </p:cNvSpPr>
          <p:nvPr/>
        </p:nvSpPr>
        <p:spPr bwMode="auto">
          <a:xfrm>
            <a:off x="2679700" y="58547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10266" name="Rectangle 55"/>
          <p:cNvSpPr>
            <a:spLocks noChangeArrowheads="1"/>
          </p:cNvSpPr>
          <p:nvPr/>
        </p:nvSpPr>
        <p:spPr bwMode="auto">
          <a:xfrm>
            <a:off x="3429000" y="5854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0267" name="Text Box 61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9F468-6C9F-45B5-873D-127BAF3BE35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74725" y="11557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 =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29400" y="949325"/>
            <a:ext cx="1905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G(</a:t>
            </a:r>
            <a:r>
              <a:rPr lang="en-US" sz="2800">
                <a:solidFill>
                  <a:srgbClr val="FFFF00"/>
                </a:solidFill>
              </a:rPr>
              <a:t>y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00FF00"/>
                </a:solidFill>
              </a:rPr>
              <a:t>g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/>
              <a:t>)   = 2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/>
              <a:t>)   = 1</a:t>
            </a:r>
          </a:p>
          <a:p>
            <a:r>
              <a:rPr lang="en-US" sz="2800"/>
              <a:t>G(</a:t>
            </a:r>
            <a:r>
              <a:rPr lang="en-US" sz="2800">
                <a:solidFill>
                  <a:schemeClr val="bg1"/>
                </a:solidFill>
              </a:rPr>
              <a:t>w</a:t>
            </a:r>
            <a:r>
              <a:rPr lang="en-US" sz="2800"/>
              <a:t>) = 1</a:t>
            </a:r>
          </a:p>
          <a:p>
            <a:endParaRPr lang="en-US" sz="2800"/>
          </a:p>
          <a:p>
            <a:r>
              <a:rPr lang="en-US" sz="2800"/>
              <a:t> t = 2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200" y="4432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485900" y="4521200"/>
            <a:ext cx="88900" cy="57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27100" y="50927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927100" y="44323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838200" y="36703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485900" y="3771900"/>
            <a:ext cx="88900" cy="55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927100" y="4330700"/>
            <a:ext cx="558800" cy="889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130300" y="4648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130300" y="38989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e</a:t>
            </a:r>
            <a:endParaRPr lang="en-US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1905000" y="1039813"/>
            <a:ext cx="2743200" cy="1627187"/>
            <a:chOff x="1200" y="655"/>
            <a:chExt cx="1728" cy="1025"/>
          </a:xfrm>
        </p:grpSpPr>
        <p:sp>
          <p:nvSpPr>
            <p:cNvPr id="1129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0" y="655"/>
              <a:ext cx="1728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Rectangle 16"/>
            <p:cNvSpPr>
              <a:spLocks noChangeArrowheads="1"/>
            </p:cNvSpPr>
            <p:nvPr/>
          </p:nvSpPr>
          <p:spPr bwMode="auto">
            <a:xfrm>
              <a:off x="1210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Rectangle 17"/>
            <p:cNvSpPr>
              <a:spLocks noChangeArrowheads="1"/>
            </p:cNvSpPr>
            <p:nvPr/>
          </p:nvSpPr>
          <p:spPr bwMode="auto">
            <a:xfrm>
              <a:off x="1210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Rectangle 18"/>
            <p:cNvSpPr>
              <a:spLocks noChangeArrowheads="1"/>
            </p:cNvSpPr>
            <p:nvPr/>
          </p:nvSpPr>
          <p:spPr bwMode="auto">
            <a:xfrm>
              <a:off x="1260" y="1268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Rectangle 19"/>
            <p:cNvSpPr>
              <a:spLocks noChangeArrowheads="1"/>
            </p:cNvSpPr>
            <p:nvPr/>
          </p:nvSpPr>
          <p:spPr bwMode="auto">
            <a:xfrm>
              <a:off x="1260" y="1620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Rectangle 20"/>
            <p:cNvSpPr>
              <a:spLocks noChangeArrowheads="1"/>
            </p:cNvSpPr>
            <p:nvPr/>
          </p:nvSpPr>
          <p:spPr bwMode="auto">
            <a:xfrm>
              <a:off x="1562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Rectangle 21"/>
            <p:cNvSpPr>
              <a:spLocks noChangeArrowheads="1"/>
            </p:cNvSpPr>
            <p:nvPr/>
          </p:nvSpPr>
          <p:spPr bwMode="auto">
            <a:xfrm>
              <a:off x="1371" y="1368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x</a:t>
              </a:r>
              <a:endParaRPr lang="en-US"/>
            </a:p>
          </p:txBody>
        </p:sp>
        <p:sp>
          <p:nvSpPr>
            <p:cNvPr id="11302" name="Rectangle 22"/>
            <p:cNvSpPr>
              <a:spLocks noChangeArrowheads="1"/>
            </p:cNvSpPr>
            <p:nvPr/>
          </p:nvSpPr>
          <p:spPr bwMode="auto">
            <a:xfrm>
              <a:off x="2516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Rectangle 23"/>
            <p:cNvSpPr>
              <a:spLocks noChangeArrowheads="1"/>
            </p:cNvSpPr>
            <p:nvPr/>
          </p:nvSpPr>
          <p:spPr bwMode="auto">
            <a:xfrm>
              <a:off x="2868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Rectangle 24"/>
            <p:cNvSpPr>
              <a:spLocks noChangeArrowheads="1"/>
            </p:cNvSpPr>
            <p:nvPr/>
          </p:nvSpPr>
          <p:spPr bwMode="auto">
            <a:xfrm>
              <a:off x="2566" y="1620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Rectangle 25"/>
            <p:cNvSpPr>
              <a:spLocks noChangeArrowheads="1"/>
            </p:cNvSpPr>
            <p:nvPr/>
          </p:nvSpPr>
          <p:spPr bwMode="auto">
            <a:xfrm>
              <a:off x="2667" y="13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/>
            </a:p>
          </p:txBody>
        </p:sp>
        <p:sp>
          <p:nvSpPr>
            <p:cNvPr id="11306" name="Rectangle 26"/>
            <p:cNvSpPr>
              <a:spLocks noChangeArrowheads="1"/>
            </p:cNvSpPr>
            <p:nvPr/>
          </p:nvSpPr>
          <p:spPr bwMode="auto">
            <a:xfrm>
              <a:off x="1863" y="1268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Rectangle 27"/>
            <p:cNvSpPr>
              <a:spLocks noChangeArrowheads="1"/>
            </p:cNvSpPr>
            <p:nvPr/>
          </p:nvSpPr>
          <p:spPr bwMode="auto">
            <a:xfrm>
              <a:off x="2215" y="1318"/>
              <a:ext cx="50" cy="3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Rectangle 28"/>
            <p:cNvSpPr>
              <a:spLocks noChangeArrowheads="1"/>
            </p:cNvSpPr>
            <p:nvPr/>
          </p:nvSpPr>
          <p:spPr bwMode="auto">
            <a:xfrm>
              <a:off x="1913" y="1620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Rectangle 29"/>
            <p:cNvSpPr>
              <a:spLocks noChangeArrowheads="1"/>
            </p:cNvSpPr>
            <p:nvPr/>
          </p:nvSpPr>
          <p:spPr bwMode="auto">
            <a:xfrm>
              <a:off x="1913" y="1268"/>
              <a:ext cx="302" cy="50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Rectangle 30"/>
            <p:cNvSpPr>
              <a:spLocks noChangeArrowheads="1"/>
            </p:cNvSpPr>
            <p:nvPr/>
          </p:nvSpPr>
          <p:spPr bwMode="auto">
            <a:xfrm>
              <a:off x="2014" y="1378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/>
            </a:p>
          </p:txBody>
        </p:sp>
        <p:sp>
          <p:nvSpPr>
            <p:cNvPr id="11311" name="Rectangle 31"/>
            <p:cNvSpPr>
              <a:spLocks noChangeArrowheads="1"/>
            </p:cNvSpPr>
            <p:nvPr/>
          </p:nvSpPr>
          <p:spPr bwMode="auto">
            <a:xfrm>
              <a:off x="2516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Rectangle 32"/>
            <p:cNvSpPr>
              <a:spLocks noChangeArrowheads="1"/>
            </p:cNvSpPr>
            <p:nvPr/>
          </p:nvSpPr>
          <p:spPr bwMode="auto">
            <a:xfrm>
              <a:off x="2516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Rectangle 33"/>
            <p:cNvSpPr>
              <a:spLocks noChangeArrowheads="1"/>
            </p:cNvSpPr>
            <p:nvPr/>
          </p:nvSpPr>
          <p:spPr bwMode="auto">
            <a:xfrm>
              <a:off x="2566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Rectangle 34"/>
            <p:cNvSpPr>
              <a:spLocks noChangeArrowheads="1"/>
            </p:cNvSpPr>
            <p:nvPr/>
          </p:nvSpPr>
          <p:spPr bwMode="auto">
            <a:xfrm>
              <a:off x="2667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  <a:endParaRPr lang="en-US"/>
            </a:p>
          </p:txBody>
        </p:sp>
        <p:sp>
          <p:nvSpPr>
            <p:cNvPr id="11315" name="Rectangle 35"/>
            <p:cNvSpPr>
              <a:spLocks noChangeArrowheads="1"/>
            </p:cNvSpPr>
            <p:nvPr/>
          </p:nvSpPr>
          <p:spPr bwMode="auto">
            <a:xfrm>
              <a:off x="1863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Rectangle 36"/>
            <p:cNvSpPr>
              <a:spLocks noChangeArrowheads="1"/>
            </p:cNvSpPr>
            <p:nvPr/>
          </p:nvSpPr>
          <p:spPr bwMode="auto">
            <a:xfrm>
              <a:off x="1863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37"/>
            <p:cNvSpPr>
              <a:spLocks noChangeArrowheads="1"/>
            </p:cNvSpPr>
            <p:nvPr/>
          </p:nvSpPr>
          <p:spPr bwMode="auto">
            <a:xfrm>
              <a:off x="1913" y="665"/>
              <a:ext cx="302" cy="50"/>
            </a:xfrm>
            <a:prstGeom prst="rect">
              <a:avLst/>
            </a:prstGeom>
            <a:solidFill>
              <a:srgbClr val="FF66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Rectangle 38"/>
            <p:cNvSpPr>
              <a:spLocks noChangeArrowheads="1"/>
            </p:cNvSpPr>
            <p:nvPr/>
          </p:nvSpPr>
          <p:spPr bwMode="auto">
            <a:xfrm>
              <a:off x="2215" y="715"/>
              <a:ext cx="50" cy="302"/>
            </a:xfrm>
            <a:prstGeom prst="rect">
              <a:avLst/>
            </a:prstGeom>
            <a:solidFill>
              <a:srgbClr val="33FF3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Rectangle 39"/>
            <p:cNvSpPr>
              <a:spLocks noChangeArrowheads="1"/>
            </p:cNvSpPr>
            <p:nvPr/>
          </p:nvSpPr>
          <p:spPr bwMode="auto">
            <a:xfrm>
              <a:off x="2014" y="77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  <a:endParaRPr lang="en-US"/>
            </a:p>
          </p:txBody>
        </p:sp>
        <p:sp>
          <p:nvSpPr>
            <p:cNvPr id="11320" name="Rectangle 40"/>
            <p:cNvSpPr>
              <a:spLocks noChangeArrowheads="1"/>
            </p:cNvSpPr>
            <p:nvPr/>
          </p:nvSpPr>
          <p:spPr bwMode="auto">
            <a:xfrm>
              <a:off x="1210" y="665"/>
              <a:ext cx="402" cy="40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Rectangle 41"/>
            <p:cNvSpPr>
              <a:spLocks noChangeArrowheads="1"/>
            </p:cNvSpPr>
            <p:nvPr/>
          </p:nvSpPr>
          <p:spPr bwMode="auto">
            <a:xfrm>
              <a:off x="1260" y="665"/>
              <a:ext cx="302" cy="5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Rectangle 42"/>
            <p:cNvSpPr>
              <a:spLocks noChangeArrowheads="1"/>
            </p:cNvSpPr>
            <p:nvPr/>
          </p:nvSpPr>
          <p:spPr bwMode="auto">
            <a:xfrm>
              <a:off x="1562" y="715"/>
              <a:ext cx="50" cy="30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Rectangle 43"/>
            <p:cNvSpPr>
              <a:spLocks noChangeArrowheads="1"/>
            </p:cNvSpPr>
            <p:nvPr/>
          </p:nvSpPr>
          <p:spPr bwMode="auto">
            <a:xfrm>
              <a:off x="1361" y="7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  <p:sp>
        <p:nvSpPr>
          <p:cNvPr id="11279" name="Line 44"/>
          <p:cNvSpPr>
            <a:spLocks noChangeShapeType="1"/>
          </p:cNvSpPr>
          <p:nvPr/>
        </p:nvSpPr>
        <p:spPr bwMode="auto">
          <a:xfrm>
            <a:off x="0" y="2819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Rectangle 47"/>
          <p:cNvSpPr>
            <a:spLocks noChangeArrowheads="1"/>
          </p:cNvSpPr>
          <p:nvPr/>
        </p:nvSpPr>
        <p:spPr bwMode="auto">
          <a:xfrm>
            <a:off x="2527300" y="56388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Rectangle 48"/>
          <p:cNvSpPr>
            <a:spLocks noChangeArrowheads="1"/>
          </p:cNvSpPr>
          <p:nvPr/>
        </p:nvSpPr>
        <p:spPr bwMode="auto">
          <a:xfrm>
            <a:off x="2527300" y="57277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Rectangle 49"/>
          <p:cNvSpPr>
            <a:spLocks noChangeArrowheads="1"/>
          </p:cNvSpPr>
          <p:nvPr/>
        </p:nvSpPr>
        <p:spPr bwMode="auto">
          <a:xfrm>
            <a:off x="2616200" y="5638800"/>
            <a:ext cx="5715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Rectangle 50"/>
          <p:cNvSpPr>
            <a:spLocks noChangeArrowheads="1"/>
          </p:cNvSpPr>
          <p:nvPr/>
        </p:nvSpPr>
        <p:spPr bwMode="auto">
          <a:xfrm>
            <a:off x="3187700" y="57277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Rectangle 51"/>
          <p:cNvSpPr>
            <a:spLocks noChangeArrowheads="1"/>
          </p:cNvSpPr>
          <p:nvPr/>
        </p:nvSpPr>
        <p:spPr bwMode="auto">
          <a:xfrm>
            <a:off x="3289300" y="5638800"/>
            <a:ext cx="7493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Rectangle 52"/>
          <p:cNvSpPr>
            <a:spLocks noChangeArrowheads="1"/>
          </p:cNvSpPr>
          <p:nvPr/>
        </p:nvSpPr>
        <p:spPr bwMode="auto">
          <a:xfrm>
            <a:off x="3289300" y="5727700"/>
            <a:ext cx="88900" cy="558800"/>
          </a:xfrm>
          <a:prstGeom prst="rect">
            <a:avLst/>
          </a:prstGeom>
          <a:solidFill>
            <a:srgbClr val="33FF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Rectangle 53"/>
          <p:cNvSpPr>
            <a:spLocks noChangeArrowheads="1"/>
          </p:cNvSpPr>
          <p:nvPr/>
        </p:nvSpPr>
        <p:spPr bwMode="auto">
          <a:xfrm>
            <a:off x="3378200" y="5638800"/>
            <a:ext cx="558800" cy="88900"/>
          </a:xfrm>
          <a:prstGeom prst="rect">
            <a:avLst/>
          </a:prstGeom>
          <a:solidFill>
            <a:srgbClr val="FF66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Rectangle 54"/>
          <p:cNvSpPr>
            <a:spLocks noChangeArrowheads="1"/>
          </p:cNvSpPr>
          <p:nvPr/>
        </p:nvSpPr>
        <p:spPr bwMode="auto">
          <a:xfrm>
            <a:off x="2832100" y="58547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</a:t>
            </a:r>
            <a:endParaRPr lang="en-US"/>
          </a:p>
        </p:txBody>
      </p:sp>
      <p:sp>
        <p:nvSpPr>
          <p:cNvPr id="11288" name="Rectangle 55"/>
          <p:cNvSpPr>
            <a:spLocks noChangeArrowheads="1"/>
          </p:cNvSpPr>
          <p:nvPr/>
        </p:nvSpPr>
        <p:spPr bwMode="auto">
          <a:xfrm>
            <a:off x="3581400" y="5854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endParaRPr lang="en-US"/>
          </a:p>
        </p:txBody>
      </p:sp>
      <p:sp>
        <p:nvSpPr>
          <p:cNvPr id="11289" name="Rectangle 56"/>
          <p:cNvSpPr>
            <a:spLocks noChangeArrowheads="1"/>
          </p:cNvSpPr>
          <p:nvPr/>
        </p:nvSpPr>
        <p:spPr bwMode="auto">
          <a:xfrm>
            <a:off x="1295400" y="5638800"/>
            <a:ext cx="736600" cy="7493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Rectangle 57"/>
          <p:cNvSpPr>
            <a:spLocks noChangeArrowheads="1"/>
          </p:cNvSpPr>
          <p:nvPr/>
        </p:nvSpPr>
        <p:spPr bwMode="auto">
          <a:xfrm>
            <a:off x="1384300" y="5638800"/>
            <a:ext cx="558800" cy="889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Rectangle 58"/>
          <p:cNvSpPr>
            <a:spLocks noChangeArrowheads="1"/>
          </p:cNvSpPr>
          <p:nvPr/>
        </p:nvSpPr>
        <p:spPr bwMode="auto">
          <a:xfrm>
            <a:off x="1943100" y="5727700"/>
            <a:ext cx="8890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Rectangle 59"/>
          <p:cNvSpPr>
            <a:spLocks noChangeArrowheads="1"/>
          </p:cNvSpPr>
          <p:nvPr/>
        </p:nvSpPr>
        <p:spPr bwMode="auto">
          <a:xfrm>
            <a:off x="1562100" y="5854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</a:t>
            </a:r>
            <a:endParaRPr lang="en-US"/>
          </a:p>
        </p:txBody>
      </p:sp>
      <p:sp>
        <p:nvSpPr>
          <p:cNvPr id="11293" name="Line 60"/>
          <p:cNvSpPr>
            <a:spLocks noChangeShapeType="1"/>
          </p:cNvSpPr>
          <p:nvPr/>
        </p:nvSpPr>
        <p:spPr bwMode="auto">
          <a:xfrm flipH="1">
            <a:off x="2057400" y="6019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Text Box 61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Tile Assembly Model</a:t>
            </a:r>
          </a:p>
          <a:p>
            <a:pPr algn="ctr"/>
            <a:r>
              <a:rPr lang="en-US"/>
              <a:t>(Rothemund, Winfree, Adleman)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2222</Words>
  <Application>Microsoft Office PowerPoint</Application>
  <PresentationFormat>On-screen Show (4:3)</PresentationFormat>
  <Paragraphs>1263</Paragraphs>
  <Slides>46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Outline</vt:lpstr>
      <vt:lpstr>Slide 20</vt:lpstr>
      <vt:lpstr>Slide 21</vt:lpstr>
      <vt:lpstr>Outline</vt:lpstr>
      <vt:lpstr>Slide 23</vt:lpstr>
      <vt:lpstr>Slide 24</vt:lpstr>
      <vt:lpstr>Slide 25</vt:lpstr>
      <vt:lpstr>Slide 26</vt:lpstr>
      <vt:lpstr>Slide 27</vt:lpstr>
      <vt:lpstr>Goal: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 Fuzzy Fault Tolerant Counter? </vt:lpstr>
      <vt:lpstr>Slide 39</vt:lpstr>
      <vt:lpstr>Outline</vt:lpstr>
      <vt:lpstr>Slide 41</vt:lpstr>
      <vt:lpstr>Previous Tile Set Not Fault Tolerant</vt:lpstr>
      <vt:lpstr>Add more synchronization</vt:lpstr>
      <vt:lpstr>Fuzzy Temperature Fault-Tolerant Counter</vt:lpstr>
      <vt:lpstr>Square Composed of One Horizontal Counter and Multiple Copies of Vertical Counter</vt:lpstr>
      <vt:lpstr>Open Problems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schwellerr</dc:creator>
  <cp:lastModifiedBy>schwellerr</cp:lastModifiedBy>
  <cp:revision>17</cp:revision>
  <dcterms:created xsi:type="dcterms:W3CDTF">2006-08-16T00:00:00Z</dcterms:created>
  <dcterms:modified xsi:type="dcterms:W3CDTF">2010-10-25T17:10:51Z</dcterms:modified>
</cp:coreProperties>
</file>