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62" r:id="rId2"/>
    <p:sldId id="263" r:id="rId3"/>
    <p:sldId id="268" r:id="rId4"/>
    <p:sldId id="267" r:id="rId5"/>
    <p:sldId id="264" r:id="rId6"/>
    <p:sldId id="266" r:id="rId7"/>
    <p:sldId id="269" r:id="rId8"/>
    <p:sldId id="270" r:id="rId9"/>
    <p:sldId id="320" r:id="rId10"/>
    <p:sldId id="275" r:id="rId11"/>
    <p:sldId id="271" r:id="rId12"/>
    <p:sldId id="274" r:id="rId13"/>
    <p:sldId id="276" r:id="rId14"/>
    <p:sldId id="277" r:id="rId15"/>
    <p:sldId id="278" r:id="rId16"/>
    <p:sldId id="280" r:id="rId17"/>
    <p:sldId id="281" r:id="rId18"/>
    <p:sldId id="283" r:id="rId19"/>
    <p:sldId id="282" r:id="rId20"/>
    <p:sldId id="284" r:id="rId21"/>
    <p:sldId id="285" r:id="rId22"/>
    <p:sldId id="286" r:id="rId23"/>
    <p:sldId id="304" r:id="rId24"/>
    <p:sldId id="305" r:id="rId25"/>
    <p:sldId id="308" r:id="rId26"/>
    <p:sldId id="309" r:id="rId27"/>
    <p:sldId id="307" r:id="rId28"/>
    <p:sldId id="289" r:id="rId29"/>
    <p:sldId id="321" r:id="rId30"/>
    <p:sldId id="310" r:id="rId31"/>
    <p:sldId id="313" r:id="rId32"/>
    <p:sldId id="312" r:id="rId33"/>
    <p:sldId id="314" r:id="rId34"/>
    <p:sldId id="315" r:id="rId35"/>
    <p:sldId id="298" r:id="rId36"/>
    <p:sldId id="297" r:id="rId37"/>
    <p:sldId id="318" r:id="rId38"/>
    <p:sldId id="317" r:id="rId39"/>
    <p:sldId id="299" r:id="rId40"/>
    <p:sldId id="324" r:id="rId41"/>
    <p:sldId id="326" r:id="rId42"/>
    <p:sldId id="327" r:id="rId43"/>
    <p:sldId id="322" r:id="rId44"/>
    <p:sldId id="301" r:id="rId45"/>
    <p:sldId id="319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48" autoAdjust="0"/>
    <p:restoredTop sz="94660"/>
  </p:normalViewPr>
  <p:slideViewPr>
    <p:cSldViewPr>
      <p:cViewPr varScale="1">
        <p:scale>
          <a:sx n="107" d="100"/>
          <a:sy n="107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A70C5-C17C-48E0-B067-371F54E3FC83}" type="datetimeFigureOut">
              <a:rPr lang="en-US" smtClean="0"/>
              <a:pPr/>
              <a:t>1/15/2008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17434-9E67-48E7-892C-B28F6DF0B0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17434-9E67-48E7-892C-B28F6DF0B05D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17434-9E67-48E7-892C-B28F6DF0B05D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17434-9E67-48E7-892C-B28F6DF0B05D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17434-9E67-48E7-892C-B28F6DF0B05D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17434-9E67-48E7-892C-B28F6DF0B05D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17434-9E67-48E7-892C-B28F6DF0B05D}" type="slidenum">
              <a:rPr lang="en-US" smtClean="0"/>
              <a:pPr/>
              <a:t>44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17434-9E67-48E7-892C-B28F6DF0B05D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17434-9E67-48E7-892C-B28F6DF0B05D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17434-9E67-48E7-892C-B28F6DF0B05D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17434-9E67-48E7-892C-B28F6DF0B05D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17434-9E67-48E7-892C-B28F6DF0B05D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17434-9E67-48E7-892C-B28F6DF0B05D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17434-9E67-48E7-892C-B28F6DF0B05D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17434-9E67-48E7-892C-B28F6DF0B05D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F115-F274-4F11-A5CB-789DC3F5DCA9}" type="datetimeFigureOut">
              <a:rPr lang="en-US" smtClean="0"/>
              <a:pPr/>
              <a:t>1/15/2008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8E21-E20E-44C3-84EE-BDCF0D8D56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F115-F274-4F11-A5CB-789DC3F5DCA9}" type="datetimeFigureOut">
              <a:rPr lang="en-US" smtClean="0"/>
              <a:pPr/>
              <a:t>1/15/2008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8E21-E20E-44C3-84EE-BDCF0D8D56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F115-F274-4F11-A5CB-789DC3F5DCA9}" type="datetimeFigureOut">
              <a:rPr lang="en-US" smtClean="0"/>
              <a:pPr/>
              <a:t>1/15/2008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8E21-E20E-44C3-84EE-BDCF0D8D56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F115-F274-4F11-A5CB-789DC3F5DCA9}" type="datetimeFigureOut">
              <a:rPr lang="en-US" smtClean="0"/>
              <a:pPr/>
              <a:t>1/15/2008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8E21-E20E-44C3-84EE-BDCF0D8D56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F115-F274-4F11-A5CB-789DC3F5DCA9}" type="datetimeFigureOut">
              <a:rPr lang="en-US" smtClean="0"/>
              <a:pPr/>
              <a:t>1/15/2008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8E21-E20E-44C3-84EE-BDCF0D8D56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F115-F274-4F11-A5CB-789DC3F5DCA9}" type="datetimeFigureOut">
              <a:rPr lang="en-US" smtClean="0"/>
              <a:pPr/>
              <a:t>1/15/2008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8E21-E20E-44C3-84EE-BDCF0D8D56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F115-F274-4F11-A5CB-789DC3F5DCA9}" type="datetimeFigureOut">
              <a:rPr lang="en-US" smtClean="0"/>
              <a:pPr/>
              <a:t>1/15/2008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8E21-E20E-44C3-84EE-BDCF0D8D56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F115-F274-4F11-A5CB-789DC3F5DCA9}" type="datetimeFigureOut">
              <a:rPr lang="en-US" smtClean="0"/>
              <a:pPr/>
              <a:t>1/15/2008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8E21-E20E-44C3-84EE-BDCF0D8D56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F115-F274-4F11-A5CB-789DC3F5DCA9}" type="datetimeFigureOut">
              <a:rPr lang="en-US" smtClean="0"/>
              <a:pPr/>
              <a:t>1/15/2008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8E21-E20E-44C3-84EE-BDCF0D8D56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F115-F274-4F11-A5CB-789DC3F5DCA9}" type="datetimeFigureOut">
              <a:rPr lang="en-US" smtClean="0"/>
              <a:pPr/>
              <a:t>1/15/2008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8E21-E20E-44C3-84EE-BDCF0D8D56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F115-F274-4F11-A5CB-789DC3F5DCA9}" type="datetimeFigureOut">
              <a:rPr lang="en-US" smtClean="0"/>
              <a:pPr/>
              <a:t>1/15/2008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8E21-E20E-44C3-84EE-BDCF0D8D56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FF115-F274-4F11-A5CB-789DC3F5DCA9}" type="datetimeFigureOut">
              <a:rPr lang="en-US" smtClean="0"/>
              <a:pPr/>
              <a:t>1/15/2008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28E21-E20E-44C3-84EE-BDCF0D8D56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3622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Linear Time Probabilistic Algorithms for the Singular Haplotype Reconstruction Problem from SNP Fragments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0"/>
            <a:ext cx="8229600" cy="3200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err="1" smtClean="0"/>
              <a:t>Zhixiang</a:t>
            </a:r>
            <a:r>
              <a:rPr lang="en-US" sz="2400" b="1" dirty="0" smtClean="0"/>
              <a:t> Chen			University of Texas Pan American</a:t>
            </a:r>
          </a:p>
          <a:p>
            <a:pPr>
              <a:buNone/>
            </a:pPr>
            <a:r>
              <a:rPr lang="en-US" sz="2400" b="1" dirty="0" smtClean="0"/>
              <a:t>Bin Fu				University of Texas Pan American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Robert </a:t>
            </a:r>
            <a:r>
              <a:rPr lang="en-US" sz="2400" b="1" dirty="0" smtClean="0">
                <a:solidFill>
                  <a:srgbClr val="FF0000"/>
                </a:solidFill>
              </a:rPr>
              <a:t>Schweller</a:t>
            </a:r>
            <a:r>
              <a:rPr lang="en-US" sz="2400" b="1" dirty="0" smtClean="0">
                <a:solidFill>
                  <a:srgbClr val="FF0000"/>
                </a:solidFill>
              </a:rPr>
              <a:t>		</a:t>
            </a:r>
            <a:r>
              <a:rPr lang="en-US" sz="2400" b="1" dirty="0" smtClean="0"/>
              <a:t>University of Texas Pan American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/>
              <a:t>Boting</a:t>
            </a:r>
            <a:r>
              <a:rPr lang="en-US" sz="2400" b="1" dirty="0" smtClean="0"/>
              <a:t> Yang			University of Regina</a:t>
            </a:r>
          </a:p>
          <a:p>
            <a:pPr>
              <a:buNone/>
            </a:pPr>
            <a:r>
              <a:rPr lang="en-US" sz="2400" b="1" dirty="0" smtClean="0"/>
              <a:t>Zhiyu</a:t>
            </a:r>
            <a:r>
              <a:rPr lang="en-US" sz="2400" b="1" dirty="0" smtClean="0"/>
              <a:t> Zhao			University of New Orleans</a:t>
            </a:r>
          </a:p>
          <a:p>
            <a:pPr>
              <a:buNone/>
            </a:pPr>
            <a:r>
              <a:rPr lang="en-US" sz="2400" b="1" dirty="0" smtClean="0"/>
              <a:t>Binhai</a:t>
            </a:r>
            <a:r>
              <a:rPr lang="en-US" sz="2400" b="1" dirty="0" smtClean="0"/>
              <a:t> Zhu			Montana State University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71586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The Sixth Asia Pacific Bioinformatics Conference</a:t>
            </a:r>
          </a:p>
          <a:p>
            <a:pPr algn="ctr"/>
            <a:r>
              <a:rPr lang="en-US" b="1" dirty="0" smtClean="0"/>
              <a:t>January 16, 2008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chwellerr\Pictures\catnhat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692150" cy="1309656"/>
          </a:xfrm>
          <a:prstGeom prst="rect">
            <a:avLst/>
          </a:prstGeom>
          <a:noFill/>
        </p:spPr>
      </p:pic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Haplotype Reconstruction Problem</a:t>
            </a:r>
            <a:endParaRPr lang="en-US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1676400" y="1600200"/>
            <a:ext cx="2672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0100100100101010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76400" y="2205335"/>
            <a:ext cx="2672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1110101000111011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86400" y="914400"/>
            <a:ext cx="1865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Diploid organism:</a:t>
            </a:r>
          </a:p>
          <a:p>
            <a:r>
              <a:rPr lang="en-US" b="1" dirty="0" smtClean="0"/>
              <a:t>Two haplotypes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495800" y="1905000"/>
            <a:ext cx="2393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 Unknown haplotypes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7" name="Right Brace 26"/>
          <p:cNvSpPr/>
          <p:nvPr/>
        </p:nvSpPr>
        <p:spPr>
          <a:xfrm>
            <a:off x="4343400" y="1828800"/>
            <a:ext cx="76200" cy="5334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chwellerr\Pictures\catnhat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692150" cy="1309656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5486400" y="914400"/>
            <a:ext cx="1865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Diploid organism:</a:t>
            </a:r>
          </a:p>
          <a:p>
            <a:r>
              <a:rPr lang="en-US" b="1" dirty="0" smtClean="0"/>
              <a:t>Two haplotypes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495800" y="1905000"/>
            <a:ext cx="1110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Unknown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7" name="Right Brace 26"/>
          <p:cNvSpPr/>
          <p:nvPr/>
        </p:nvSpPr>
        <p:spPr>
          <a:xfrm>
            <a:off x="4343400" y="1828800"/>
            <a:ext cx="76200" cy="5334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28600" y="3581400"/>
            <a:ext cx="265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Given:  Set of n fragments</a:t>
            </a:r>
          </a:p>
          <a:p>
            <a:pPr marL="342900" indent="-342900">
              <a:buAutoNum type="arabicParenR"/>
            </a:pPr>
            <a:r>
              <a:rPr lang="en-US" b="1" dirty="0" smtClean="0"/>
              <a:t>Incomplete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733800" y="2819400"/>
            <a:ext cx="2000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 x m SNP matrix</a:t>
            </a:r>
            <a:endParaRPr lang="en-US" sz="2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352800" y="3276600"/>
            <a:ext cx="313419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--0010-10-10—01—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1—101-1—0---10--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--001-01001--010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010---01-010-010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11----10001-101-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--0010010-10-01-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-1101—100-111--1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676400" y="1600200"/>
            <a:ext cx="2672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0100100100101010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76400" y="2205335"/>
            <a:ext cx="2672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1110101000111011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0" y="0"/>
            <a:ext cx="91440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Haplotype Reconstruction Problem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ounded Rectangle 35"/>
          <p:cNvSpPr/>
          <p:nvPr/>
        </p:nvSpPr>
        <p:spPr>
          <a:xfrm>
            <a:off x="3810000" y="33528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4876800" y="33528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3962400" y="41148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4495800" y="37338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4876800" y="48006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5943600" y="44196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4191000" y="51816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4343400" y="51816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3962400" y="55626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4495800" y="58674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ounded Rectangle 31"/>
          <p:cNvSpPr/>
          <p:nvPr/>
        </p:nvSpPr>
        <p:spPr>
          <a:xfrm>
            <a:off x="3962400" y="58674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6172200" y="58674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C:\Users\schwellerr\Pictures\catnhat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692150" cy="1309656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5486400" y="914400"/>
            <a:ext cx="1865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Diploid organism:</a:t>
            </a:r>
          </a:p>
          <a:p>
            <a:r>
              <a:rPr lang="en-US" b="1" dirty="0" smtClean="0"/>
              <a:t>Two haplotypes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495800" y="1905000"/>
            <a:ext cx="1110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Unknown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7" name="Right Brace 26"/>
          <p:cNvSpPr/>
          <p:nvPr/>
        </p:nvSpPr>
        <p:spPr>
          <a:xfrm>
            <a:off x="4343400" y="1828800"/>
            <a:ext cx="76200" cy="5334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28600" y="3581400"/>
            <a:ext cx="26552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Given:  Set of n fragments</a:t>
            </a:r>
          </a:p>
          <a:p>
            <a:pPr marL="342900" indent="-342900">
              <a:buAutoNum type="arabicParenR"/>
            </a:pPr>
            <a:r>
              <a:rPr lang="en-US" b="1" dirty="0" smtClean="0"/>
              <a:t>Incomplete</a:t>
            </a:r>
          </a:p>
          <a:p>
            <a:pPr marL="342900" indent="-342900">
              <a:buFontTx/>
              <a:buAutoNum type="arabicParenR"/>
            </a:pPr>
            <a:r>
              <a:rPr lang="en-US" b="1" dirty="0" smtClean="0"/>
              <a:t>Inconsistent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352800" y="3276600"/>
            <a:ext cx="313419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--0010-10-10—01—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1—101-1—0---10--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--001-01001--010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010---01-010-010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11----10001-101-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--0010010-10-01-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-1101—100-111--1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733800" y="2819400"/>
            <a:ext cx="2000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 x m SNP matrix</a:t>
            </a:r>
            <a:endParaRPr lang="en-US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676400" y="1600200"/>
            <a:ext cx="2672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0100100100101010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76400" y="2205335"/>
            <a:ext cx="2672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1110101000111011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Haplotype Reconstruction Problem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810000" y="33528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4876800" y="33528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3962400" y="41148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4495800" y="37338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4876800" y="48006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5943600" y="44196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4191000" y="51816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4343400" y="51816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3962400" y="55626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4495800" y="58674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ounded Rectangle 31"/>
          <p:cNvSpPr/>
          <p:nvPr/>
        </p:nvSpPr>
        <p:spPr>
          <a:xfrm>
            <a:off x="3962400" y="58674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6172200" y="5867400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C:\Users\schwellerr\Pictures\catnhat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692150" cy="1309656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5486400" y="914400"/>
            <a:ext cx="1865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Diploid organism:</a:t>
            </a:r>
          </a:p>
          <a:p>
            <a:r>
              <a:rPr lang="en-US" b="1" dirty="0" smtClean="0"/>
              <a:t>Two haplotypes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495800" y="1905000"/>
            <a:ext cx="1110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Unknown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7" name="Right Brace 26"/>
          <p:cNvSpPr/>
          <p:nvPr/>
        </p:nvSpPr>
        <p:spPr>
          <a:xfrm>
            <a:off x="4343400" y="1828800"/>
            <a:ext cx="76200" cy="5334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28600" y="3581400"/>
            <a:ext cx="26552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Given:  Set of n fragments</a:t>
            </a:r>
          </a:p>
          <a:p>
            <a:pPr marL="342900" indent="-342900">
              <a:buAutoNum type="arabicParenR"/>
            </a:pPr>
            <a:r>
              <a:rPr lang="en-US" b="1" dirty="0" smtClean="0"/>
              <a:t>Incomplete</a:t>
            </a:r>
          </a:p>
          <a:p>
            <a:pPr marL="342900" indent="-342900">
              <a:buFontTx/>
              <a:buAutoNum type="arabicParenR"/>
            </a:pPr>
            <a:r>
              <a:rPr lang="en-US" b="1" dirty="0" smtClean="0"/>
              <a:t>Inconsistent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352800" y="3276600"/>
            <a:ext cx="313419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--1010-11-10—01—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1—101-0—0---10--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--011-01001--010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010---01-010-000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111—01-0--1110-1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-1111—000-111--0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733800" y="2819400"/>
            <a:ext cx="2000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 x m SNP matrix</a:t>
            </a:r>
            <a:endParaRPr lang="en-US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676400" y="1600200"/>
            <a:ext cx="2672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0100100100101010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76400" y="2205335"/>
            <a:ext cx="2672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1110101000111011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Haplotype Reconstruction Problem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chwellerr\Pictures\catnhat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692150" cy="1309656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5486400" y="914400"/>
            <a:ext cx="1865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Diploid organism:</a:t>
            </a:r>
          </a:p>
          <a:p>
            <a:r>
              <a:rPr lang="en-US" b="1" dirty="0" smtClean="0"/>
              <a:t>Two haplotypes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495800" y="1905000"/>
            <a:ext cx="1110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Unknown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7" name="Right Brace 26"/>
          <p:cNvSpPr/>
          <p:nvPr/>
        </p:nvSpPr>
        <p:spPr>
          <a:xfrm>
            <a:off x="4343400" y="1828800"/>
            <a:ext cx="76200" cy="5334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28600" y="3581400"/>
            <a:ext cx="265521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Given:  Set of n fragments</a:t>
            </a:r>
          </a:p>
          <a:p>
            <a:pPr marL="342900" indent="-342900">
              <a:buAutoNum type="arabicParenR"/>
            </a:pPr>
            <a:r>
              <a:rPr lang="en-US" b="1" dirty="0" smtClean="0"/>
              <a:t>Incomplete</a:t>
            </a:r>
          </a:p>
          <a:p>
            <a:pPr marL="342900" indent="-342900">
              <a:buFontTx/>
              <a:buAutoNum type="arabicParenR"/>
            </a:pPr>
            <a:r>
              <a:rPr lang="en-US" b="1" dirty="0" smtClean="0"/>
              <a:t>Inconsistent</a:t>
            </a:r>
          </a:p>
          <a:p>
            <a:pPr marL="342900" indent="-342900">
              <a:buAutoNum type="arabicParenR"/>
            </a:pPr>
            <a:r>
              <a:rPr lang="en-US" b="1" dirty="0" smtClean="0"/>
              <a:t>Don’t know which</a:t>
            </a:r>
          </a:p>
          <a:p>
            <a:pPr marL="342900" indent="-342900"/>
            <a:r>
              <a:rPr lang="en-US" b="1" dirty="0" smtClean="0"/>
              <a:t>	fragments came from</a:t>
            </a:r>
          </a:p>
          <a:p>
            <a:pPr marL="342900" indent="-342900"/>
            <a:r>
              <a:rPr lang="en-US" b="1" dirty="0" smtClean="0"/>
              <a:t>	the same haplotype.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352800" y="3276600"/>
            <a:ext cx="313419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--1010-11-10—01—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1—101-0—0---10--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--011-01001--010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010---01-010-000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111—01-0--1110-1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-1111—000-111--0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733800" y="2819400"/>
            <a:ext cx="2000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 x m SNP matrix</a:t>
            </a:r>
            <a:endParaRPr lang="en-US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676400" y="1600200"/>
            <a:ext cx="2672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0100100100101010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76400" y="2205335"/>
            <a:ext cx="2672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1110101000111011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Haplotype Reconstruction Problem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Haplotype Reconstruction Problem</a:t>
            </a:r>
            <a:endParaRPr lang="en-US" sz="3600" dirty="0"/>
          </a:p>
        </p:txBody>
      </p:sp>
      <p:sp>
        <p:nvSpPr>
          <p:cNvPr id="28" name="TextBox 27"/>
          <p:cNvSpPr txBox="1"/>
          <p:nvPr/>
        </p:nvSpPr>
        <p:spPr>
          <a:xfrm>
            <a:off x="457200" y="1066800"/>
            <a:ext cx="336662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Input:</a:t>
            </a:r>
          </a:p>
          <a:p>
            <a:pPr>
              <a:buFontTx/>
              <a:buChar char="-"/>
            </a:pPr>
            <a:r>
              <a:rPr lang="en-US" sz="2400" b="1" dirty="0" smtClean="0"/>
              <a:t>n x m SNP matrix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Output:</a:t>
            </a:r>
          </a:p>
          <a:p>
            <a:pPr>
              <a:buFontTx/>
              <a:buChar char="-"/>
            </a:pPr>
            <a:r>
              <a:rPr lang="en-US" sz="2400" b="1" dirty="0" smtClean="0"/>
              <a:t>The 2 “</a:t>
            </a:r>
            <a:r>
              <a:rPr lang="en-US" sz="2400" b="1" dirty="0" smtClean="0">
                <a:solidFill>
                  <a:srgbClr val="FF0000"/>
                </a:solidFill>
              </a:rPr>
              <a:t>best</a:t>
            </a:r>
            <a:r>
              <a:rPr lang="en-US" sz="2400" b="1" dirty="0" smtClean="0"/>
              <a:t>” haplotypes</a:t>
            </a:r>
          </a:p>
          <a:p>
            <a:r>
              <a:rPr lang="en-US" sz="2400" b="1" dirty="0" smtClean="0"/>
              <a:t>  for generating the input</a:t>
            </a:r>
          </a:p>
          <a:p>
            <a:r>
              <a:rPr lang="en-US" sz="2400" b="1" dirty="0" smtClean="0"/>
              <a:t>  matrix.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57800" y="1219200"/>
            <a:ext cx="313419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--1010-11-10—01—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1—101-0—0---10--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--011-01001--010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010---01-010-000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111—01-0--1110-1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-1111—000-111--0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38800" y="762000"/>
            <a:ext cx="2000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 x m SNP matrix</a:t>
            </a:r>
            <a:endParaRPr lang="en-US" sz="20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228600" y="990600"/>
            <a:ext cx="3505200" cy="2743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14400" y="3962400"/>
            <a:ext cx="38291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- What is meant by “best” defines </a:t>
            </a:r>
          </a:p>
          <a:p>
            <a:r>
              <a:rPr lang="en-US" sz="2000" b="1" dirty="0" smtClean="0"/>
              <a:t>multiple optimization problems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Haplotype Reconstruction Problem</a:t>
            </a:r>
            <a:endParaRPr lang="en-US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5257800" y="1219200"/>
            <a:ext cx="313419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--1010-11-10—01—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1—101-0—0---10--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--011-01001--010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010---01-010-000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111—01-0--1110-1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-1111—000-111--0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38800" y="762000"/>
            <a:ext cx="2000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 x m SNP matrix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38200" y="685800"/>
            <a:ext cx="3276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is meant by “best” defines </a:t>
            </a:r>
          </a:p>
          <a:p>
            <a:r>
              <a:rPr lang="en-US" dirty="0" smtClean="0"/>
              <a:t>multiple optimization problems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1600200"/>
            <a:ext cx="439203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Minimum Error Correction (MEC)</a:t>
            </a:r>
          </a:p>
          <a:p>
            <a:pPr>
              <a:buFontTx/>
              <a:buChar char="-"/>
            </a:pPr>
            <a:r>
              <a:rPr lang="en-US" sz="2400" b="1" dirty="0" smtClean="0"/>
              <a:t> Flip the minimum number of</a:t>
            </a:r>
          </a:p>
          <a:p>
            <a:r>
              <a:rPr lang="en-US" sz="2400" b="1" dirty="0" smtClean="0"/>
              <a:t>  matrix positions such that the</a:t>
            </a:r>
          </a:p>
          <a:p>
            <a:r>
              <a:rPr lang="en-US" sz="2400" b="1" dirty="0" smtClean="0"/>
              <a:t>  matrix can be partitioned into</a:t>
            </a:r>
          </a:p>
          <a:p>
            <a:r>
              <a:rPr lang="en-US" sz="2400" b="1" dirty="0" smtClean="0"/>
              <a:t>  2 sets of consistent strings.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Haplotype Reconstruction Problem</a:t>
            </a:r>
            <a:endParaRPr lang="en-US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5638800" y="762000"/>
            <a:ext cx="2000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 x m SNP matrix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38200" y="685800"/>
            <a:ext cx="3276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is meant by “best” defines </a:t>
            </a:r>
          </a:p>
          <a:p>
            <a:r>
              <a:rPr lang="en-US" dirty="0" smtClean="0"/>
              <a:t>multiple optimization problems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1600200"/>
            <a:ext cx="439203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Minimum Error Correction (MEC)</a:t>
            </a:r>
          </a:p>
          <a:p>
            <a:pPr>
              <a:buFontTx/>
              <a:buChar char="-"/>
            </a:pPr>
            <a:r>
              <a:rPr lang="en-US" sz="2400" b="1" dirty="0" smtClean="0"/>
              <a:t> Flip the minimum number of</a:t>
            </a:r>
          </a:p>
          <a:p>
            <a:r>
              <a:rPr lang="en-US" sz="2400" b="1" dirty="0" smtClean="0"/>
              <a:t>  matrix positions such that the</a:t>
            </a:r>
          </a:p>
          <a:p>
            <a:r>
              <a:rPr lang="en-US" sz="2400" b="1" dirty="0" smtClean="0"/>
              <a:t>  matrix can be partitioned into</a:t>
            </a:r>
          </a:p>
          <a:p>
            <a:r>
              <a:rPr lang="en-US" sz="2400" b="1" dirty="0" smtClean="0"/>
              <a:t>  2 sets of consistent strings.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715000" y="12964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781800" y="12964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867400" y="20584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00800" y="16774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781800" y="2744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848600" y="2363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096000" y="3125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248400" y="3125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867400" y="3506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400800" y="38110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867400" y="38110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8077200" y="38110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57800" y="1220212"/>
            <a:ext cx="313419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--1010-11-10—01—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1—101-0—0---10--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--011-01001--010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010---01-010-000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111—01-0--1110-1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-1111—000-111--0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Haplotype Reconstruction Problem</a:t>
            </a:r>
            <a:endParaRPr lang="en-US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5638800" y="762000"/>
            <a:ext cx="2000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 x m SNP matrix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38200" y="685800"/>
            <a:ext cx="3276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is meant by “best” defines </a:t>
            </a:r>
          </a:p>
          <a:p>
            <a:r>
              <a:rPr lang="en-US" dirty="0" smtClean="0"/>
              <a:t>multiple optimization problems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1600200"/>
            <a:ext cx="439203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Minimum Error Correction (MEC)</a:t>
            </a:r>
          </a:p>
          <a:p>
            <a:pPr>
              <a:buFontTx/>
              <a:buChar char="-"/>
            </a:pPr>
            <a:r>
              <a:rPr lang="en-US" sz="2400" b="1" dirty="0" smtClean="0"/>
              <a:t> Flip the minimum number of</a:t>
            </a:r>
          </a:p>
          <a:p>
            <a:r>
              <a:rPr lang="en-US" sz="2400" b="1" dirty="0" smtClean="0"/>
              <a:t>  matrix positions such that the</a:t>
            </a:r>
          </a:p>
          <a:p>
            <a:r>
              <a:rPr lang="en-US" sz="2400" b="1" dirty="0" smtClean="0"/>
              <a:t>  matrix can be partitioned into</a:t>
            </a:r>
          </a:p>
          <a:p>
            <a:r>
              <a:rPr lang="en-US" sz="2400" b="1" dirty="0" smtClean="0"/>
              <a:t>  2 sets of consistent strings.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715000" y="12964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781800" y="12964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867400" y="20584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00800" y="16774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781800" y="2744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848600" y="2363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096000" y="3125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248400" y="3125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867400" y="3506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400800" y="38110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867400" y="38110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8077200" y="38110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57800" y="1220212"/>
            <a:ext cx="313419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--0010-10-10—01—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1—101-1—0---10--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--001-01001--010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010---01-010-010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11----10001-101-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--0010010-10-01-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-1101—100-111--1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Haplotype Reconstruction Problem</a:t>
            </a:r>
            <a:endParaRPr lang="en-US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5638800" y="762000"/>
            <a:ext cx="2000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 x m SNP matrix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38200" y="685800"/>
            <a:ext cx="3276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is meant by “best” defines </a:t>
            </a:r>
          </a:p>
          <a:p>
            <a:r>
              <a:rPr lang="en-US" dirty="0" smtClean="0"/>
              <a:t>multiple optimization problems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1600200"/>
            <a:ext cx="439203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Minimum Error Correction (MEC)</a:t>
            </a:r>
          </a:p>
          <a:p>
            <a:pPr>
              <a:buFontTx/>
              <a:buChar char="-"/>
            </a:pPr>
            <a:r>
              <a:rPr lang="en-US" sz="2400" b="1" dirty="0" smtClean="0"/>
              <a:t> Flip the minimum number of</a:t>
            </a:r>
          </a:p>
          <a:p>
            <a:r>
              <a:rPr lang="en-US" sz="2400" b="1" dirty="0" smtClean="0"/>
              <a:t>  matrix positions such that the</a:t>
            </a:r>
          </a:p>
          <a:p>
            <a:r>
              <a:rPr lang="en-US" sz="2400" b="1" dirty="0" smtClean="0"/>
              <a:t>  matrix can be partitioned into</a:t>
            </a:r>
          </a:p>
          <a:p>
            <a:r>
              <a:rPr lang="en-US" sz="2400" b="1" dirty="0" smtClean="0"/>
              <a:t>  2 sets of consistent strings.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715000" y="12964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781800" y="12964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867400" y="20584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400800" y="16774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781800" y="2744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7848600" y="2363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6096000" y="3125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6248400" y="3125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5867400" y="3506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6400800" y="38110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5867400" y="38110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8077200" y="38110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257800" y="1220212"/>
            <a:ext cx="313419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--0010-10-10—01—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1—101-1—0---10--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--001-01001--010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010---01-010-010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11----10001-101-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--0010010-10-01-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-1101—100-111--1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Background, Haplotypes </a:t>
            </a:r>
          </a:p>
          <a:p>
            <a:r>
              <a:rPr lang="en-US" dirty="0" smtClean="0"/>
              <a:t>Problem Formulation</a:t>
            </a:r>
          </a:p>
          <a:p>
            <a:r>
              <a:rPr lang="en-US" dirty="0" smtClean="0"/>
              <a:t>Algorithms</a:t>
            </a:r>
          </a:p>
          <a:p>
            <a:r>
              <a:rPr lang="en-US" dirty="0" smtClean="0"/>
              <a:t>Empirical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Haplotype Reconstruction Problem</a:t>
            </a:r>
            <a:endParaRPr lang="en-US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5638800" y="762000"/>
            <a:ext cx="2000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 x m SNP matrix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38200" y="685800"/>
            <a:ext cx="3276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is meant by “best” defines </a:t>
            </a:r>
          </a:p>
          <a:p>
            <a:r>
              <a:rPr lang="en-US" dirty="0" smtClean="0"/>
              <a:t>multiple optimization problems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1600200"/>
            <a:ext cx="439203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Minimum Error Correction (MEC)</a:t>
            </a:r>
          </a:p>
          <a:p>
            <a:pPr>
              <a:buFontTx/>
              <a:buChar char="-"/>
            </a:pPr>
            <a:r>
              <a:rPr lang="en-US" sz="2400" b="1" dirty="0" smtClean="0"/>
              <a:t> Flip the minimum number of</a:t>
            </a:r>
          </a:p>
          <a:p>
            <a:r>
              <a:rPr lang="en-US" sz="2400" b="1" dirty="0" smtClean="0"/>
              <a:t>  matrix positions such that the</a:t>
            </a:r>
          </a:p>
          <a:p>
            <a:r>
              <a:rPr lang="en-US" sz="2400" b="1" dirty="0" smtClean="0"/>
              <a:t>  matrix can be partitioned into</a:t>
            </a:r>
          </a:p>
          <a:p>
            <a:r>
              <a:rPr lang="en-US" sz="2400" b="1" dirty="0" smtClean="0"/>
              <a:t>  2 sets of consistent strings.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715000" y="12964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781800" y="12964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867400" y="20584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400800" y="16774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781800" y="2744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7848600" y="2363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6096000" y="3125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6248400" y="3125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5867400" y="3506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6400800" y="38110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5867400" y="38110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8077200" y="38110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257800" y="1220212"/>
            <a:ext cx="313419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--0010-10-10—01—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1—101-1—0---10--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--001-01001--010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010---01-010-010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11----10001-101-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--0010010-10-01-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-1101—100-111--1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0" y="3776008"/>
            <a:ext cx="47417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Minimum Fragment Removal (MFR)</a:t>
            </a:r>
          </a:p>
          <a:p>
            <a:pPr>
              <a:buFontTx/>
              <a:buChar char="-"/>
            </a:pPr>
            <a:r>
              <a:rPr lang="en-US" sz="2400" b="1" dirty="0" smtClean="0"/>
              <a:t> Remove minimum number of</a:t>
            </a:r>
          </a:p>
          <a:p>
            <a:r>
              <a:rPr lang="en-US" sz="2400" b="1" dirty="0" smtClean="0"/>
              <a:t>   fragments/rows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0" y="5200471"/>
            <a:ext cx="40957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Minimum SNP Removal (MSR)</a:t>
            </a:r>
          </a:p>
          <a:p>
            <a:pPr>
              <a:buFontTx/>
              <a:buChar char="-"/>
            </a:pPr>
            <a:r>
              <a:rPr lang="en-US" sz="2400" b="1" dirty="0" smtClean="0"/>
              <a:t> Remove minimum number of</a:t>
            </a:r>
          </a:p>
          <a:p>
            <a:r>
              <a:rPr lang="en-US" sz="2400" b="1" dirty="0" smtClean="0"/>
              <a:t>   SNP sites/columns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Haplotype Reconstruction Problem</a:t>
            </a:r>
            <a:endParaRPr lang="en-US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5638800" y="762000"/>
            <a:ext cx="2000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 x m SNP matrix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38200" y="685800"/>
            <a:ext cx="3276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is meant by “best” defines </a:t>
            </a:r>
          </a:p>
          <a:p>
            <a:r>
              <a:rPr lang="en-US" dirty="0" smtClean="0"/>
              <a:t>multiple optimization problems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1600200"/>
            <a:ext cx="439203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Minimum Error Correction (MEC)</a:t>
            </a:r>
          </a:p>
          <a:p>
            <a:pPr>
              <a:buFontTx/>
              <a:buChar char="-"/>
            </a:pPr>
            <a:r>
              <a:rPr lang="en-US" sz="2400" b="1" dirty="0" smtClean="0"/>
              <a:t> Flip the minimum number of</a:t>
            </a:r>
          </a:p>
          <a:p>
            <a:r>
              <a:rPr lang="en-US" sz="2400" b="1" dirty="0" smtClean="0"/>
              <a:t>  matrix positions such that the</a:t>
            </a:r>
          </a:p>
          <a:p>
            <a:r>
              <a:rPr lang="en-US" sz="2400" b="1" dirty="0" smtClean="0"/>
              <a:t>  matrix can be partitioned into</a:t>
            </a:r>
          </a:p>
          <a:p>
            <a:r>
              <a:rPr lang="en-US" sz="2400" b="1" dirty="0" smtClean="0"/>
              <a:t>  2 sets of consistent strings.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715000" y="12964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781800" y="12964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867400" y="20584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400800" y="16774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781800" y="2744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7848600" y="2363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6096000" y="3125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6248400" y="3125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5867400" y="35062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6400800" y="38110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5867400" y="38110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8077200" y="3811012"/>
            <a:ext cx="152400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257800" y="1220212"/>
            <a:ext cx="313419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--0010-10-10—01—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1—101-1—0---10--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--001-01001--010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010---01-010-010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11----10001-101-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--0010010-10-01-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-1101—100-111--1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0" y="3776008"/>
            <a:ext cx="47417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Minimum Fragment Removal (MFR)</a:t>
            </a:r>
          </a:p>
          <a:p>
            <a:pPr>
              <a:buFontTx/>
              <a:buChar char="-"/>
            </a:pPr>
            <a:r>
              <a:rPr lang="en-US" sz="2400" b="1" dirty="0" smtClean="0"/>
              <a:t> Remove minimum number of</a:t>
            </a:r>
          </a:p>
          <a:p>
            <a:r>
              <a:rPr lang="en-US" sz="2400" b="1" dirty="0" smtClean="0"/>
              <a:t>   fragments/rows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0" y="5200471"/>
            <a:ext cx="40957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Minimum SNP Removal (MSR)</a:t>
            </a:r>
          </a:p>
          <a:p>
            <a:pPr>
              <a:buFontTx/>
              <a:buChar char="-"/>
            </a:pPr>
            <a:r>
              <a:rPr lang="en-US" sz="2400" b="1" dirty="0" smtClean="0"/>
              <a:t> Remove minimum number of</a:t>
            </a:r>
          </a:p>
          <a:p>
            <a:r>
              <a:rPr lang="en-US" sz="2400" b="1" dirty="0" smtClean="0"/>
              <a:t>   SNP sites/columns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81600" y="4876800"/>
            <a:ext cx="3926972" cy="156966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Great problems.  However, they </a:t>
            </a:r>
          </a:p>
          <a:p>
            <a:r>
              <a:rPr lang="en-US" b="1" dirty="0" smtClean="0"/>
              <a:t>are all computationally </a:t>
            </a:r>
            <a:r>
              <a:rPr lang="en-US" sz="2400" b="1" dirty="0" smtClean="0">
                <a:solidFill>
                  <a:srgbClr val="FF0000"/>
                </a:solidFill>
              </a:rPr>
              <a:t>hard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b="1" dirty="0" smtClean="0"/>
              <a:t>[Bafna, Istrail, Lancia, Rizzi, 2005],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[Cilibrasi, Iersel, Kelk, Tromp, 2005]</a:t>
            </a:r>
          </a:p>
          <a:p>
            <a:r>
              <a:rPr lang="en-US" b="1" dirty="0" smtClean="0"/>
              <a:t>[Lippert, Schwartz, Lancia, Istrail, 2002]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Haplotype Reconstruction Problem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2514600" y="990600"/>
            <a:ext cx="29245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Dealing with the hardness of</a:t>
            </a:r>
          </a:p>
          <a:p>
            <a:r>
              <a:rPr lang="en-US" b="1" dirty="0" smtClean="0"/>
              <a:t>Haplotype Reconstruction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rot="10800000" flipV="1">
            <a:off x="2209800" y="1676400"/>
            <a:ext cx="1676400" cy="10668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267200" y="1676400"/>
            <a:ext cx="1752600" cy="11430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Haplotype Reconstruction Problem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2514600" y="990600"/>
            <a:ext cx="29245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Dealing with the hardness of</a:t>
            </a:r>
          </a:p>
          <a:p>
            <a:r>
              <a:rPr lang="en-US" b="1" dirty="0" smtClean="0"/>
              <a:t>Haplotype Reconstruction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rot="10800000" flipV="1">
            <a:off x="2209800" y="1676400"/>
            <a:ext cx="1676400" cy="10668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04800" y="2845475"/>
            <a:ext cx="320151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Approximation algorithms for</a:t>
            </a:r>
          </a:p>
          <a:p>
            <a:r>
              <a:rPr lang="en-US" dirty="0" smtClean="0"/>
              <a:t>MEC, MFR, MSR.</a:t>
            </a:r>
          </a:p>
          <a:p>
            <a:r>
              <a:rPr lang="en-US" dirty="0" smtClean="0"/>
              <a:t>Some work here, but..</a:t>
            </a:r>
          </a:p>
          <a:p>
            <a:r>
              <a:rPr lang="en-US" dirty="0" smtClean="0"/>
              <a:t>-  Some versions provably</a:t>
            </a:r>
          </a:p>
          <a:p>
            <a:r>
              <a:rPr lang="en-US" dirty="0" smtClean="0"/>
              <a:t>   hard to approximate</a:t>
            </a:r>
          </a:p>
          <a:p>
            <a:pPr>
              <a:buFontTx/>
              <a:buChar char="-"/>
            </a:pPr>
            <a:r>
              <a:rPr lang="en-US" dirty="0" smtClean="0"/>
              <a:t>  No known O(1) approximation</a:t>
            </a:r>
          </a:p>
          <a:p>
            <a:r>
              <a:rPr lang="en-US" dirty="0" smtClean="0"/>
              <a:t>   for MEC.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267200" y="1676400"/>
            <a:ext cx="1752600" cy="11430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Haplotype Reconstruction Problem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2514600" y="990600"/>
            <a:ext cx="29245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Dealing with the hardness of</a:t>
            </a:r>
          </a:p>
          <a:p>
            <a:r>
              <a:rPr lang="en-US" b="1" dirty="0" smtClean="0"/>
              <a:t>Haplotype Reconstruction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rot="10800000" flipV="1">
            <a:off x="2209800" y="1676400"/>
            <a:ext cx="1676400" cy="10668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04800" y="2845475"/>
            <a:ext cx="320151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Approximation algorithms for</a:t>
            </a:r>
          </a:p>
          <a:p>
            <a:r>
              <a:rPr lang="en-US" dirty="0" smtClean="0"/>
              <a:t>MEC, MFR, MSR.</a:t>
            </a:r>
          </a:p>
          <a:p>
            <a:r>
              <a:rPr lang="en-US" dirty="0" smtClean="0"/>
              <a:t>Some work here, but..</a:t>
            </a:r>
          </a:p>
          <a:p>
            <a:r>
              <a:rPr lang="en-US" dirty="0" smtClean="0"/>
              <a:t>-  Some versions provably</a:t>
            </a:r>
          </a:p>
          <a:p>
            <a:r>
              <a:rPr lang="en-US" dirty="0" smtClean="0"/>
              <a:t>   hard to approximate</a:t>
            </a:r>
          </a:p>
          <a:p>
            <a:pPr>
              <a:buFontTx/>
              <a:buChar char="-"/>
            </a:pPr>
            <a:r>
              <a:rPr lang="en-US" dirty="0" smtClean="0"/>
              <a:t>  No known O(1) approximation</a:t>
            </a:r>
          </a:p>
          <a:p>
            <a:r>
              <a:rPr lang="en-US" dirty="0" smtClean="0"/>
              <a:t>   for MEC.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267200" y="1676400"/>
            <a:ext cx="1752600" cy="11430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95800" y="2971800"/>
            <a:ext cx="39625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Consider a probabilistic model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For SNP matrix generation.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419600" y="2895600"/>
            <a:ext cx="41910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15000" y="2133600"/>
            <a:ext cx="1585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(our approach)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Haplotype Reconstruction Problem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838201"/>
            <a:ext cx="426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Consider the following model parameters:</a:t>
            </a:r>
          </a:p>
          <a:p>
            <a:endParaRPr lang="en-US" dirty="0" smtClean="0"/>
          </a:p>
          <a:p>
            <a:r>
              <a:rPr lang="en-US" dirty="0" smtClean="0"/>
              <a:t>1)  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1   </a:t>
            </a:r>
            <a:r>
              <a:rPr lang="en-US" b="1" dirty="0" smtClean="0"/>
              <a:t>,  inconsistency rate</a:t>
            </a:r>
          </a:p>
          <a:p>
            <a:r>
              <a:rPr lang="en-US" dirty="0" smtClean="0"/>
              <a:t>2)  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2   </a:t>
            </a:r>
            <a:r>
              <a:rPr lang="en-US" b="1" dirty="0" smtClean="0"/>
              <a:t>,  incompleteness rate</a:t>
            </a:r>
          </a:p>
          <a:p>
            <a:r>
              <a:rPr lang="en-US" dirty="0" smtClean="0"/>
              <a:t>3)  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b</a:t>
            </a:r>
            <a:r>
              <a:rPr lang="en-US" b="1" dirty="0" smtClean="0">
                <a:solidFill>
                  <a:srgbClr val="FF0000"/>
                </a:solidFill>
              </a:rPr>
              <a:t>   </a:t>
            </a:r>
            <a:r>
              <a:rPr lang="en-US" b="1" dirty="0" smtClean="0">
                <a:solidFill>
                  <a:srgbClr val="FF0000"/>
                </a:solidFill>
              </a:rPr>
              <a:t>   </a:t>
            </a:r>
            <a:r>
              <a:rPr lang="en-US" b="1" dirty="0" smtClean="0"/>
              <a:t>, difference </a:t>
            </a:r>
            <a:r>
              <a:rPr lang="en-US" b="1" dirty="0" smtClean="0"/>
              <a:t>rate</a:t>
            </a:r>
          </a:p>
          <a:p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Haplotype Reconstruction Problem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838201"/>
            <a:ext cx="426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Consider the following model parameters:</a:t>
            </a:r>
          </a:p>
          <a:p>
            <a:endParaRPr lang="en-US" dirty="0" smtClean="0"/>
          </a:p>
          <a:p>
            <a:r>
              <a:rPr lang="en-US" dirty="0" smtClean="0"/>
              <a:t>1)  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1   </a:t>
            </a:r>
            <a:r>
              <a:rPr lang="en-US" b="1" dirty="0" smtClean="0"/>
              <a:t>,  inconsistency rate</a:t>
            </a:r>
          </a:p>
          <a:p>
            <a:r>
              <a:rPr lang="en-US" dirty="0" smtClean="0"/>
              <a:t>2)  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2   </a:t>
            </a:r>
            <a:r>
              <a:rPr lang="en-US" b="1" dirty="0" smtClean="0"/>
              <a:t>,  incompleteness rate</a:t>
            </a:r>
          </a:p>
          <a:p>
            <a:r>
              <a:rPr lang="en-US" dirty="0" smtClean="0"/>
              <a:t>3)  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b</a:t>
            </a:r>
            <a:r>
              <a:rPr lang="en-US" b="1" dirty="0" smtClean="0">
                <a:solidFill>
                  <a:srgbClr val="FF0000"/>
                </a:solidFill>
              </a:rPr>
              <a:t>      </a:t>
            </a:r>
            <a:r>
              <a:rPr lang="en-US" b="1" dirty="0" smtClean="0"/>
              <a:t>, difference rate</a:t>
            </a:r>
          </a:p>
          <a:p>
            <a:endParaRPr lang="en-US" b="1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2209800" y="3581400"/>
            <a:ext cx="3695242" cy="17851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Haplotype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 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01001001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Random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000-100-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Fragment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10000" y="5486400"/>
            <a:ext cx="97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Rate 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7" idx="0"/>
          </p:cNvCxnSpPr>
          <p:nvPr/>
        </p:nvCxnSpPr>
        <p:spPr>
          <a:xfrm rot="5400000" flipH="1" flipV="1">
            <a:off x="4054186" y="5197185"/>
            <a:ext cx="533400" cy="4503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Down Arrow 37"/>
          <p:cNvSpPr/>
          <p:nvPr/>
        </p:nvSpPr>
        <p:spPr>
          <a:xfrm>
            <a:off x="4800600" y="41148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4419600" y="878919"/>
            <a:ext cx="4572000" cy="12311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A fragment is </a:t>
            </a:r>
            <a:r>
              <a:rPr lang="en-US" b="1" dirty="0" smtClean="0">
                <a:solidFill>
                  <a:srgbClr val="FF0000"/>
                </a:solidFill>
              </a:rPr>
              <a:t>generated</a:t>
            </a:r>
            <a:r>
              <a:rPr lang="en-US" sz="2000" b="1" baseline="-25000" dirty="0" smtClean="0">
                <a:solidFill>
                  <a:srgbClr val="FF0000"/>
                </a:solidFill>
                <a:latin typeface="Symbol" pitchFamily="18" charset="2"/>
              </a:rPr>
              <a:t>(a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1,</a:t>
            </a:r>
            <a:r>
              <a:rPr lang="en-US" sz="2000" b="1" baseline="-25000" dirty="0" smtClean="0"/>
              <a:t> </a:t>
            </a:r>
            <a:r>
              <a:rPr lang="en-US" sz="2000" b="1" baseline="-25000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2)   </a:t>
            </a:r>
            <a:r>
              <a:rPr lang="en-US" b="1" dirty="0" smtClean="0"/>
              <a:t>by </a:t>
            </a:r>
          </a:p>
          <a:p>
            <a:r>
              <a:rPr lang="en-US" b="1" dirty="0" smtClean="0"/>
              <a:t>a Haplotype H if</a:t>
            </a:r>
          </a:p>
          <a:p>
            <a:pPr marL="342900" indent="-342900">
              <a:buAutoNum type="arabicParenR"/>
            </a:pPr>
            <a:r>
              <a:rPr lang="en-US" b="1" dirty="0" smtClean="0"/>
              <a:t>mismatch/inconsistency errors happened with probability at most 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sz="2000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Haplotype Reconstruction Problem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838201"/>
            <a:ext cx="426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Consider the following model parameters:</a:t>
            </a:r>
          </a:p>
          <a:p>
            <a:endParaRPr lang="en-US" dirty="0" smtClean="0"/>
          </a:p>
          <a:p>
            <a:r>
              <a:rPr lang="en-US" dirty="0" smtClean="0"/>
              <a:t>1)  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1   </a:t>
            </a:r>
            <a:r>
              <a:rPr lang="en-US" b="1" dirty="0" smtClean="0"/>
              <a:t>,  inconsistency rate</a:t>
            </a:r>
          </a:p>
          <a:p>
            <a:r>
              <a:rPr lang="en-US" dirty="0" smtClean="0"/>
              <a:t>2)  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2   </a:t>
            </a:r>
            <a:r>
              <a:rPr lang="en-US" b="1" dirty="0" smtClean="0"/>
              <a:t>,  incompleteness rate</a:t>
            </a:r>
          </a:p>
          <a:p>
            <a:r>
              <a:rPr lang="en-US" dirty="0" smtClean="0"/>
              <a:t>3)  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b</a:t>
            </a:r>
            <a:r>
              <a:rPr lang="en-US" b="1" dirty="0" smtClean="0">
                <a:solidFill>
                  <a:srgbClr val="FF0000"/>
                </a:solidFill>
              </a:rPr>
              <a:t>   </a:t>
            </a:r>
            <a:r>
              <a:rPr lang="en-US" b="1" dirty="0" smtClean="0">
                <a:solidFill>
                  <a:srgbClr val="FF0000"/>
                </a:solidFill>
              </a:rPr>
              <a:t>   </a:t>
            </a:r>
            <a:r>
              <a:rPr lang="en-US" b="1" dirty="0" smtClean="0"/>
              <a:t>, difference </a:t>
            </a:r>
            <a:r>
              <a:rPr lang="en-US" b="1" dirty="0" smtClean="0"/>
              <a:t>rate</a:t>
            </a:r>
          </a:p>
          <a:p>
            <a:endParaRPr lang="en-US" b="1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2209800" y="3581400"/>
            <a:ext cx="3695242" cy="17851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Haplotype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 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01001001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Random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000-100-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Fragment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10000" y="5486400"/>
            <a:ext cx="97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Rate 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953000" y="5486400"/>
            <a:ext cx="975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Rate 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a2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7" idx="0"/>
          </p:cNvCxnSpPr>
          <p:nvPr/>
        </p:nvCxnSpPr>
        <p:spPr>
          <a:xfrm rot="5400000" flipH="1" flipV="1">
            <a:off x="4054186" y="5197185"/>
            <a:ext cx="533400" cy="4503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8" idx="0"/>
          </p:cNvCxnSpPr>
          <p:nvPr/>
        </p:nvCxnSpPr>
        <p:spPr>
          <a:xfrm rot="16200000" flipV="1">
            <a:off x="4853885" y="4899715"/>
            <a:ext cx="533400" cy="63997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8" idx="0"/>
          </p:cNvCxnSpPr>
          <p:nvPr/>
        </p:nvCxnSpPr>
        <p:spPr>
          <a:xfrm rot="5400000" flipH="1" flipV="1">
            <a:off x="5272985" y="5120585"/>
            <a:ext cx="533400" cy="1982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Down Arrow 37"/>
          <p:cNvSpPr/>
          <p:nvPr/>
        </p:nvSpPr>
        <p:spPr>
          <a:xfrm>
            <a:off x="4800600" y="41148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4419600" y="878919"/>
            <a:ext cx="4572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A fragment is </a:t>
            </a:r>
            <a:r>
              <a:rPr lang="en-US" b="1" dirty="0" smtClean="0">
                <a:solidFill>
                  <a:srgbClr val="FF0000"/>
                </a:solidFill>
              </a:rPr>
              <a:t>generated</a:t>
            </a:r>
            <a:r>
              <a:rPr lang="en-US" sz="2000" b="1" baseline="-25000" dirty="0" smtClean="0">
                <a:solidFill>
                  <a:srgbClr val="FF0000"/>
                </a:solidFill>
                <a:latin typeface="Symbol" pitchFamily="18" charset="2"/>
              </a:rPr>
              <a:t>(a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1,</a:t>
            </a:r>
            <a:r>
              <a:rPr lang="en-US" sz="2000" b="1" baseline="-25000" dirty="0" smtClean="0"/>
              <a:t> </a:t>
            </a:r>
            <a:r>
              <a:rPr lang="en-US" sz="2000" b="1" baseline="-25000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2)   </a:t>
            </a:r>
            <a:r>
              <a:rPr lang="en-US" b="1" dirty="0" smtClean="0"/>
              <a:t>by </a:t>
            </a:r>
          </a:p>
          <a:p>
            <a:r>
              <a:rPr lang="en-US" b="1" dirty="0" smtClean="0"/>
              <a:t>a Haplotype H if</a:t>
            </a:r>
          </a:p>
          <a:p>
            <a:pPr marL="342900" indent="-342900">
              <a:buAutoNum type="arabicParenR"/>
            </a:pPr>
            <a:r>
              <a:rPr lang="en-US" b="1" dirty="0" smtClean="0"/>
              <a:t>mismatch/inconsistency errors happened with probability at most 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sz="2000" b="1" dirty="0" smtClean="0"/>
              <a:t>.</a:t>
            </a:r>
          </a:p>
          <a:p>
            <a:pPr marL="342900" indent="-342900">
              <a:buAutoNum type="arabicParenR" startAt="2"/>
            </a:pPr>
            <a:r>
              <a:rPr lang="en-US" b="1" dirty="0" smtClean="0"/>
              <a:t>Holes happen with </a:t>
            </a:r>
          </a:p>
          <a:p>
            <a:pPr marL="342900" indent="-342900"/>
            <a:r>
              <a:rPr lang="en-US" b="1" dirty="0" smtClean="0"/>
              <a:t>       probability at most 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Haplotype Reconstruction Problem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838201"/>
            <a:ext cx="426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Consider the following model parameters:</a:t>
            </a:r>
          </a:p>
          <a:p>
            <a:endParaRPr lang="en-US" dirty="0" smtClean="0"/>
          </a:p>
          <a:p>
            <a:r>
              <a:rPr lang="en-US" dirty="0" smtClean="0"/>
              <a:t>1)  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1   </a:t>
            </a:r>
            <a:r>
              <a:rPr lang="en-US" b="1" dirty="0" smtClean="0"/>
              <a:t>,  inconsistency rate</a:t>
            </a:r>
          </a:p>
          <a:p>
            <a:r>
              <a:rPr lang="en-US" dirty="0" smtClean="0"/>
              <a:t>2)  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2   </a:t>
            </a:r>
            <a:r>
              <a:rPr lang="en-US" b="1" dirty="0" smtClean="0"/>
              <a:t>,  incompleteness rate</a:t>
            </a:r>
          </a:p>
          <a:p>
            <a:r>
              <a:rPr lang="en-US" dirty="0" smtClean="0"/>
              <a:t>3)  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b</a:t>
            </a:r>
            <a:r>
              <a:rPr lang="en-US" b="1" dirty="0" smtClean="0">
                <a:solidFill>
                  <a:srgbClr val="FF0000"/>
                </a:solidFill>
              </a:rPr>
              <a:t>   </a:t>
            </a:r>
            <a:r>
              <a:rPr lang="en-US" b="1" dirty="0" smtClean="0">
                <a:solidFill>
                  <a:srgbClr val="FF0000"/>
                </a:solidFill>
              </a:rPr>
              <a:t>   </a:t>
            </a:r>
            <a:r>
              <a:rPr lang="en-US" b="1" dirty="0" smtClean="0"/>
              <a:t>, difference </a:t>
            </a:r>
            <a:r>
              <a:rPr lang="en-US" b="1" dirty="0" smtClean="0"/>
              <a:t>rate</a:t>
            </a:r>
          </a:p>
          <a:p>
            <a:endParaRPr lang="en-US" b="1" dirty="0" smtClean="0"/>
          </a:p>
        </p:txBody>
      </p:sp>
      <p:sp>
        <p:nvSpPr>
          <p:cNvPr id="40" name="Rectangle 39"/>
          <p:cNvSpPr/>
          <p:nvPr/>
        </p:nvSpPr>
        <p:spPr>
          <a:xfrm>
            <a:off x="4419600" y="878919"/>
            <a:ext cx="4572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A fragment is </a:t>
            </a:r>
            <a:r>
              <a:rPr lang="en-US" b="1" dirty="0" smtClean="0">
                <a:solidFill>
                  <a:srgbClr val="FF0000"/>
                </a:solidFill>
              </a:rPr>
              <a:t>generated</a:t>
            </a:r>
            <a:r>
              <a:rPr lang="en-US" sz="2000" b="1" baseline="-25000" dirty="0" smtClean="0">
                <a:solidFill>
                  <a:srgbClr val="FF0000"/>
                </a:solidFill>
                <a:latin typeface="Symbol" pitchFamily="18" charset="2"/>
              </a:rPr>
              <a:t>(a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1,</a:t>
            </a:r>
            <a:r>
              <a:rPr lang="en-US" sz="2000" b="1" baseline="-25000" dirty="0" smtClean="0"/>
              <a:t> </a:t>
            </a:r>
            <a:r>
              <a:rPr lang="en-US" sz="2000" b="1" baseline="-25000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2)   </a:t>
            </a:r>
            <a:r>
              <a:rPr lang="en-US" b="1" dirty="0" smtClean="0"/>
              <a:t>by </a:t>
            </a:r>
          </a:p>
          <a:p>
            <a:r>
              <a:rPr lang="en-US" b="1" dirty="0" smtClean="0"/>
              <a:t>a Haplotype H if</a:t>
            </a:r>
          </a:p>
          <a:p>
            <a:pPr marL="342900" indent="-342900">
              <a:buAutoNum type="arabicParenR"/>
            </a:pPr>
            <a:r>
              <a:rPr lang="en-US" b="1" dirty="0" smtClean="0"/>
              <a:t>mismatch/inconsistency errors happened with probability at most 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sz="2000" b="1" dirty="0" smtClean="0"/>
              <a:t>.</a:t>
            </a:r>
          </a:p>
          <a:p>
            <a:pPr marL="342900" indent="-342900">
              <a:buAutoNum type="arabicParenR" startAt="2"/>
            </a:pPr>
            <a:r>
              <a:rPr lang="en-US" b="1" dirty="0" smtClean="0"/>
              <a:t>Holes happen with </a:t>
            </a:r>
          </a:p>
          <a:p>
            <a:pPr marL="342900" indent="-342900"/>
            <a:r>
              <a:rPr lang="en-US" b="1" dirty="0" smtClean="0"/>
              <a:t>       probability at most 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/>
              <a:t>.</a:t>
            </a:r>
          </a:p>
        </p:txBody>
      </p:sp>
      <p:pic>
        <p:nvPicPr>
          <p:cNvPr id="15" name="Picture 14" descr="Pictur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2895600"/>
            <a:ext cx="2607580" cy="16002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28600" y="2743200"/>
            <a:ext cx="457381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Haplotype Reconstruction Problem:</a:t>
            </a:r>
          </a:p>
          <a:p>
            <a:endParaRPr lang="en-US" dirty="0" smtClean="0"/>
          </a:p>
          <a:p>
            <a:r>
              <a:rPr lang="en-US" dirty="0" smtClean="0"/>
              <a:t>Let 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1, 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2, </a:t>
            </a:r>
            <a:r>
              <a:rPr lang="en-US" dirty="0" smtClean="0"/>
              <a:t>and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b</a:t>
            </a:r>
            <a:r>
              <a:rPr lang="en-US" dirty="0" smtClean="0">
                <a:latin typeface="Symbol" pitchFamily="18" charset="2"/>
              </a:rPr>
              <a:t> </a:t>
            </a:r>
            <a:r>
              <a:rPr lang="en-US" dirty="0" smtClean="0">
                <a:latin typeface="+mj-lt"/>
                <a:cs typeface="Arial" pitchFamily="34" charset="0"/>
              </a:rPr>
              <a:t>be small positive constants.</a:t>
            </a:r>
          </a:p>
          <a:p>
            <a:endParaRPr lang="en-US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smtClean="0"/>
              <a:t>Let H1 and H2 be any two length m haplotypes</a:t>
            </a:r>
          </a:p>
          <a:p>
            <a:r>
              <a:rPr lang="en-US" dirty="0" smtClean="0"/>
              <a:t>Such that:</a:t>
            </a:r>
          </a:p>
          <a:p>
            <a:endParaRPr lang="en-US" dirty="0" smtClean="0"/>
          </a:p>
        </p:txBody>
      </p:sp>
      <p:grpSp>
        <p:nvGrpSpPr>
          <p:cNvPr id="29" name="Group 28"/>
          <p:cNvGrpSpPr/>
          <p:nvPr/>
        </p:nvGrpSpPr>
        <p:grpSpPr>
          <a:xfrm>
            <a:off x="1676400" y="4286071"/>
            <a:ext cx="2502612" cy="646331"/>
            <a:chOff x="1066800" y="5334000"/>
            <a:chExt cx="2502612" cy="646331"/>
          </a:xfrm>
        </p:grpSpPr>
        <p:sp>
          <p:nvSpPr>
            <p:cNvPr id="20" name="Rectangle 19"/>
            <p:cNvSpPr/>
            <p:nvPr/>
          </p:nvSpPr>
          <p:spPr>
            <a:xfrm>
              <a:off x="1066800" y="5334000"/>
              <a:ext cx="173637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HAMM( H1, H2 )</a:t>
              </a:r>
            </a:p>
            <a:p>
              <a:r>
                <a:rPr lang="en-US" dirty="0" smtClean="0"/>
                <a:t>            m 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819400" y="54864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≥</a:t>
              </a:r>
              <a:endParaRPr lang="en-US" dirty="0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143000" y="5638800"/>
              <a:ext cx="160020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3200400" y="5486400"/>
              <a:ext cx="3690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Symbol" pitchFamily="18" charset="2"/>
                </a:rPr>
                <a:t>b</a:t>
              </a:r>
              <a:r>
                <a:rPr lang="en-US" b="1" dirty="0" smtClean="0">
                  <a:latin typeface="Symbol" pitchFamily="18" charset="2"/>
                </a:rPr>
                <a:t> </a:t>
              </a:r>
              <a:endParaRPr lang="en-US" dirty="0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228600" y="5200471"/>
            <a:ext cx="428110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Input</a:t>
            </a:r>
            <a:r>
              <a:rPr lang="en-US" dirty="0" smtClean="0"/>
              <a:t>:  n x m SNP matrix such that each row</a:t>
            </a:r>
          </a:p>
          <a:p>
            <a:r>
              <a:rPr lang="en-US" dirty="0" smtClean="0"/>
              <a:t>Is </a:t>
            </a:r>
            <a:r>
              <a:rPr lang="en-US" b="1" dirty="0" smtClean="0">
                <a:solidFill>
                  <a:srgbClr val="FF0000"/>
                </a:solidFill>
              </a:rPr>
              <a:t>generated</a:t>
            </a:r>
            <a:r>
              <a:rPr lang="en-US" sz="2000" b="1" baseline="-25000" dirty="0" smtClean="0">
                <a:solidFill>
                  <a:srgbClr val="FF0000"/>
                </a:solidFill>
                <a:latin typeface="Symbol" pitchFamily="18" charset="2"/>
              </a:rPr>
              <a:t>(a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1,</a:t>
            </a:r>
            <a:r>
              <a:rPr lang="en-US" sz="2000" b="1" baseline="-25000" dirty="0" smtClean="0"/>
              <a:t> </a:t>
            </a:r>
            <a:r>
              <a:rPr lang="en-US" sz="2000" b="1" baseline="-25000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2) </a:t>
            </a:r>
            <a:r>
              <a:rPr lang="en-US" dirty="0" smtClean="0"/>
              <a:t> by either H1 or H2.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Output</a:t>
            </a:r>
            <a:r>
              <a:rPr lang="en-US" dirty="0" smtClean="0"/>
              <a:t>:  H1 and H2.  (with high probability)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76200" y="2590800"/>
            <a:ext cx="4953000" cy="411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Background, Haplotypes </a:t>
            </a:r>
          </a:p>
          <a:p>
            <a:r>
              <a:rPr lang="en-US" dirty="0" smtClean="0"/>
              <a:t>Problem Formulation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Algorithms</a:t>
            </a:r>
          </a:p>
          <a:p>
            <a:r>
              <a:rPr lang="en-US" dirty="0" smtClean="0"/>
              <a:t>Empirical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chwellerr\Pictures\catnhat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692150" cy="1309656"/>
          </a:xfrm>
          <a:prstGeom prst="rect">
            <a:avLst/>
          </a:prstGeom>
          <a:noFill/>
        </p:spPr>
      </p:pic>
      <p:pic>
        <p:nvPicPr>
          <p:cNvPr id="1027" name="Picture 3" descr="C:\Users\schwellerr\Pictures\funny%20cat%20Shrek%20puss%27n%20boot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971800"/>
            <a:ext cx="1550988" cy="1162925"/>
          </a:xfrm>
          <a:prstGeom prst="rect">
            <a:avLst/>
          </a:prstGeom>
          <a:noFill/>
        </p:spPr>
      </p:pic>
      <p:pic>
        <p:nvPicPr>
          <p:cNvPr id="1028" name="Picture 4" descr="C:\Users\schwellerr\Pictures\kt-bi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1" y="4495800"/>
            <a:ext cx="1066800" cy="101794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286000" y="1824335"/>
            <a:ext cx="6669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AGATTACCACATAGTCGATAGAGATTACTAGTATCGATC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0" y="3272135"/>
            <a:ext cx="6669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AGTTTACCACATAGTCGATCGAGATTACCAGTATCGA</a:t>
            </a:r>
            <a:r>
              <a:rPr lang="en-US" sz="2400" b="1" dirty="0"/>
              <a:t>A</a:t>
            </a:r>
            <a:r>
              <a:rPr lang="en-US" sz="2400" b="1" dirty="0" smtClean="0"/>
              <a:t>C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289137" y="4715470"/>
            <a:ext cx="6669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AGATTACCACATAG</a:t>
            </a:r>
            <a:r>
              <a:rPr lang="en-US" sz="2400" b="1" dirty="0"/>
              <a:t>G</a:t>
            </a:r>
            <a:r>
              <a:rPr lang="en-US" sz="2400" b="1" dirty="0" smtClean="0"/>
              <a:t>CGATCGAGATTACCAGTATCGATC</a:t>
            </a:r>
            <a:endParaRPr lang="en-US" sz="2400" b="1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dirty="0" smtClean="0"/>
              <a:t>Haplotypes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28800" y="1066800"/>
            <a:ext cx="29726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Full Chromosome for a cat</a:t>
            </a:r>
            <a:endParaRPr lang="en-US" sz="2000" b="1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276600" y="1447800"/>
            <a:ext cx="68580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Algorithm 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896922" y="533400"/>
            <a:ext cx="264687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010010-10-10101—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1—101-0—0--110--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--011-01001--010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010-1001-010-000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-1111—100-111--1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324600" y="4419600"/>
            <a:ext cx="2514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81000" y="4431268"/>
            <a:ext cx="2514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43000" y="4114800"/>
            <a:ext cx="98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934200" y="4085272"/>
            <a:ext cx="98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GROUP2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57200" y="4466272"/>
            <a:ext cx="2390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010010-10-10101—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000" y="912674"/>
            <a:ext cx="3024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 smtClean="0"/>
              <a:t>Grab a random fragment 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Algorithm 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896922" y="533400"/>
            <a:ext cx="264687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010010-10-10101—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1—101-0—0--110--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--011-01001--010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010-1001-010-000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-1111—100-111--1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324600" y="4419600"/>
            <a:ext cx="2514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81000" y="4431268"/>
            <a:ext cx="2514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43000" y="4114800"/>
            <a:ext cx="98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934200" y="4085272"/>
            <a:ext cx="98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GROUP2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57200" y="4466272"/>
            <a:ext cx="2390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010010-10-10101—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000" y="912674"/>
            <a:ext cx="328692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 smtClean="0"/>
              <a:t>Grab a random fragment X</a:t>
            </a:r>
          </a:p>
          <a:p>
            <a:pPr marL="342900" indent="-342900">
              <a:buAutoNum type="arabicParenR"/>
            </a:pPr>
            <a:r>
              <a:rPr lang="en-US" dirty="0" smtClean="0"/>
              <a:t>Compare each remaining </a:t>
            </a:r>
          </a:p>
          <a:p>
            <a:pPr marL="342900" indent="-342900"/>
            <a:r>
              <a:rPr lang="en-US" dirty="0" smtClean="0"/>
              <a:t>       fragment Y to X:</a:t>
            </a:r>
          </a:p>
          <a:p>
            <a:pPr marL="800100" lvl="1" indent="-342900"/>
            <a:r>
              <a:rPr lang="en-US" dirty="0" smtClean="0"/>
              <a:t>-	IF </a:t>
            </a:r>
            <a:r>
              <a:rPr lang="en-US" b="1" dirty="0" smtClean="0">
                <a:solidFill>
                  <a:srgbClr val="FF0000"/>
                </a:solidFill>
              </a:rPr>
              <a:t>diff( Y, X ) &lt; 2( </a:t>
            </a:r>
            <a:r>
              <a:rPr lang="el-GR" b="1" dirty="0" smtClean="0">
                <a:solidFill>
                  <a:srgbClr val="FF0000"/>
                </a:solidFill>
              </a:rPr>
              <a:t>α</a:t>
            </a:r>
            <a:r>
              <a:rPr lang="en-US" b="1" dirty="0" smtClean="0">
                <a:solidFill>
                  <a:srgbClr val="FF0000"/>
                </a:solidFill>
              </a:rPr>
              <a:t>1 + </a:t>
            </a:r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n-US" b="1" dirty="0" smtClean="0">
                <a:solidFill>
                  <a:srgbClr val="FF0000"/>
                </a:solidFill>
              </a:rPr>
              <a:t> )</a:t>
            </a:r>
          </a:p>
          <a:p>
            <a:pPr marL="800100" lvl="1" indent="-342900"/>
            <a:r>
              <a:rPr lang="en-US" dirty="0" smtClean="0"/>
              <a:t>	THEN put Y in GROUP1</a:t>
            </a:r>
          </a:p>
          <a:p>
            <a:pPr marL="800100" lvl="1" indent="-342900"/>
            <a:r>
              <a:rPr lang="en-US" dirty="0" smtClean="0"/>
              <a:t>       ELSE put Y in GROUP2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Algorithm 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896922" y="533400"/>
            <a:ext cx="264687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010010-10-10101—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1—101-0—0--110--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--011-01001--010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010-1001-010-000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-1111—100-111--1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324600" y="4419600"/>
            <a:ext cx="2514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81000" y="4431268"/>
            <a:ext cx="2514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43000" y="4114800"/>
            <a:ext cx="98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934200" y="4085272"/>
            <a:ext cx="98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GROUP2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400800" y="4542472"/>
            <a:ext cx="239039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1—101-0—0--110--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-1111—100-111--1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7200" y="4466272"/>
            <a:ext cx="239039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010010-10-10101—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--011-01001—-010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010-1001-010-000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000" y="912674"/>
            <a:ext cx="328692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 smtClean="0"/>
              <a:t>Grab a random fragment X</a:t>
            </a:r>
          </a:p>
          <a:p>
            <a:pPr marL="342900" indent="-342900">
              <a:buAutoNum type="arabicParenR"/>
            </a:pPr>
            <a:r>
              <a:rPr lang="en-US" dirty="0" smtClean="0"/>
              <a:t>Compare each remaining </a:t>
            </a:r>
          </a:p>
          <a:p>
            <a:pPr marL="342900" indent="-342900"/>
            <a:r>
              <a:rPr lang="en-US" dirty="0" smtClean="0"/>
              <a:t>       fragment Y to X:</a:t>
            </a:r>
          </a:p>
          <a:p>
            <a:pPr marL="800100" lvl="1" indent="-342900"/>
            <a:r>
              <a:rPr lang="en-US" dirty="0" smtClean="0"/>
              <a:t>-	IF </a:t>
            </a:r>
            <a:r>
              <a:rPr lang="en-US" b="1" dirty="0" smtClean="0">
                <a:solidFill>
                  <a:srgbClr val="FF0000"/>
                </a:solidFill>
              </a:rPr>
              <a:t>diff( Y, X ) &lt; 2( </a:t>
            </a:r>
            <a:r>
              <a:rPr lang="el-GR" b="1" dirty="0" smtClean="0">
                <a:solidFill>
                  <a:srgbClr val="FF0000"/>
                </a:solidFill>
              </a:rPr>
              <a:t>α</a:t>
            </a:r>
            <a:r>
              <a:rPr lang="en-US" b="1" dirty="0" smtClean="0">
                <a:solidFill>
                  <a:srgbClr val="FF0000"/>
                </a:solidFill>
              </a:rPr>
              <a:t>1 + </a:t>
            </a:r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n-US" b="1" dirty="0" smtClean="0">
                <a:solidFill>
                  <a:srgbClr val="FF0000"/>
                </a:solidFill>
              </a:rPr>
              <a:t> )</a:t>
            </a:r>
          </a:p>
          <a:p>
            <a:pPr marL="800100" lvl="1" indent="-342900"/>
            <a:r>
              <a:rPr lang="en-US" dirty="0" smtClean="0"/>
              <a:t>	THEN put Y in GROUP1</a:t>
            </a:r>
          </a:p>
          <a:p>
            <a:pPr marL="800100" lvl="1" indent="-342900"/>
            <a:r>
              <a:rPr lang="en-US" dirty="0" smtClean="0"/>
              <a:t>       ELSE put Y in GROUP2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209800" y="3124200"/>
            <a:ext cx="139724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For Example:</a:t>
            </a:r>
          </a:p>
          <a:p>
            <a:r>
              <a:rPr lang="el-GR" dirty="0" smtClean="0"/>
              <a:t>α</a:t>
            </a:r>
            <a:r>
              <a:rPr lang="en-US" dirty="0" smtClean="0"/>
              <a:t>1 = .03</a:t>
            </a:r>
          </a:p>
          <a:p>
            <a:r>
              <a:rPr lang="en-US" dirty="0" smtClean="0"/>
              <a:t> </a:t>
            </a:r>
            <a:r>
              <a:rPr lang="el-GR" dirty="0" smtClean="0"/>
              <a:t>ε</a:t>
            </a:r>
            <a:r>
              <a:rPr lang="en-US" dirty="0" smtClean="0"/>
              <a:t>  =  .04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657600" y="3352800"/>
            <a:ext cx="32334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or fewer mismatches, GROUP1</a:t>
            </a:r>
          </a:p>
          <a:p>
            <a:r>
              <a:rPr lang="en-US" dirty="0" smtClean="0"/>
              <a:t>3 or more, GROUP2</a:t>
            </a:r>
            <a:endParaRPr lang="en-US" dirty="0"/>
          </a:p>
        </p:txBody>
      </p:sp>
      <p:sp>
        <p:nvSpPr>
          <p:cNvPr id="28" name="Right Arrow 27"/>
          <p:cNvSpPr/>
          <p:nvPr/>
        </p:nvSpPr>
        <p:spPr>
          <a:xfrm>
            <a:off x="3200400" y="3581400"/>
            <a:ext cx="304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Algorithm 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896922" y="533400"/>
            <a:ext cx="264687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010010-10-10101—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1—101-0—0--110--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--011-01001--010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010-1001-010-000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-1111—100-111--1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324600" y="4419600"/>
            <a:ext cx="2514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81000" y="4431268"/>
            <a:ext cx="2514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43000" y="4114800"/>
            <a:ext cx="98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934200" y="4085272"/>
            <a:ext cx="98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GROUP2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400800" y="4542472"/>
            <a:ext cx="239039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1—101-0—0--110--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-1111—100-111--1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7200" y="4466272"/>
            <a:ext cx="239039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010010-10-10101—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--011-01001—-010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010-1001-010-000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000" y="912674"/>
            <a:ext cx="328692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 smtClean="0"/>
              <a:t>Grab a random fragment X</a:t>
            </a:r>
          </a:p>
          <a:p>
            <a:pPr marL="342900" indent="-342900">
              <a:buAutoNum type="arabicParenR"/>
            </a:pPr>
            <a:r>
              <a:rPr lang="en-US" dirty="0" smtClean="0"/>
              <a:t>Compare each remaining </a:t>
            </a:r>
          </a:p>
          <a:p>
            <a:pPr marL="342900" indent="-342900"/>
            <a:r>
              <a:rPr lang="en-US" dirty="0" smtClean="0"/>
              <a:t>       fragment Y to X:</a:t>
            </a:r>
          </a:p>
          <a:p>
            <a:pPr marL="800100" lvl="1" indent="-342900"/>
            <a:r>
              <a:rPr lang="en-US" dirty="0" smtClean="0"/>
              <a:t>-	IF </a:t>
            </a:r>
            <a:r>
              <a:rPr lang="en-US" b="1" dirty="0" smtClean="0">
                <a:solidFill>
                  <a:srgbClr val="FF0000"/>
                </a:solidFill>
              </a:rPr>
              <a:t>diff( Y, X ) &lt; 2( </a:t>
            </a:r>
            <a:r>
              <a:rPr lang="el-GR" b="1" dirty="0" smtClean="0">
                <a:solidFill>
                  <a:srgbClr val="FF0000"/>
                </a:solidFill>
              </a:rPr>
              <a:t>α</a:t>
            </a:r>
            <a:r>
              <a:rPr lang="en-US" b="1" dirty="0" smtClean="0">
                <a:solidFill>
                  <a:srgbClr val="FF0000"/>
                </a:solidFill>
              </a:rPr>
              <a:t>1 + </a:t>
            </a:r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n-US" b="1" dirty="0" smtClean="0">
                <a:solidFill>
                  <a:srgbClr val="FF0000"/>
                </a:solidFill>
              </a:rPr>
              <a:t> )</a:t>
            </a:r>
          </a:p>
          <a:p>
            <a:pPr marL="800100" lvl="1" indent="-342900"/>
            <a:r>
              <a:rPr lang="en-US" dirty="0" smtClean="0"/>
              <a:t>	THEN put Y in GROUP1</a:t>
            </a:r>
          </a:p>
          <a:p>
            <a:pPr marL="800100" lvl="1" indent="-342900"/>
            <a:r>
              <a:rPr lang="en-US" dirty="0" smtClean="0"/>
              <a:t>       ELSE put Y in GROUP2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209800" y="3124200"/>
            <a:ext cx="139724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For Example:</a:t>
            </a:r>
          </a:p>
          <a:p>
            <a:r>
              <a:rPr lang="el-GR" dirty="0" smtClean="0"/>
              <a:t>α</a:t>
            </a:r>
            <a:r>
              <a:rPr lang="en-US" dirty="0" smtClean="0"/>
              <a:t>1 = .03</a:t>
            </a:r>
          </a:p>
          <a:p>
            <a:r>
              <a:rPr lang="en-US" dirty="0" smtClean="0"/>
              <a:t> </a:t>
            </a:r>
            <a:r>
              <a:rPr lang="el-GR" dirty="0" smtClean="0"/>
              <a:t>ε</a:t>
            </a:r>
            <a:r>
              <a:rPr lang="en-US" dirty="0" smtClean="0"/>
              <a:t>  =  .04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657600" y="3352800"/>
            <a:ext cx="32334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or fewer mismatches, GROUP1</a:t>
            </a:r>
          </a:p>
          <a:p>
            <a:r>
              <a:rPr lang="en-US" dirty="0" smtClean="0"/>
              <a:t>3 or more, GROUP2</a:t>
            </a:r>
            <a:endParaRPr lang="en-US" dirty="0"/>
          </a:p>
        </p:txBody>
      </p:sp>
      <p:sp>
        <p:nvSpPr>
          <p:cNvPr id="28" name="Right Arrow 27"/>
          <p:cNvSpPr/>
          <p:nvPr/>
        </p:nvSpPr>
        <p:spPr>
          <a:xfrm>
            <a:off x="3200400" y="3581400"/>
            <a:ext cx="304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57200" y="6260068"/>
            <a:ext cx="2390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0101100100101010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383076" y="6183868"/>
            <a:ext cx="2390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1110101000111011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33800" y="5715000"/>
            <a:ext cx="1877437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Consensus </a:t>
            </a:r>
            <a:r>
              <a:rPr lang="en-US" dirty="0" smtClean="0"/>
              <a:t>Strings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20" idx="1"/>
          </p:cNvCxnSpPr>
          <p:nvPr/>
        </p:nvCxnSpPr>
        <p:spPr>
          <a:xfrm rot="10800000" flipV="1">
            <a:off x="2819400" y="5899666"/>
            <a:ext cx="914400" cy="4249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0" idx="3"/>
          </p:cNvCxnSpPr>
          <p:nvPr/>
        </p:nvCxnSpPr>
        <p:spPr>
          <a:xfrm>
            <a:off x="5611237" y="5899666"/>
            <a:ext cx="865763" cy="4249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Algorithm 1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762000" y="912674"/>
            <a:ext cx="328692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 smtClean="0"/>
              <a:t>Grab a random fragment X</a:t>
            </a:r>
          </a:p>
          <a:p>
            <a:pPr marL="342900" indent="-342900">
              <a:buAutoNum type="arabicParenR"/>
            </a:pPr>
            <a:r>
              <a:rPr lang="en-US" dirty="0" smtClean="0"/>
              <a:t>Compare each remaining </a:t>
            </a:r>
          </a:p>
          <a:p>
            <a:pPr marL="342900" indent="-342900"/>
            <a:r>
              <a:rPr lang="en-US" dirty="0" smtClean="0"/>
              <a:t>       fragment Y to X:</a:t>
            </a:r>
          </a:p>
          <a:p>
            <a:pPr marL="800100" lvl="1" indent="-342900"/>
            <a:r>
              <a:rPr lang="en-US" dirty="0" smtClean="0"/>
              <a:t>-	IF </a:t>
            </a:r>
            <a:r>
              <a:rPr lang="en-US" b="1" dirty="0" smtClean="0">
                <a:solidFill>
                  <a:srgbClr val="FF0000"/>
                </a:solidFill>
              </a:rPr>
              <a:t>diff( Y, X ) &lt; 2( </a:t>
            </a:r>
            <a:r>
              <a:rPr lang="el-GR" b="1" dirty="0" smtClean="0">
                <a:solidFill>
                  <a:srgbClr val="FF0000"/>
                </a:solidFill>
              </a:rPr>
              <a:t>α</a:t>
            </a:r>
            <a:r>
              <a:rPr lang="en-US" b="1" dirty="0" smtClean="0">
                <a:solidFill>
                  <a:srgbClr val="FF0000"/>
                </a:solidFill>
              </a:rPr>
              <a:t>1 + </a:t>
            </a:r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n-US" b="1" dirty="0" smtClean="0">
                <a:solidFill>
                  <a:srgbClr val="FF0000"/>
                </a:solidFill>
              </a:rPr>
              <a:t> )</a:t>
            </a:r>
          </a:p>
          <a:p>
            <a:pPr marL="800100" lvl="1" indent="-342900"/>
            <a:r>
              <a:rPr lang="en-US" dirty="0" smtClean="0"/>
              <a:t>	THEN put Y in GROUP1</a:t>
            </a:r>
          </a:p>
          <a:p>
            <a:pPr marL="800100" lvl="1" indent="-342900"/>
            <a:r>
              <a:rPr lang="en-US" dirty="0" smtClean="0"/>
              <a:t>       ELSE put Y in GROUP2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4267201" y="908936"/>
            <a:ext cx="4787400" cy="1453264"/>
            <a:chOff x="381000" y="4085272"/>
            <a:chExt cx="8654054" cy="2635227"/>
          </a:xfrm>
        </p:grpSpPr>
        <p:sp>
          <p:nvSpPr>
            <p:cNvPr id="11" name="Rounded Rectangle 10"/>
            <p:cNvSpPr/>
            <p:nvPr/>
          </p:nvSpPr>
          <p:spPr>
            <a:xfrm>
              <a:off x="6324600" y="4419600"/>
              <a:ext cx="2514600" cy="175260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81000" y="4431268"/>
              <a:ext cx="2514600" cy="175260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42999" y="4114798"/>
              <a:ext cx="1142276" cy="4464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GROUP1</a:t>
              </a:r>
              <a:endParaRPr lang="en-US" sz="1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934200" y="4085272"/>
              <a:ext cx="1142276" cy="4464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GROUP2</a:t>
              </a:r>
              <a:endParaRPr lang="en-US" sz="10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400799" y="4542472"/>
              <a:ext cx="2559253" cy="15626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dirty="0" smtClean="0">
                  <a:latin typeface="Courier New" pitchFamily="49" charset="0"/>
                  <a:cs typeface="Courier New" pitchFamily="49" charset="0"/>
                </a:rPr>
                <a:t>1—101-0—0--110--</a:t>
              </a:r>
            </a:p>
            <a:p>
              <a:r>
                <a:rPr lang="en-US" sz="1000" b="1" dirty="0" smtClean="0">
                  <a:latin typeface="Courier New" pitchFamily="49" charset="0"/>
                  <a:cs typeface="Courier New" pitchFamily="49" charset="0"/>
                </a:rPr>
                <a:t>11----10101-101-</a:t>
              </a:r>
            </a:p>
            <a:p>
              <a:r>
                <a:rPr lang="en-US" sz="1000" b="1" dirty="0" smtClean="0">
                  <a:latin typeface="Courier New" pitchFamily="49" charset="0"/>
                  <a:cs typeface="Courier New" pitchFamily="49" charset="0"/>
                </a:rPr>
                <a:t>111—10-0--1110-1</a:t>
              </a:r>
            </a:p>
            <a:p>
              <a:r>
                <a:rPr lang="en-US" sz="1000" b="1" dirty="0" smtClean="0">
                  <a:latin typeface="Courier New" pitchFamily="49" charset="0"/>
                  <a:cs typeface="Courier New" pitchFamily="49" charset="0"/>
                </a:rPr>
                <a:t>-1111—100-111--1</a:t>
              </a:r>
            </a:p>
            <a:p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57201" y="4466273"/>
              <a:ext cx="2559253" cy="15626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010010-10-10101—</a:t>
              </a: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000" b="1" dirty="0" smtClean="0">
                  <a:latin typeface="Courier New" pitchFamily="49" charset="0"/>
                  <a:cs typeface="Courier New" pitchFamily="49" charset="0"/>
                </a:rPr>
                <a:t>--011-01001—-010</a:t>
              </a:r>
            </a:p>
            <a:p>
              <a:r>
                <a:rPr lang="en-US" sz="1000" b="1" dirty="0" smtClean="0">
                  <a:latin typeface="Courier New" pitchFamily="49" charset="0"/>
                  <a:cs typeface="Courier New" pitchFamily="49" charset="0"/>
                </a:rPr>
                <a:t>010-1001-010-000</a:t>
              </a:r>
            </a:p>
            <a:p>
              <a:r>
                <a:rPr lang="en-US" sz="1000" b="1" dirty="0" smtClean="0">
                  <a:latin typeface="Courier New" pitchFamily="49" charset="0"/>
                  <a:cs typeface="Courier New" pitchFamily="49" charset="0"/>
                </a:rPr>
                <a:t>--0110010-10-01-</a:t>
              </a:r>
            </a:p>
            <a:p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57201" y="6260069"/>
              <a:ext cx="2651979" cy="4604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dirty="0" smtClean="0">
                  <a:latin typeface="Courier New" pitchFamily="49" charset="0"/>
                  <a:cs typeface="Courier New" pitchFamily="49" charset="0"/>
                </a:rPr>
                <a:t>0101100100101010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383075" y="6183868"/>
              <a:ext cx="2651979" cy="4604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dirty="0" smtClean="0">
                  <a:latin typeface="Courier New" pitchFamily="49" charset="0"/>
                  <a:cs typeface="Courier New" pitchFamily="49" charset="0"/>
                </a:rPr>
                <a:t>1110101000111011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33800" y="5715001"/>
              <a:ext cx="1877437" cy="753429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Consensus </a:t>
              </a:r>
              <a:r>
                <a:rPr lang="en-US" sz="1000" dirty="0" smtClean="0"/>
                <a:t>Strings</a:t>
              </a:r>
              <a:endParaRPr lang="en-US" sz="1000" dirty="0"/>
            </a:p>
          </p:txBody>
        </p:sp>
        <p:cxnSp>
          <p:nvCxnSpPr>
            <p:cNvPr id="21" name="Straight Arrow Connector 20"/>
            <p:cNvCxnSpPr>
              <a:stCxn id="20" idx="1"/>
            </p:cNvCxnSpPr>
            <p:nvPr/>
          </p:nvCxnSpPr>
          <p:spPr>
            <a:xfrm rot="10800000" flipV="1">
              <a:off x="2819406" y="6091714"/>
              <a:ext cx="914395" cy="23287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20" idx="3"/>
            </p:cNvCxnSpPr>
            <p:nvPr/>
          </p:nvCxnSpPr>
          <p:spPr>
            <a:xfrm>
              <a:off x="5611236" y="6091715"/>
              <a:ext cx="865763" cy="23288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304800" y="2819400"/>
            <a:ext cx="8839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Theorem:</a:t>
            </a:r>
            <a:r>
              <a:rPr lang="en-US" dirty="0" smtClean="0"/>
              <a:t>  n₁ and n₂ denote the number of fragments </a:t>
            </a:r>
          </a:p>
          <a:p>
            <a:r>
              <a:rPr lang="en-US" dirty="0" smtClean="0"/>
              <a:t>	  generated from H1 and H2 respectively  </a:t>
            </a:r>
          </a:p>
          <a:p>
            <a:r>
              <a:rPr lang="en-US" dirty="0" smtClean="0"/>
              <a:t>     If</a:t>
            </a:r>
          </a:p>
          <a:p>
            <a:r>
              <a:rPr lang="en-US" dirty="0" smtClean="0"/>
              <a:t>		</a:t>
            </a:r>
          </a:p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865763" y="3352800"/>
            <a:ext cx="1301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4(</a:t>
            </a:r>
            <a:r>
              <a:rPr lang="el-GR" dirty="0" smtClean="0"/>
              <a:t>α₁</a:t>
            </a:r>
            <a:r>
              <a:rPr lang="en-US" dirty="0" smtClean="0"/>
              <a:t> + </a:t>
            </a:r>
            <a:r>
              <a:rPr lang="el-GR" dirty="0" smtClean="0"/>
              <a:t>ε</a:t>
            </a:r>
            <a:r>
              <a:rPr lang="en-US" dirty="0" smtClean="0"/>
              <a:t>) &lt; </a:t>
            </a:r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65763" y="3733800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&lt; 2</a:t>
            </a:r>
            <a:r>
              <a:rPr lang="el-GR" dirty="0" smtClean="0"/>
              <a:t>α₁</a:t>
            </a:r>
            <a:r>
              <a:rPr lang="en-US" dirty="0" smtClean="0"/>
              <a:t> + </a:t>
            </a:r>
            <a:r>
              <a:rPr lang="el-GR" dirty="0" smtClean="0"/>
              <a:t>α₂</a:t>
            </a:r>
            <a:r>
              <a:rPr lang="en-US" dirty="0" smtClean="0"/>
              <a:t> - </a:t>
            </a:r>
            <a:r>
              <a:rPr lang="el-GR" dirty="0" smtClean="0"/>
              <a:t>ε</a:t>
            </a:r>
            <a:r>
              <a:rPr lang="en-US" dirty="0" smtClean="0"/>
              <a:t> &lt; 1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533400" y="4038600"/>
            <a:ext cx="8610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Then the target haplotypes are reconstructed with probability at least</a:t>
            </a:r>
          </a:p>
          <a:p>
            <a:r>
              <a:rPr lang="en-US" dirty="0" smtClean="0"/>
              <a:t>      Pr  ≥  1 - 2ne^(-</a:t>
            </a:r>
            <a:r>
              <a:rPr lang="el-GR" dirty="0" smtClean="0"/>
              <a:t>ε²</a:t>
            </a:r>
            <a:r>
              <a:rPr lang="en-US" dirty="0" smtClean="0"/>
              <a:t>m/3) – 2me ^(-</a:t>
            </a:r>
            <a:r>
              <a:rPr lang="el-GR" dirty="0" smtClean="0"/>
              <a:t>ε²</a:t>
            </a:r>
            <a:r>
              <a:rPr lang="en-US" dirty="0" smtClean="0"/>
              <a:t>n₁/2) – 2me ^(-</a:t>
            </a:r>
            <a:r>
              <a:rPr lang="el-GR" dirty="0" smtClean="0"/>
              <a:t>ε²</a:t>
            </a:r>
            <a:r>
              <a:rPr lang="en-US" dirty="0" smtClean="0"/>
              <a:t>n₂/2) </a:t>
            </a:r>
          </a:p>
          <a:p>
            <a:endParaRPr lang="en-US" dirty="0" smtClean="0"/>
          </a:p>
        </p:txBody>
      </p:sp>
      <p:sp>
        <p:nvSpPr>
          <p:cNvPr id="40" name="TextBox 39"/>
          <p:cNvSpPr txBox="1"/>
          <p:nvPr/>
        </p:nvSpPr>
        <p:spPr>
          <a:xfrm>
            <a:off x="304800" y="5228272"/>
            <a:ext cx="3962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α₁</a:t>
            </a:r>
            <a:r>
              <a:rPr lang="en-US" dirty="0" smtClean="0"/>
              <a:t>  = 3%		n   = 50000	</a:t>
            </a:r>
          </a:p>
          <a:p>
            <a:r>
              <a:rPr lang="el-GR" dirty="0" smtClean="0"/>
              <a:t>α₂</a:t>
            </a:r>
            <a:r>
              <a:rPr lang="en-US" dirty="0" smtClean="0"/>
              <a:t>  = 3%		m  = 50000</a:t>
            </a:r>
          </a:p>
          <a:p>
            <a:r>
              <a:rPr lang="el-GR" dirty="0" smtClean="0"/>
              <a:t>Β</a:t>
            </a:r>
            <a:r>
              <a:rPr lang="en-US" dirty="0" smtClean="0"/>
              <a:t>   =  30%		n₁  = 25000</a:t>
            </a:r>
          </a:p>
          <a:p>
            <a:r>
              <a:rPr lang="el-GR" dirty="0" smtClean="0"/>
              <a:t>ε</a:t>
            </a:r>
            <a:r>
              <a:rPr lang="en-US" dirty="0" smtClean="0"/>
              <a:t>   =  0.044	 n₂ = 25000</a:t>
            </a:r>
          </a:p>
          <a:p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4267200" y="5533072"/>
            <a:ext cx="3581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Pr[success]</a:t>
            </a:r>
            <a:r>
              <a:rPr lang="en-US" sz="2000" dirty="0" smtClean="0"/>
              <a:t>  ≥ </a:t>
            </a:r>
            <a:r>
              <a:rPr lang="en-US" sz="2000" b="1" dirty="0" smtClean="0"/>
              <a:t>0.999993817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2" name="Right Arrow 41"/>
          <p:cNvSpPr/>
          <p:nvPr/>
        </p:nvSpPr>
        <p:spPr>
          <a:xfrm>
            <a:off x="3581400" y="5685472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304800" y="4923472"/>
            <a:ext cx="1059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Example: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371600" y="3581400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Downside:</a:t>
            </a:r>
          </a:p>
          <a:p>
            <a:r>
              <a:rPr lang="en-US" sz="2400" b="1" dirty="0" smtClean="0"/>
              <a:t>   Algorithm 1 needs to know the parameter </a:t>
            </a:r>
            <a:r>
              <a:rPr lang="el-GR" sz="2400" b="1" dirty="0" smtClean="0">
                <a:solidFill>
                  <a:srgbClr val="FF0000"/>
                </a:solidFill>
              </a:rPr>
              <a:t>α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/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Algorithm 1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762000" y="912674"/>
            <a:ext cx="328692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 smtClean="0"/>
              <a:t>Grab a random fragment X</a:t>
            </a:r>
          </a:p>
          <a:p>
            <a:pPr marL="342900" indent="-342900">
              <a:buAutoNum type="arabicParenR"/>
            </a:pPr>
            <a:r>
              <a:rPr lang="en-US" dirty="0" smtClean="0"/>
              <a:t>Compare each remaining </a:t>
            </a:r>
          </a:p>
          <a:p>
            <a:pPr marL="342900" indent="-342900"/>
            <a:r>
              <a:rPr lang="en-US" dirty="0" smtClean="0"/>
              <a:t>       fragment Y to X:</a:t>
            </a:r>
          </a:p>
          <a:p>
            <a:pPr marL="800100" lvl="1" indent="-342900"/>
            <a:r>
              <a:rPr lang="en-US" dirty="0" smtClean="0"/>
              <a:t>-	IF </a:t>
            </a:r>
            <a:r>
              <a:rPr lang="en-US" b="1" dirty="0" smtClean="0">
                <a:solidFill>
                  <a:srgbClr val="FF0000"/>
                </a:solidFill>
              </a:rPr>
              <a:t>diff( Y, X ) &lt; 2( </a:t>
            </a:r>
            <a:r>
              <a:rPr lang="el-GR" b="1" dirty="0" smtClean="0">
                <a:solidFill>
                  <a:srgbClr val="FF0000"/>
                </a:solidFill>
              </a:rPr>
              <a:t>α</a:t>
            </a:r>
            <a:r>
              <a:rPr lang="en-US" b="1" dirty="0" smtClean="0">
                <a:solidFill>
                  <a:srgbClr val="FF0000"/>
                </a:solidFill>
              </a:rPr>
              <a:t>1 + </a:t>
            </a:r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n-US" b="1" dirty="0" smtClean="0">
                <a:solidFill>
                  <a:srgbClr val="FF0000"/>
                </a:solidFill>
              </a:rPr>
              <a:t> )</a:t>
            </a:r>
          </a:p>
          <a:p>
            <a:pPr marL="800100" lvl="1" indent="-342900"/>
            <a:r>
              <a:rPr lang="en-US" dirty="0" smtClean="0"/>
              <a:t>	THEN put Y in GROUP1</a:t>
            </a:r>
          </a:p>
          <a:p>
            <a:pPr marL="800100" lvl="1" indent="-342900"/>
            <a:r>
              <a:rPr lang="en-US" dirty="0" smtClean="0"/>
              <a:t>       ELSE put Y in GROUP2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4267201" y="908936"/>
            <a:ext cx="4787400" cy="1453264"/>
            <a:chOff x="381000" y="4085272"/>
            <a:chExt cx="8654054" cy="2635227"/>
          </a:xfrm>
        </p:grpSpPr>
        <p:sp>
          <p:nvSpPr>
            <p:cNvPr id="29" name="Rounded Rectangle 28"/>
            <p:cNvSpPr/>
            <p:nvPr/>
          </p:nvSpPr>
          <p:spPr>
            <a:xfrm>
              <a:off x="6324600" y="4419600"/>
              <a:ext cx="2514600" cy="175260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381000" y="4431268"/>
              <a:ext cx="2514600" cy="175260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142999" y="4114798"/>
              <a:ext cx="1142276" cy="4464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GROUP1</a:t>
              </a:r>
              <a:endParaRPr lang="en-US" sz="1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934200" y="4085272"/>
              <a:ext cx="1142276" cy="4464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GROUP2</a:t>
              </a:r>
              <a:endParaRPr lang="en-US" sz="10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400799" y="4542472"/>
              <a:ext cx="2559253" cy="15626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dirty="0" smtClean="0">
                  <a:latin typeface="Courier New" pitchFamily="49" charset="0"/>
                  <a:cs typeface="Courier New" pitchFamily="49" charset="0"/>
                </a:rPr>
                <a:t>1—101-0—0--110--</a:t>
              </a:r>
            </a:p>
            <a:p>
              <a:r>
                <a:rPr lang="en-US" sz="1000" b="1" dirty="0" smtClean="0">
                  <a:latin typeface="Courier New" pitchFamily="49" charset="0"/>
                  <a:cs typeface="Courier New" pitchFamily="49" charset="0"/>
                </a:rPr>
                <a:t>11----10101-101-</a:t>
              </a:r>
            </a:p>
            <a:p>
              <a:r>
                <a:rPr lang="en-US" sz="1000" b="1" dirty="0" smtClean="0">
                  <a:latin typeface="Courier New" pitchFamily="49" charset="0"/>
                  <a:cs typeface="Courier New" pitchFamily="49" charset="0"/>
                </a:rPr>
                <a:t>111—10-0--1110-1</a:t>
              </a:r>
            </a:p>
            <a:p>
              <a:r>
                <a:rPr lang="en-US" sz="1000" b="1" dirty="0" smtClean="0">
                  <a:latin typeface="Courier New" pitchFamily="49" charset="0"/>
                  <a:cs typeface="Courier New" pitchFamily="49" charset="0"/>
                </a:rPr>
                <a:t>-1111—100-111--1</a:t>
              </a:r>
            </a:p>
            <a:p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57201" y="4466273"/>
              <a:ext cx="2559253" cy="15626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010010-10-10101—</a:t>
              </a: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000" b="1" dirty="0" smtClean="0">
                  <a:latin typeface="Courier New" pitchFamily="49" charset="0"/>
                  <a:cs typeface="Courier New" pitchFamily="49" charset="0"/>
                </a:rPr>
                <a:t>--011-01001—-010</a:t>
              </a:r>
            </a:p>
            <a:p>
              <a:r>
                <a:rPr lang="en-US" sz="1000" b="1" dirty="0" smtClean="0">
                  <a:latin typeface="Courier New" pitchFamily="49" charset="0"/>
                  <a:cs typeface="Courier New" pitchFamily="49" charset="0"/>
                </a:rPr>
                <a:t>010-1001-010-000</a:t>
              </a:r>
            </a:p>
            <a:p>
              <a:r>
                <a:rPr lang="en-US" sz="1000" b="1" dirty="0" smtClean="0">
                  <a:latin typeface="Courier New" pitchFamily="49" charset="0"/>
                  <a:cs typeface="Courier New" pitchFamily="49" charset="0"/>
                </a:rPr>
                <a:t>--0110010-10-01-</a:t>
              </a:r>
            </a:p>
            <a:p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57201" y="6260069"/>
              <a:ext cx="2651979" cy="4604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dirty="0" smtClean="0">
                  <a:latin typeface="Courier New" pitchFamily="49" charset="0"/>
                  <a:cs typeface="Courier New" pitchFamily="49" charset="0"/>
                </a:rPr>
                <a:t>0101100100101010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383075" y="6183868"/>
              <a:ext cx="2651979" cy="4604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dirty="0" smtClean="0">
                  <a:latin typeface="Courier New" pitchFamily="49" charset="0"/>
                  <a:cs typeface="Courier New" pitchFamily="49" charset="0"/>
                </a:rPr>
                <a:t>1110101000111011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733800" y="5715001"/>
              <a:ext cx="1877437" cy="753429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Consensus </a:t>
              </a:r>
              <a:r>
                <a:rPr lang="en-US" sz="1000" dirty="0" smtClean="0"/>
                <a:t>Strings</a:t>
              </a:r>
              <a:endParaRPr lang="en-US" sz="1000" dirty="0"/>
            </a:p>
          </p:txBody>
        </p:sp>
        <p:cxnSp>
          <p:nvCxnSpPr>
            <p:cNvPr id="41" name="Straight Arrow Connector 40"/>
            <p:cNvCxnSpPr>
              <a:stCxn id="40" idx="1"/>
            </p:cNvCxnSpPr>
            <p:nvPr/>
          </p:nvCxnSpPr>
          <p:spPr>
            <a:xfrm rot="10800000" flipV="1">
              <a:off x="2819406" y="6091714"/>
              <a:ext cx="914395" cy="23287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40" idx="3"/>
            </p:cNvCxnSpPr>
            <p:nvPr/>
          </p:nvCxnSpPr>
          <p:spPr>
            <a:xfrm>
              <a:off x="5611236" y="6091715"/>
              <a:ext cx="865763" cy="23288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6324600" y="4419600"/>
            <a:ext cx="2514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304800" y="4384596"/>
            <a:ext cx="2514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Algorithm 2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296722" y="533400"/>
            <a:ext cx="264687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010010-10-10101—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1—101-0—0--110--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--011-01001--010</a:t>
            </a:r>
          </a:p>
          <a:p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010-1001-010-000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-1111—100-111--1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66800" y="3962400"/>
            <a:ext cx="98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934200" y="4085272"/>
            <a:ext cx="98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GROUP2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6400800" y="4542472"/>
            <a:ext cx="239039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010-1001-010-000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1000" y="4419600"/>
            <a:ext cx="2390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010010-10-10101—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895600" y="3505200"/>
            <a:ext cx="3684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Pick </a:t>
            </a: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/>
              <a:t> fragments at random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Algorithm 2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296722" y="533400"/>
            <a:ext cx="264687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010010-10-10101—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1—101-0—0--110--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--011-01001--010</a:t>
            </a:r>
          </a:p>
          <a:p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010-1001-010-000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-1111—100-111--1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18065" y="3276600"/>
            <a:ext cx="33972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Partition each remaining </a:t>
            </a:r>
          </a:p>
          <a:p>
            <a:r>
              <a:rPr lang="en-US" sz="2400" b="1" dirty="0" smtClean="0"/>
              <a:t>fragment to closest</a:t>
            </a:r>
          </a:p>
          <a:p>
            <a:r>
              <a:rPr lang="en-US" sz="2400" b="1" dirty="0" smtClean="0"/>
              <a:t>representative fragment</a:t>
            </a:r>
            <a:endParaRPr lang="en-US" sz="24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6324600" y="4419600"/>
            <a:ext cx="2514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04800" y="4384596"/>
            <a:ext cx="2514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66800" y="3962400"/>
            <a:ext cx="98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934200" y="4085272"/>
            <a:ext cx="98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GROUP2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400800" y="4542472"/>
            <a:ext cx="239039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010-1001-010-000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1—101-0—0--110--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" y="4419600"/>
            <a:ext cx="239039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010010-10-10101—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--011-01001—-010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-1111—100-111--1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6324600" y="4419600"/>
            <a:ext cx="2514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304800" y="4384596"/>
            <a:ext cx="2514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Algorithm 2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296722" y="533400"/>
            <a:ext cx="264687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010010-10-10101—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1—101-0—0--110--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--011-01001--010</a:t>
            </a:r>
          </a:p>
          <a:p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010-1001-010-000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-1111—100-111--1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66800" y="3962400"/>
            <a:ext cx="98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934200" y="4085272"/>
            <a:ext cx="98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GROUP2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6400800" y="4542472"/>
            <a:ext cx="239039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010-1001-010-000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1—101-0—0--110--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1000" y="4419600"/>
            <a:ext cx="239039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010010-10-10101—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--011-01001—-010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-1111—100-111--1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581400" y="4038600"/>
            <a:ext cx="1858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Can get a 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Bad </a:t>
            </a:r>
            <a:r>
              <a:rPr lang="en-US" sz="2400" b="1" dirty="0" smtClean="0">
                <a:solidFill>
                  <a:srgbClr val="FF0000"/>
                </a:solidFill>
              </a:rPr>
              <a:t>Partition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57600" y="5105400"/>
            <a:ext cx="1489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So try again…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6324600" y="4419600"/>
            <a:ext cx="2514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3657600" y="4384596"/>
            <a:ext cx="2514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Algorithm 2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268522" y="533400"/>
            <a:ext cx="264687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010010-10-10101—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1—101-0—0--110--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--011-01001--010</a:t>
            </a:r>
          </a:p>
          <a:p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010-1001-010-000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-1111—100-111--1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19600" y="3962400"/>
            <a:ext cx="98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934200" y="4085272"/>
            <a:ext cx="98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GROUP2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6400800" y="4542472"/>
            <a:ext cx="239039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010-1001-010-000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1—101-0—0--110--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33800" y="4419600"/>
            <a:ext cx="239039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010010-10-10101—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--011-01001—-010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-1111—100-111--1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2401" y="381000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000" b="1" dirty="0" smtClean="0"/>
              <a:t>Repeatedly pick </a:t>
            </a:r>
            <a:r>
              <a:rPr lang="en-US" sz="2000" b="1" dirty="0" smtClean="0">
                <a:solidFill>
                  <a:srgbClr val="FF0000"/>
                </a:solidFill>
              </a:rPr>
              <a:t>2 random fragments</a:t>
            </a:r>
            <a:r>
              <a:rPr lang="en-US" sz="2000" b="1" dirty="0" smtClean="0"/>
              <a:t>, and partition.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chwellerr\Pictures\catnhat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692150" cy="1309656"/>
          </a:xfrm>
          <a:prstGeom prst="rect">
            <a:avLst/>
          </a:prstGeom>
          <a:noFill/>
        </p:spPr>
      </p:pic>
      <p:pic>
        <p:nvPicPr>
          <p:cNvPr id="1027" name="Picture 3" descr="C:\Users\schwellerr\Pictures\funny%20cat%20Shrek%20puss%27n%20boot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971800"/>
            <a:ext cx="1550988" cy="1162925"/>
          </a:xfrm>
          <a:prstGeom prst="rect">
            <a:avLst/>
          </a:prstGeom>
          <a:noFill/>
        </p:spPr>
      </p:pic>
      <p:pic>
        <p:nvPicPr>
          <p:cNvPr id="1028" name="Picture 4" descr="C:\Users\schwellerr\Pictures\kt-bi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1" y="4495800"/>
            <a:ext cx="1066800" cy="101794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286000" y="1824335"/>
            <a:ext cx="6669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AG</a:t>
            </a:r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r>
              <a:rPr lang="en-US" sz="2400" b="1" dirty="0" smtClean="0"/>
              <a:t>TTACCACATAG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dirty="0" smtClean="0"/>
              <a:t>CGAT</a:t>
            </a:r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r>
              <a:rPr lang="en-US" sz="2400" b="1" dirty="0" smtClean="0"/>
              <a:t>GAGATTAC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dirty="0" smtClean="0"/>
              <a:t>AGTATCGA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dirty="0" smtClean="0"/>
              <a:t>C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0" y="3272135"/>
            <a:ext cx="6669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AG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dirty="0" smtClean="0"/>
              <a:t>TTACCACATAG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dirty="0" smtClean="0"/>
              <a:t>CGAT</a:t>
            </a:r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r>
              <a:rPr lang="en-US" sz="2400" b="1" dirty="0" smtClean="0"/>
              <a:t>GAGATTAC</a:t>
            </a:r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r>
              <a:rPr lang="en-US" sz="2400" b="1" dirty="0" smtClean="0"/>
              <a:t>AGTATCGA</a:t>
            </a:r>
            <a:r>
              <a:rPr lang="en-US" sz="2400" b="1" dirty="0">
                <a:solidFill>
                  <a:srgbClr val="FF0000"/>
                </a:solidFill>
              </a:rPr>
              <a:t>A</a:t>
            </a:r>
            <a:r>
              <a:rPr lang="en-US" sz="2400" b="1" dirty="0" smtClean="0"/>
              <a:t>C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289137" y="4715470"/>
            <a:ext cx="6669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AG</a:t>
            </a:r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r>
              <a:rPr lang="en-US" sz="2400" b="1" dirty="0" smtClean="0"/>
              <a:t>TTACCACATAG</a:t>
            </a:r>
            <a:r>
              <a:rPr lang="en-US" sz="2400" b="1" dirty="0">
                <a:solidFill>
                  <a:srgbClr val="FF0000"/>
                </a:solidFill>
              </a:rPr>
              <a:t>G</a:t>
            </a:r>
            <a:r>
              <a:rPr lang="en-US" sz="2400" b="1" dirty="0" smtClean="0"/>
              <a:t>CGAT</a:t>
            </a:r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r>
              <a:rPr lang="en-US" sz="2400" b="1" dirty="0" smtClean="0"/>
              <a:t>GAGATTAC</a:t>
            </a:r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r>
              <a:rPr lang="en-US" sz="2400" b="1" dirty="0" smtClean="0"/>
              <a:t>AGTATCGA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dirty="0" smtClean="0"/>
              <a:t>C</a:t>
            </a:r>
            <a:endParaRPr lang="en-US" sz="2400" b="1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dirty="0" smtClean="0"/>
              <a:t>Haplotypes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71800" y="914400"/>
            <a:ext cx="44049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Most sites are the same, those that differ are</a:t>
            </a:r>
          </a:p>
          <a:p>
            <a:r>
              <a:rPr lang="en-US" dirty="0" smtClean="0"/>
              <a:t>Single nucleotide </a:t>
            </a:r>
            <a:r>
              <a:rPr lang="en-US" dirty="0" smtClean="0"/>
              <a:t>polymorphisms </a:t>
            </a:r>
            <a:r>
              <a:rPr lang="en-US" dirty="0" smtClean="0"/>
              <a:t>( SNP’s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6324600" y="4419600"/>
            <a:ext cx="2514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3657600" y="4384596"/>
            <a:ext cx="2514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Algorithm 2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268522" y="533400"/>
            <a:ext cx="264687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010010-10-10101—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1—101-0—0--110--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--011-01001--010</a:t>
            </a:r>
          </a:p>
          <a:p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010-1001-010-000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-1111—100-111--1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19600" y="3962400"/>
            <a:ext cx="98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934200" y="4085272"/>
            <a:ext cx="98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GROUP2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6400800" y="4542472"/>
            <a:ext cx="239039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010-1001-010-000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1—101-0—0--110--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33800" y="4419600"/>
            <a:ext cx="239039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010010-10-10101—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--011-01001—-010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-1111—100-111--1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2401" y="381000"/>
            <a:ext cx="3429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000" b="1" dirty="0" smtClean="0"/>
              <a:t>Repeatedly pick </a:t>
            </a:r>
            <a:r>
              <a:rPr lang="en-US" sz="2000" b="1" dirty="0" smtClean="0">
                <a:solidFill>
                  <a:srgbClr val="FF0000"/>
                </a:solidFill>
              </a:rPr>
              <a:t>2 random fragments</a:t>
            </a:r>
            <a:r>
              <a:rPr lang="en-US" sz="2000" b="1" dirty="0" smtClean="0"/>
              <a:t>, and partition.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- </a:t>
            </a:r>
            <a:r>
              <a:rPr lang="en-US" sz="2000" b="1" dirty="0" smtClean="0"/>
              <a:t>For each iteration, compute</a:t>
            </a:r>
            <a:endParaRPr lang="en-US" sz="2000" b="1" dirty="0" smtClean="0"/>
          </a:p>
          <a:p>
            <a:r>
              <a:rPr lang="en-US" sz="2000" b="1" dirty="0" smtClean="0">
                <a:solidFill>
                  <a:srgbClr val="FF0000"/>
                </a:solidFill>
              </a:rPr>
              <a:t>MAX </a:t>
            </a:r>
            <a:r>
              <a:rPr lang="en-US" sz="2000" b="1" dirty="0" smtClean="0">
                <a:solidFill>
                  <a:srgbClr val="FF0000"/>
                </a:solidFill>
              </a:rPr>
              <a:t>distance </a:t>
            </a:r>
            <a:r>
              <a:rPr lang="en-US" sz="2000" b="1" dirty="0" smtClean="0"/>
              <a:t>between representative fragment and any other fragment in the same group.</a:t>
            </a:r>
          </a:p>
          <a:p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6324600" y="4419600"/>
            <a:ext cx="2514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3657600" y="4384596"/>
            <a:ext cx="2514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Algorithm 2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268522" y="533400"/>
            <a:ext cx="264687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010010-10-10101—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1—101-0—0--110--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--011-01001--010</a:t>
            </a:r>
          </a:p>
          <a:p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010-1001-010-000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-1111—100-111--1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19600" y="3962400"/>
            <a:ext cx="98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934200" y="4085272"/>
            <a:ext cx="98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GROUP2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6400800" y="4542472"/>
            <a:ext cx="239039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010-1001-010-000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1—101-0—0--110--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33800" y="4419600"/>
            <a:ext cx="239039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010010-10-10101—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--011-01001—-010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-1111—100-111--1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2401" y="381000"/>
            <a:ext cx="3429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000" b="1" dirty="0" smtClean="0"/>
              <a:t>Repeatedly pick </a:t>
            </a:r>
            <a:r>
              <a:rPr lang="en-US" sz="2000" b="1" dirty="0" smtClean="0">
                <a:solidFill>
                  <a:srgbClr val="FF0000"/>
                </a:solidFill>
              </a:rPr>
              <a:t>2 random fragments</a:t>
            </a:r>
            <a:r>
              <a:rPr lang="en-US" sz="2000" b="1" dirty="0" smtClean="0"/>
              <a:t>, and partition.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- </a:t>
            </a:r>
            <a:r>
              <a:rPr lang="en-US" sz="2000" b="1" dirty="0" smtClean="0"/>
              <a:t>For each iteration, compute</a:t>
            </a:r>
            <a:endParaRPr lang="en-US" sz="2000" b="1" dirty="0" smtClean="0"/>
          </a:p>
          <a:p>
            <a:r>
              <a:rPr lang="en-US" sz="2000" b="1" dirty="0" smtClean="0">
                <a:solidFill>
                  <a:srgbClr val="FF0000"/>
                </a:solidFill>
              </a:rPr>
              <a:t>MAX </a:t>
            </a:r>
            <a:r>
              <a:rPr lang="en-US" sz="2000" b="1" dirty="0" smtClean="0">
                <a:solidFill>
                  <a:srgbClr val="FF0000"/>
                </a:solidFill>
              </a:rPr>
              <a:t>distance </a:t>
            </a:r>
            <a:r>
              <a:rPr lang="en-US" sz="2000" b="1" dirty="0" smtClean="0"/>
              <a:t>between representative fragment and any other fragment in the same group.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-</a:t>
            </a:r>
            <a:r>
              <a:rPr lang="en-US" sz="2000" b="1" dirty="0" smtClean="0">
                <a:solidFill>
                  <a:srgbClr val="FF0000"/>
                </a:solidFill>
              </a:rPr>
              <a:t>Repeat O(1) times</a:t>
            </a:r>
            <a:r>
              <a:rPr lang="en-US" sz="2000" b="1" dirty="0" smtClean="0"/>
              <a:t>, output</a:t>
            </a:r>
          </a:p>
          <a:p>
            <a:r>
              <a:rPr lang="en-US" sz="2000" b="1" dirty="0" smtClean="0"/>
              <a:t>the best partition found over all iterations.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3440" y="4417874"/>
            <a:ext cx="2305118" cy="175432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Achieves success with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high probability</a:t>
            </a:r>
          </a:p>
          <a:p>
            <a:endParaRPr lang="en-US" b="1" dirty="0" smtClean="0"/>
          </a:p>
          <a:p>
            <a:r>
              <a:rPr lang="en-US" b="1" dirty="0" smtClean="0"/>
              <a:t>Does not require prior</a:t>
            </a:r>
          </a:p>
          <a:p>
            <a:r>
              <a:rPr lang="en-US" b="1" dirty="0" smtClean="0"/>
              <a:t>k</a:t>
            </a:r>
            <a:r>
              <a:rPr lang="en-US" b="1" dirty="0" smtClean="0"/>
              <a:t>nowledge of model</a:t>
            </a:r>
          </a:p>
          <a:p>
            <a:r>
              <a:rPr lang="en-US" b="1" dirty="0" smtClean="0"/>
              <a:t>parameters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6324600" y="4419600"/>
            <a:ext cx="2514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3657600" y="4384596"/>
            <a:ext cx="2514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858000" y="381000"/>
            <a:ext cx="190308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010010-10-10101—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1—101-0—0--110--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--011-01001--010</a:t>
            </a:r>
          </a:p>
          <a:p>
            <a:r>
              <a:rPr lang="en-US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010-1001-010-000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-1111—100-111--1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19600" y="3962400"/>
            <a:ext cx="98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934200" y="4085272"/>
            <a:ext cx="98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GROUP2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6400800" y="4542472"/>
            <a:ext cx="239039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010-1001-010-000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1—101-0—0--110--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--0110010-10-01-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33800" y="4419600"/>
            <a:ext cx="239039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010010-10-10101—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--011-01001—-010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11----10101-101-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111—10-0--1110-1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-1111—100-111--1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2401" y="381000"/>
            <a:ext cx="3429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000" b="1" dirty="0" smtClean="0"/>
              <a:t>Repeatedly pick </a:t>
            </a:r>
            <a:r>
              <a:rPr lang="en-US" sz="2000" b="1" dirty="0" smtClean="0">
                <a:solidFill>
                  <a:srgbClr val="FF0000"/>
                </a:solidFill>
              </a:rPr>
              <a:t>2 random fragments</a:t>
            </a:r>
            <a:r>
              <a:rPr lang="en-US" sz="2000" b="1" dirty="0" smtClean="0"/>
              <a:t>, and partition.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- </a:t>
            </a:r>
            <a:r>
              <a:rPr lang="en-US" sz="2000" b="1" dirty="0" smtClean="0"/>
              <a:t>For each iteration, compute</a:t>
            </a:r>
            <a:endParaRPr lang="en-US" sz="2000" b="1" dirty="0" smtClean="0"/>
          </a:p>
          <a:p>
            <a:r>
              <a:rPr lang="en-US" sz="2000" b="1" dirty="0" smtClean="0">
                <a:solidFill>
                  <a:srgbClr val="FF0000"/>
                </a:solidFill>
              </a:rPr>
              <a:t>MAX </a:t>
            </a:r>
            <a:r>
              <a:rPr lang="en-US" sz="2000" b="1" dirty="0" smtClean="0">
                <a:solidFill>
                  <a:srgbClr val="FF0000"/>
                </a:solidFill>
              </a:rPr>
              <a:t>distance </a:t>
            </a:r>
            <a:r>
              <a:rPr lang="en-US" sz="2000" b="1" dirty="0" smtClean="0"/>
              <a:t>between representative fragment and any other fragment in the same group.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-</a:t>
            </a:r>
            <a:r>
              <a:rPr lang="en-US" sz="2000" b="1" dirty="0" smtClean="0">
                <a:solidFill>
                  <a:srgbClr val="FF0000"/>
                </a:solidFill>
              </a:rPr>
              <a:t>Repeat O(1) times</a:t>
            </a:r>
            <a:r>
              <a:rPr lang="en-US" sz="2000" b="1" dirty="0" smtClean="0"/>
              <a:t>, output</a:t>
            </a:r>
          </a:p>
          <a:p>
            <a:r>
              <a:rPr lang="en-US" sz="2000" b="1" dirty="0" smtClean="0"/>
              <a:t>the best partition found over all iterations.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3440" y="4417874"/>
            <a:ext cx="2305118" cy="175432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Achieves success with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high probability</a:t>
            </a:r>
          </a:p>
          <a:p>
            <a:endParaRPr lang="en-US" b="1" dirty="0" smtClean="0"/>
          </a:p>
          <a:p>
            <a:r>
              <a:rPr lang="en-US" b="1" dirty="0" smtClean="0"/>
              <a:t>Does not require prior</a:t>
            </a:r>
          </a:p>
          <a:p>
            <a:r>
              <a:rPr lang="en-US" b="1" dirty="0" smtClean="0"/>
              <a:t>k</a:t>
            </a:r>
            <a:r>
              <a:rPr lang="en-US" b="1" dirty="0" smtClean="0"/>
              <a:t>nowledge of model</a:t>
            </a:r>
          </a:p>
          <a:p>
            <a:r>
              <a:rPr lang="en-US" b="1" dirty="0" smtClean="0"/>
              <a:t>parameters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3810000" y="2286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Measure </a:t>
            </a:r>
            <a:r>
              <a:rPr lang="en-US" b="1" dirty="0" smtClean="0">
                <a:solidFill>
                  <a:srgbClr val="FF0000"/>
                </a:solidFill>
              </a:rPr>
              <a:t>SUM</a:t>
            </a:r>
            <a:r>
              <a:rPr lang="en-US" b="1" dirty="0" smtClean="0"/>
              <a:t> of distances between representative fragment and </a:t>
            </a:r>
            <a:r>
              <a:rPr lang="en-US" b="1" dirty="0" smtClean="0">
                <a:solidFill>
                  <a:srgbClr val="FF0000"/>
                </a:solidFill>
              </a:rPr>
              <a:t>ALL</a:t>
            </a:r>
            <a:r>
              <a:rPr lang="en-US" b="1" dirty="0" smtClean="0"/>
              <a:t> other fragments in the same group</a:t>
            </a:r>
            <a:endParaRPr lang="en-US" dirty="0"/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Algorithm </a:t>
            </a:r>
            <a:r>
              <a:rPr lang="en-US" sz="3100" dirty="0" smtClean="0">
                <a:solidFill>
                  <a:srgbClr val="FF0000"/>
                </a:solidFill>
              </a:rPr>
              <a:t>3</a:t>
            </a:r>
            <a:endParaRPr lang="en-US" sz="3100" dirty="0">
              <a:solidFill>
                <a:srgbClr val="FF0000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rot="10800000" flipH="1" flipV="1">
            <a:off x="304800" y="1366867"/>
            <a:ext cx="2666999" cy="14525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 flipV="1">
            <a:off x="381000" y="1295399"/>
            <a:ext cx="2667000" cy="16002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429000" y="2209800"/>
            <a:ext cx="381000" cy="3048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648200" y="3276600"/>
            <a:ext cx="3970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-This achieves the </a:t>
            </a:r>
            <a:r>
              <a:rPr lang="en-US" b="1" dirty="0" smtClean="0">
                <a:solidFill>
                  <a:srgbClr val="FF0000"/>
                </a:solidFill>
              </a:rPr>
              <a:t>best empirical results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Background, Haplotypes </a:t>
            </a:r>
          </a:p>
          <a:p>
            <a:r>
              <a:rPr lang="en-US" dirty="0" smtClean="0"/>
              <a:t>Problem Formulation</a:t>
            </a:r>
          </a:p>
          <a:p>
            <a:r>
              <a:rPr lang="en-US" dirty="0" smtClean="0"/>
              <a:t>Algorithms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Empirical Data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Empirical </a:t>
            </a:r>
            <a:r>
              <a:rPr lang="en-US" sz="2400" b="1" dirty="0" smtClean="0"/>
              <a:t>Tests</a:t>
            </a:r>
            <a:endParaRPr lang="en-US" sz="31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609600"/>
            <a:ext cx="883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 experiments, Algorithm 3 gave the best performance: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78932"/>
            <a:ext cx="9144000" cy="3850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Summary /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/>
          <a:lstStyle/>
          <a:p>
            <a:r>
              <a:rPr lang="en-US" dirty="0" smtClean="0"/>
              <a:t>Summary</a:t>
            </a:r>
          </a:p>
          <a:p>
            <a:pPr lvl="1"/>
            <a:r>
              <a:rPr lang="en-US" dirty="0" smtClean="0"/>
              <a:t>Provably good probabilistic algorithms for singular haplotype reconstruction.</a:t>
            </a:r>
          </a:p>
          <a:p>
            <a:pPr lvl="1"/>
            <a:r>
              <a:rPr lang="en-US" dirty="0" smtClean="0"/>
              <a:t>Algorithms are fast: linear time </a:t>
            </a:r>
          </a:p>
          <a:p>
            <a:pPr lvl="1"/>
            <a:r>
              <a:rPr lang="en-US" dirty="0" smtClean="0"/>
              <a:t>Good empirical performance on simulated data</a:t>
            </a:r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 smtClean="0"/>
              <a:t>Consider model with short fragments</a:t>
            </a:r>
          </a:p>
          <a:p>
            <a:pPr lvl="1"/>
            <a:r>
              <a:rPr lang="en-US" dirty="0" smtClean="0"/>
              <a:t>Test with real biological data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4999672"/>
            <a:ext cx="883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The software of our algorithms is available for public access and for real-time on-line demonstration at </a:t>
            </a: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http://fpsa.cs.uno.edu/HapRec/HapRec.html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9800" y="6229290"/>
            <a:ext cx="3987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Thank you for listening.  Questions?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chwellerr\Pictures\catnhat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692150" cy="1309656"/>
          </a:xfrm>
          <a:prstGeom prst="rect">
            <a:avLst/>
          </a:prstGeom>
          <a:noFill/>
        </p:spPr>
      </p:pic>
      <p:pic>
        <p:nvPicPr>
          <p:cNvPr id="1027" name="Picture 3" descr="C:\Users\schwellerr\Pictures\funny%20cat%20Shrek%20puss%27n%20boot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971800"/>
            <a:ext cx="1550988" cy="1162925"/>
          </a:xfrm>
          <a:prstGeom prst="rect">
            <a:avLst/>
          </a:prstGeom>
          <a:noFill/>
        </p:spPr>
      </p:pic>
      <p:pic>
        <p:nvPicPr>
          <p:cNvPr id="1028" name="Picture 4" descr="C:\Users\schwellerr\Pictures\kt-bi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1" y="4495800"/>
            <a:ext cx="1066800" cy="1017949"/>
          </a:xfrm>
          <a:prstGeom prst="rect">
            <a:avLst/>
          </a:prstGeom>
          <a:noFill/>
        </p:spPr>
      </p:pic>
      <p:sp>
        <p:nvSpPr>
          <p:cNvPr id="19" name="Rounded Rectangle 18"/>
          <p:cNvSpPr/>
          <p:nvPr/>
        </p:nvSpPr>
        <p:spPr>
          <a:xfrm>
            <a:off x="2743200" y="1676400"/>
            <a:ext cx="228600" cy="37338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4648200" y="1676400"/>
            <a:ext cx="228600" cy="37338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5486400" y="1676400"/>
            <a:ext cx="228600" cy="37338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7010400" y="1676400"/>
            <a:ext cx="228600" cy="37338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8458200" y="1676400"/>
            <a:ext cx="228600" cy="37338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0" y="1824335"/>
            <a:ext cx="6669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AG</a:t>
            </a:r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r>
              <a:rPr lang="en-US" sz="2400" b="1" dirty="0" smtClean="0"/>
              <a:t>TTACCACATAG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dirty="0" smtClean="0"/>
              <a:t>CGAT</a:t>
            </a:r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r>
              <a:rPr lang="en-US" sz="2400" b="1" dirty="0" smtClean="0"/>
              <a:t>GAGATTAC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dirty="0" smtClean="0"/>
              <a:t>AGTATCGA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dirty="0" smtClean="0"/>
              <a:t>C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0" y="3272135"/>
            <a:ext cx="6669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AG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dirty="0" smtClean="0"/>
              <a:t>TTACCACATAG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dirty="0" smtClean="0"/>
              <a:t>CGAT</a:t>
            </a:r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r>
              <a:rPr lang="en-US" sz="2400" b="1" dirty="0" smtClean="0"/>
              <a:t>GAGATTAC</a:t>
            </a:r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r>
              <a:rPr lang="en-US" sz="2400" b="1" dirty="0" smtClean="0"/>
              <a:t>AGTATCGA</a:t>
            </a:r>
            <a:r>
              <a:rPr lang="en-US" sz="2400" b="1" dirty="0">
                <a:solidFill>
                  <a:srgbClr val="FF0000"/>
                </a:solidFill>
              </a:rPr>
              <a:t>A</a:t>
            </a:r>
            <a:r>
              <a:rPr lang="en-US" sz="2400" b="1" dirty="0" smtClean="0"/>
              <a:t>C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289137" y="4715470"/>
            <a:ext cx="6669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AG</a:t>
            </a:r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r>
              <a:rPr lang="en-US" sz="2400" b="1" dirty="0" smtClean="0"/>
              <a:t>TTACCACATAG</a:t>
            </a:r>
            <a:r>
              <a:rPr lang="en-US" sz="2400" b="1" dirty="0">
                <a:solidFill>
                  <a:srgbClr val="FF0000"/>
                </a:solidFill>
              </a:rPr>
              <a:t>G</a:t>
            </a:r>
            <a:r>
              <a:rPr lang="en-US" sz="2400" b="1" dirty="0" smtClean="0"/>
              <a:t>CGAT</a:t>
            </a:r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r>
              <a:rPr lang="en-US" sz="2400" b="1" dirty="0" smtClean="0"/>
              <a:t>GAGATTAC</a:t>
            </a:r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r>
              <a:rPr lang="en-US" sz="2400" b="1" dirty="0" smtClean="0"/>
              <a:t>AGTATCGA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dirty="0" smtClean="0"/>
              <a:t>C</a:t>
            </a:r>
            <a:endParaRPr lang="en-US" sz="2400" b="1" dirty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dirty="0" smtClean="0"/>
              <a:t>Haplotypes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0" y="838200"/>
            <a:ext cx="4125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Single Nucleotide Polymorphisms ( SNP’s )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rot="5400000">
            <a:off x="3200400" y="1295400"/>
            <a:ext cx="304800" cy="304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6200000" flipH="1">
            <a:off x="4267200" y="1219200"/>
            <a:ext cx="38100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953000" y="1219200"/>
            <a:ext cx="45720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105400" y="1219200"/>
            <a:ext cx="1447800" cy="304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562600" y="1219200"/>
            <a:ext cx="274320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chwellerr\Pictures\catnhat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692150" cy="1309656"/>
          </a:xfrm>
          <a:prstGeom prst="rect">
            <a:avLst/>
          </a:prstGeom>
          <a:noFill/>
        </p:spPr>
      </p:pic>
      <p:pic>
        <p:nvPicPr>
          <p:cNvPr id="1027" name="Picture 3" descr="C:\Users\schwellerr\Pictures\funny%20cat%20Shrek%20puss%27n%20boot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971800"/>
            <a:ext cx="1550988" cy="1162925"/>
          </a:xfrm>
          <a:prstGeom prst="rect">
            <a:avLst/>
          </a:prstGeom>
          <a:noFill/>
        </p:spPr>
      </p:pic>
      <p:pic>
        <p:nvPicPr>
          <p:cNvPr id="1028" name="Picture 4" descr="C:\Users\schwellerr\Pictures\kt-bi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1" y="4495800"/>
            <a:ext cx="1066800" cy="101794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286000" y="1824335"/>
            <a:ext cx="6669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AG</a:t>
            </a:r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r>
              <a:rPr lang="en-US" sz="2400" b="1" dirty="0" smtClean="0"/>
              <a:t>TTACCACATAG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dirty="0" smtClean="0"/>
              <a:t>CGAT</a:t>
            </a:r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r>
              <a:rPr lang="en-US" sz="2400" b="1" dirty="0" smtClean="0"/>
              <a:t>GAGATTAC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dirty="0" smtClean="0"/>
              <a:t>AGTATCGA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dirty="0" smtClean="0"/>
              <a:t>C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0" y="3272135"/>
            <a:ext cx="6669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AG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dirty="0" smtClean="0"/>
              <a:t>TTACCACATAG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dirty="0" smtClean="0"/>
              <a:t>CGAT</a:t>
            </a:r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r>
              <a:rPr lang="en-US" sz="2400" b="1" dirty="0" smtClean="0"/>
              <a:t>GAGATTAC</a:t>
            </a:r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r>
              <a:rPr lang="en-US" sz="2400" b="1" dirty="0" smtClean="0"/>
              <a:t>AGTATCGA</a:t>
            </a:r>
            <a:r>
              <a:rPr lang="en-US" sz="2400" b="1" dirty="0">
                <a:solidFill>
                  <a:srgbClr val="FF0000"/>
                </a:solidFill>
              </a:rPr>
              <a:t>A</a:t>
            </a:r>
            <a:r>
              <a:rPr lang="en-US" sz="2400" b="1" dirty="0" smtClean="0"/>
              <a:t>C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289137" y="4715470"/>
            <a:ext cx="6669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AG</a:t>
            </a:r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r>
              <a:rPr lang="en-US" sz="2400" b="1" dirty="0" smtClean="0"/>
              <a:t>TTACCACATAG</a:t>
            </a:r>
            <a:r>
              <a:rPr lang="en-US" sz="2400" b="1" dirty="0">
                <a:solidFill>
                  <a:srgbClr val="FF0000"/>
                </a:solidFill>
              </a:rPr>
              <a:t>G</a:t>
            </a:r>
            <a:r>
              <a:rPr lang="en-US" sz="2400" b="1" dirty="0" smtClean="0"/>
              <a:t>CGAT</a:t>
            </a:r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r>
              <a:rPr lang="en-US" sz="2400" b="1" dirty="0" smtClean="0"/>
              <a:t>GAGATTAC</a:t>
            </a:r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r>
              <a:rPr lang="en-US" sz="2400" b="1" dirty="0" smtClean="0"/>
              <a:t>AGTATCGA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n-US" sz="2400" b="1" dirty="0" smtClean="0"/>
              <a:t>C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876800" y="2433935"/>
            <a:ext cx="944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ATATT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868152" y="3877270"/>
            <a:ext cx="999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TTCCA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876800" y="5329535"/>
            <a:ext cx="1043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AGCCT</a:t>
            </a:r>
            <a:endParaRPr lang="en-US" sz="2400" b="1" dirty="0"/>
          </a:p>
        </p:txBody>
      </p:sp>
      <p:cxnSp>
        <p:nvCxnSpPr>
          <p:cNvPr id="16" name="Straight Arrow Connector 15"/>
          <p:cNvCxnSpPr/>
          <p:nvPr/>
        </p:nvCxnSpPr>
        <p:spPr>
          <a:xfrm rot="10800000" flipV="1">
            <a:off x="5562600" y="2209800"/>
            <a:ext cx="1525588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5211846" y="3766641"/>
            <a:ext cx="228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5220494" y="5214441"/>
            <a:ext cx="228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dirty="0" smtClean="0"/>
              <a:t>Haplotypes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472878" y="2831068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Haplotype</a:t>
            </a:r>
            <a:endParaRPr lang="en-US" b="1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897188" y="2209800"/>
            <a:ext cx="2055812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H="1">
            <a:off x="4801394" y="2210594"/>
            <a:ext cx="304800" cy="3032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3" idx="0"/>
          </p:cNvCxnSpPr>
          <p:nvPr/>
        </p:nvCxnSpPr>
        <p:spPr>
          <a:xfrm rot="5400000">
            <a:off x="5344662" y="2214408"/>
            <a:ext cx="224135" cy="21491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3" idx="3"/>
          </p:cNvCxnSpPr>
          <p:nvPr/>
        </p:nvCxnSpPr>
        <p:spPr>
          <a:xfrm rot="10800000" flipV="1">
            <a:off x="5821740" y="2209800"/>
            <a:ext cx="2714249" cy="4549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ight Arrow 32"/>
          <p:cNvSpPr/>
          <p:nvPr/>
        </p:nvSpPr>
        <p:spPr>
          <a:xfrm rot="9437206">
            <a:off x="4572000" y="2819400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667000" y="762000"/>
            <a:ext cx="54093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Haplotype</a:t>
            </a:r>
            <a:r>
              <a:rPr lang="en-US" dirty="0" smtClean="0"/>
              <a:t>:  Compact genetic fingerprint specifying</a:t>
            </a:r>
          </a:p>
          <a:p>
            <a:r>
              <a:rPr lang="en-US" dirty="0" smtClean="0"/>
              <a:t>                      identifying characteristics among individual</a:t>
            </a:r>
          </a:p>
          <a:p>
            <a:r>
              <a:rPr lang="en-US" dirty="0" smtClean="0"/>
              <a:t>                      specimens within the same species.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3191752" y="1524000"/>
            <a:ext cx="228600" cy="37338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C:\Users\schwellerr\Pictures\catnhat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692150" cy="1309656"/>
          </a:xfrm>
          <a:prstGeom prst="rect">
            <a:avLst/>
          </a:prstGeom>
          <a:noFill/>
        </p:spPr>
      </p:pic>
      <p:pic>
        <p:nvPicPr>
          <p:cNvPr id="1027" name="Picture 3" descr="C:\Users\schwellerr\Pictures\funny%20cat%20Shrek%20puss%27n%20boot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971800"/>
            <a:ext cx="1550988" cy="1162925"/>
          </a:xfrm>
          <a:prstGeom prst="rect">
            <a:avLst/>
          </a:prstGeom>
          <a:noFill/>
        </p:spPr>
      </p:pic>
      <p:pic>
        <p:nvPicPr>
          <p:cNvPr id="1028" name="Picture 4" descr="C:\Users\schwellerr\Pictures\kt-bi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1" y="4495800"/>
            <a:ext cx="1066800" cy="1017949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819400" y="1604665"/>
            <a:ext cx="944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ATATT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810752" y="3195935"/>
            <a:ext cx="999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TTCCA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734552" y="4728865"/>
            <a:ext cx="1043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AGCCT</a:t>
            </a:r>
            <a:endParaRPr lang="en-US" sz="2400" b="1" dirty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Haplotypes, simplified even further</a:t>
            </a:r>
            <a:endParaRPr lang="en-US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4953000" y="1143000"/>
            <a:ext cx="25398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Each SNP site only varies</a:t>
            </a:r>
          </a:p>
          <a:p>
            <a:r>
              <a:rPr lang="en-US" b="1" dirty="0" smtClean="0"/>
              <a:t>between two possible</a:t>
            </a:r>
          </a:p>
          <a:p>
            <a:r>
              <a:rPr lang="en-US" b="1" dirty="0" smtClean="0"/>
              <a:t>values.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953000" y="2438400"/>
            <a:ext cx="2669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Use binary representation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chwellerr\Pictures\catnhat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692150" cy="1309656"/>
          </a:xfrm>
          <a:prstGeom prst="rect">
            <a:avLst/>
          </a:prstGeom>
          <a:noFill/>
        </p:spPr>
      </p:pic>
      <p:pic>
        <p:nvPicPr>
          <p:cNvPr id="1027" name="Picture 3" descr="C:\Users\schwellerr\Pictures\funny%20cat%20Shrek%20puss%27n%20boot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971800"/>
            <a:ext cx="1550988" cy="1162925"/>
          </a:xfrm>
          <a:prstGeom prst="rect">
            <a:avLst/>
          </a:prstGeom>
          <a:noFill/>
        </p:spPr>
      </p:pic>
      <p:pic>
        <p:nvPicPr>
          <p:cNvPr id="1028" name="Picture 4" descr="C:\Users\schwellerr\Pictures\kt-bi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1" y="4495800"/>
            <a:ext cx="1066800" cy="1017949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04248" y="1604665"/>
            <a:ext cx="944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ATATT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895600" y="3195935"/>
            <a:ext cx="999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TTCCA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819400" y="4728865"/>
            <a:ext cx="1043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AGCCT</a:t>
            </a:r>
            <a:endParaRPr lang="en-US" sz="2400" b="1" dirty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dirty="0" smtClean="0"/>
              <a:t>Haplotypes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953000" y="1143000"/>
            <a:ext cx="28064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Each SNP site only varies</a:t>
            </a:r>
          </a:p>
          <a:p>
            <a:r>
              <a:rPr lang="en-US" sz="2000" b="1" dirty="0" smtClean="0"/>
              <a:t>between two possible</a:t>
            </a:r>
          </a:p>
          <a:p>
            <a:r>
              <a:rPr lang="en-US" sz="2000" b="1" dirty="0" smtClean="0"/>
              <a:t>values.</a:t>
            </a:r>
            <a:endParaRPr lang="en-US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953000" y="2438400"/>
            <a:ext cx="29572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Use binary representation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895600" y="2209800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0100</a:t>
            </a:r>
            <a:r>
              <a:rPr lang="en-US" sz="2400" b="1" dirty="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86952" y="3805535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1111</a:t>
            </a:r>
            <a:r>
              <a:rPr lang="en-US" sz="2400" b="1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95600" y="5334000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0011</a:t>
            </a:r>
            <a:r>
              <a:rPr lang="en-US" sz="2400" b="1" dirty="0"/>
              <a:t>1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3239294" y="2094706"/>
            <a:ext cx="228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3230646" y="3694906"/>
            <a:ext cx="228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3239294" y="5218906"/>
            <a:ext cx="228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24400" y="4343400"/>
            <a:ext cx="419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Determination of an individual’s haplotype is a key step in the analysis of genetic variation.</a:t>
            </a:r>
          </a:p>
          <a:p>
            <a:pPr>
              <a:buFontTx/>
              <a:buChar char="-"/>
            </a:pPr>
            <a:r>
              <a:rPr lang="en-US" dirty="0" smtClean="0"/>
              <a:t>Drug design</a:t>
            </a:r>
          </a:p>
          <a:p>
            <a:pPr>
              <a:buFontTx/>
              <a:buChar char="-"/>
            </a:pPr>
            <a:r>
              <a:rPr lang="en-US" dirty="0" smtClean="0"/>
              <a:t> Medical applications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4648200" y="4191000"/>
            <a:ext cx="4267200" cy="1828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Background, Haplotypes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Problem Formulation</a:t>
            </a:r>
          </a:p>
          <a:p>
            <a:r>
              <a:rPr lang="en-US" dirty="0" smtClean="0"/>
              <a:t>Algorithms</a:t>
            </a:r>
          </a:p>
          <a:p>
            <a:r>
              <a:rPr lang="en-US" dirty="0" smtClean="0"/>
              <a:t>Empirical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2186</TotalTime>
  <Words>2478</Words>
  <Application>Microsoft Office PowerPoint</Application>
  <PresentationFormat>On-screen Show (4:3)</PresentationFormat>
  <Paragraphs>730</Paragraphs>
  <Slides>45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Linear Time Probabilistic Algorithms for the Singular Haplotype Reconstruction Problem from SNP Fragments</vt:lpstr>
      <vt:lpstr>Outline</vt:lpstr>
      <vt:lpstr>Haplotypes</vt:lpstr>
      <vt:lpstr>Haplotypes</vt:lpstr>
      <vt:lpstr>Haplotypes</vt:lpstr>
      <vt:lpstr>Haplotypes</vt:lpstr>
      <vt:lpstr>Haplotypes, simplified even further</vt:lpstr>
      <vt:lpstr>Haplotypes</vt:lpstr>
      <vt:lpstr>Outline</vt:lpstr>
      <vt:lpstr>Haplotype Reconstruction Problem</vt:lpstr>
      <vt:lpstr>Slide 11</vt:lpstr>
      <vt:lpstr>Haplotype Reconstruction Problem</vt:lpstr>
      <vt:lpstr>Haplotype Reconstruction Problem</vt:lpstr>
      <vt:lpstr>Haplotype Reconstruction Problem</vt:lpstr>
      <vt:lpstr>Haplotype Reconstruction Problem</vt:lpstr>
      <vt:lpstr>Haplotype Reconstruction Problem</vt:lpstr>
      <vt:lpstr>Haplotype Reconstruction Problem</vt:lpstr>
      <vt:lpstr>Haplotype Reconstruction Problem</vt:lpstr>
      <vt:lpstr>Haplotype Reconstruction Problem</vt:lpstr>
      <vt:lpstr>Haplotype Reconstruction Problem</vt:lpstr>
      <vt:lpstr>Haplotype Reconstruction Problem</vt:lpstr>
      <vt:lpstr>Haplotype Reconstruction Problem</vt:lpstr>
      <vt:lpstr>Haplotype Reconstruction Problem</vt:lpstr>
      <vt:lpstr>Haplotype Reconstruction Problem</vt:lpstr>
      <vt:lpstr>Haplotype Reconstruction Problem</vt:lpstr>
      <vt:lpstr>Haplotype Reconstruction Problem</vt:lpstr>
      <vt:lpstr>Haplotype Reconstruction Problem</vt:lpstr>
      <vt:lpstr>Haplotype Reconstruction Problem</vt:lpstr>
      <vt:lpstr>Outline</vt:lpstr>
      <vt:lpstr>Algorithm 1</vt:lpstr>
      <vt:lpstr>Algorithm 1</vt:lpstr>
      <vt:lpstr>Algorithm 1</vt:lpstr>
      <vt:lpstr>Algorithm 1</vt:lpstr>
      <vt:lpstr>Algorithm 1</vt:lpstr>
      <vt:lpstr>Algorithm 1</vt:lpstr>
      <vt:lpstr>Algorithm 2</vt:lpstr>
      <vt:lpstr>Algorithm 2</vt:lpstr>
      <vt:lpstr>Algorithm 2</vt:lpstr>
      <vt:lpstr>Algorithm 2</vt:lpstr>
      <vt:lpstr>Algorithm 2</vt:lpstr>
      <vt:lpstr>Algorithm 2</vt:lpstr>
      <vt:lpstr>Algorithm 3</vt:lpstr>
      <vt:lpstr>Outline</vt:lpstr>
      <vt:lpstr>Empirical Tests</vt:lpstr>
      <vt:lpstr>Summary / Future Work</vt:lpstr>
    </vt:vector>
  </TitlesOfParts>
  <Company>UTPA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schwellerr</dc:creator>
  <cp:lastModifiedBy>schwellerr</cp:lastModifiedBy>
  <cp:revision>135</cp:revision>
  <dcterms:created xsi:type="dcterms:W3CDTF">2008-01-12T18:59:22Z</dcterms:created>
  <dcterms:modified xsi:type="dcterms:W3CDTF">2008-01-16T19:42:22Z</dcterms:modified>
</cp:coreProperties>
</file>