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Variety of proof-of-concept shapes possible. Nanoscale (applications to build things smaller than otherwise possible). DNA is information-rich (more varied behavior in self-assembly).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Variety of proof-of-concept shapes possible. Nanoscale (applications to build things smaller than otherwise possible). DNA is information-rich (more varied behavior in self-assembly).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Variety of proof-of-concept shapes possible. Nanoscale (applications to build things smaller than otherwise possible). DNA is information-rich (more varied behavior in self-assembly).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Variety of proof-of-concept shapes possible. Nanoscale (applications to build things smaller than otherwise possible). DNA is information-rich (more varied behavior in self-assembly).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-381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286000"/>
            <a:ext cx="11099800" cy="6286500"/>
          </a:xfrm>
          <a:prstGeom prst="rect">
            <a:avLst/>
          </a:prstGeom>
        </p:spPr>
        <p:txBody>
          <a:bodyPr lIns="0" tIns="0" rIns="0" bIns="0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med" advClick="1"/>
  <p:txStyles>
    <p:titleStyle>
      <a:lvl1pPr algn="ctr">
        <a:defRPr sz="6200">
          <a:latin typeface="Gill Sans MT"/>
          <a:ea typeface="Gill Sans MT"/>
          <a:cs typeface="Gill Sans MT"/>
          <a:sym typeface="Gill Sans MT"/>
        </a:defRPr>
      </a:lvl1pPr>
      <a:lvl2pPr algn="ctr">
        <a:defRPr sz="6200">
          <a:latin typeface="Gill Sans MT"/>
          <a:ea typeface="Gill Sans MT"/>
          <a:cs typeface="Gill Sans MT"/>
          <a:sym typeface="Gill Sans MT"/>
        </a:defRPr>
      </a:lvl2pPr>
      <a:lvl3pPr algn="ctr">
        <a:defRPr sz="6200">
          <a:latin typeface="Gill Sans MT"/>
          <a:ea typeface="Gill Sans MT"/>
          <a:cs typeface="Gill Sans MT"/>
          <a:sym typeface="Gill Sans MT"/>
        </a:defRPr>
      </a:lvl3pPr>
      <a:lvl4pPr algn="ctr">
        <a:defRPr sz="6200">
          <a:latin typeface="Gill Sans MT"/>
          <a:ea typeface="Gill Sans MT"/>
          <a:cs typeface="Gill Sans MT"/>
          <a:sym typeface="Gill Sans MT"/>
        </a:defRPr>
      </a:lvl4pPr>
      <a:lvl5pPr algn="ctr">
        <a:defRPr sz="6200">
          <a:latin typeface="Gill Sans MT"/>
          <a:ea typeface="Gill Sans MT"/>
          <a:cs typeface="Gill Sans MT"/>
          <a:sym typeface="Gill Sans MT"/>
        </a:defRPr>
      </a:lvl5pPr>
      <a:lvl6pPr algn="ctr">
        <a:defRPr sz="6200">
          <a:latin typeface="Gill Sans MT"/>
          <a:ea typeface="Gill Sans MT"/>
          <a:cs typeface="Gill Sans MT"/>
          <a:sym typeface="Gill Sans MT"/>
        </a:defRPr>
      </a:lvl6pPr>
      <a:lvl7pPr algn="ctr">
        <a:defRPr sz="6200">
          <a:latin typeface="Gill Sans MT"/>
          <a:ea typeface="Gill Sans MT"/>
          <a:cs typeface="Gill Sans MT"/>
          <a:sym typeface="Gill Sans MT"/>
        </a:defRPr>
      </a:lvl7pPr>
      <a:lvl8pPr algn="ctr">
        <a:defRPr sz="6200">
          <a:latin typeface="Gill Sans MT"/>
          <a:ea typeface="Gill Sans MT"/>
          <a:cs typeface="Gill Sans MT"/>
          <a:sym typeface="Gill Sans MT"/>
        </a:defRPr>
      </a:lvl8pPr>
      <a:lvl9pPr algn="ctr">
        <a:defRPr sz="6200">
          <a:latin typeface="Gill Sans MT"/>
          <a:ea typeface="Gill Sans MT"/>
          <a:cs typeface="Gill Sans MT"/>
          <a:sym typeface="Gill Sans MT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Gill Sans MT"/>
          <a:ea typeface="Gill Sans MT"/>
          <a:cs typeface="Gill Sans MT"/>
          <a:sym typeface="Gill Sans MT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Gill Sans MT"/>
          <a:ea typeface="Gill Sans MT"/>
          <a:cs typeface="Gill Sans MT"/>
          <a:sym typeface="Gill Sans MT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Gill Sans MT"/>
          <a:ea typeface="Gill Sans MT"/>
          <a:cs typeface="Gill Sans MT"/>
          <a:sym typeface="Gill Sans MT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Gill Sans MT"/>
          <a:ea typeface="Gill Sans MT"/>
          <a:cs typeface="Gill Sans MT"/>
          <a:sym typeface="Gill Sans MT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Gill Sans MT"/>
          <a:ea typeface="Gill Sans MT"/>
          <a:cs typeface="Gill Sans MT"/>
          <a:sym typeface="Gill Sans MT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Gill Sans MT"/>
          <a:ea typeface="Gill Sans MT"/>
          <a:cs typeface="Gill Sans MT"/>
          <a:sym typeface="Gill Sans MT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Gill Sans MT"/>
          <a:ea typeface="Gill Sans MT"/>
          <a:cs typeface="Gill Sans MT"/>
          <a:sym typeface="Gill Sans MT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Gill Sans MT"/>
          <a:ea typeface="Gill Sans MT"/>
          <a:cs typeface="Gill Sans MT"/>
          <a:sym typeface="Gill Sans MT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Gill Sans MT"/>
          <a:ea typeface="Gill Sans MT"/>
          <a:cs typeface="Gill Sans MT"/>
          <a:sym typeface="Gill Sans MT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62.png"/><Relationship Id="rId4" Type="http://schemas.openxmlformats.org/officeDocument/2006/relationships/image" Target="../media/image83.png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62.png"/><Relationship Id="rId4" Type="http://schemas.openxmlformats.org/officeDocument/2006/relationships/image" Target="../media/image84.png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3" Type="http://schemas.openxmlformats.org/officeDocument/2006/relationships/image" Target="../media/image62.png"/></Relationships>
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Relationship Id="rId3" Type="http://schemas.openxmlformats.org/officeDocument/2006/relationships/image" Target="../media/image62.png"/></Relationships>

</file>

<file path=ppt/slides/_rels/slide10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Relationship Id="rId3" Type="http://schemas.openxmlformats.org/officeDocument/2006/relationships/image" Target="../media/image62.png"/><Relationship Id="rId4" Type="http://schemas.openxmlformats.org/officeDocument/2006/relationships/image" Target="../media/image87.png"/></Relationships>

</file>

<file path=ppt/slides/_rels/slide10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62.png"/></Relationships>

</file>

<file path=ppt/slides/_rels/slide10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62.png"/></Relationships>

</file>

<file path=ppt/slides/_rels/slide10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Relationship Id="rId3" Type="http://schemas.openxmlformats.org/officeDocument/2006/relationships/image" Target="../media/image62.png"/></Relationships>

</file>

<file path=ppt/slides/_rels/slide10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Relationship Id="rId3" Type="http://schemas.openxmlformats.org/officeDocument/2006/relationships/image" Target="../media/image6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1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Relationship Id="rId3" Type="http://schemas.openxmlformats.org/officeDocument/2006/relationships/image" Target="../media/image62.png"/></Relationships>

</file>

<file path=ppt/slides/_rels/slide1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3" Type="http://schemas.openxmlformats.org/officeDocument/2006/relationships/image" Target="../media/image62.png"/></Relationships>

</file>

<file path=ppt/slides/_rels/slide1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3" Type="http://schemas.openxmlformats.org/officeDocument/2006/relationships/image" Target="../media/image62.png"/></Relationships>

</file>

<file path=ppt/slides/_rels/slide1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3" Type="http://schemas.openxmlformats.org/officeDocument/2006/relationships/image" Target="../media/image62.png"/></Relationships>

</file>

<file path=ppt/slides/_rels/slide1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Relationship Id="rId3" Type="http://schemas.openxmlformats.org/officeDocument/2006/relationships/image" Target="../media/image62.png"/></Relationships>

</file>

<file path=ppt/slides/_rels/slide1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Relationship Id="rId3" Type="http://schemas.openxmlformats.org/officeDocument/2006/relationships/image" Target="../media/image62.png"/></Relationships>

</file>

<file path=ppt/slides/_rels/slide1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Relationship Id="rId3" Type="http://schemas.openxmlformats.org/officeDocument/2006/relationships/image" Target="../media/image62.png"/></Relationships>

</file>

<file path=ppt/slides/_rels/slide1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Relationship Id="rId3" Type="http://schemas.openxmlformats.org/officeDocument/2006/relationships/image" Target="../media/image62.png"/></Relationships>

</file>

<file path=ppt/slides/_rels/slide1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Relationship Id="rId3" Type="http://schemas.openxmlformats.org/officeDocument/2006/relationships/image" Target="../media/image62.png"/></Relationships>

</file>

<file path=ppt/slides/_rels/slide1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Relationship Id="rId3" Type="http://schemas.openxmlformats.org/officeDocument/2006/relationships/image" Target="../media/image6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1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62.png"/></Relationships>

</file>

<file path=ppt/slides/_rels/slide1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Relationship Id="rId3" Type="http://schemas.openxmlformats.org/officeDocument/2006/relationships/image" Target="../media/image62.png"/></Relationships>

</file>

<file path=ppt/slides/_rels/slide1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Relationship Id="rId3" Type="http://schemas.openxmlformats.org/officeDocument/2006/relationships/image" Target="../media/image62.png"/></Relationships>

</file>

<file path=ppt/slides/_rels/slide1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Relationship Id="rId3" Type="http://schemas.openxmlformats.org/officeDocument/2006/relationships/image" Target="../media/image62.png"/></Relationships>

</file>

<file path=ppt/slides/_rels/slide1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Relationship Id="rId3" Type="http://schemas.openxmlformats.org/officeDocument/2006/relationships/image" Target="../media/image62.png"/></Relationships>

</file>

<file path=ppt/slides/_rels/slide1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Relationship Id="rId3" Type="http://schemas.openxmlformats.org/officeDocument/2006/relationships/image" Target="../media/image62.png"/></Relationships>

</file>

<file path=ppt/slides/_rels/slide1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Relationship Id="rId3" Type="http://schemas.openxmlformats.org/officeDocument/2006/relationships/image" Target="../media/image62.png"/></Relationships>

</file>

<file path=ppt/slides/_rels/slide1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png"/><Relationship Id="rId3" Type="http://schemas.openxmlformats.org/officeDocument/2006/relationships/image" Target="../media/image61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Relationship Id="rId4" Type="http://schemas.openxmlformats.org/officeDocument/2006/relationships/image" Target="../media/image64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Relationship Id="rId4" Type="http://schemas.openxmlformats.org/officeDocument/2006/relationships/image" Target="../media/image65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Relationship Id="rId4" Type="http://schemas.openxmlformats.org/officeDocument/2006/relationships/image" Target="../media/image71.png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Relationship Id="rId4" Type="http://schemas.openxmlformats.org/officeDocument/2006/relationships/image" Target="../media/image7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Relationship Id="rId3" Type="http://schemas.openxmlformats.org/officeDocument/2006/relationships/image" Target="../media/image62.png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62.png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62.png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Relationship Id="rId3" Type="http://schemas.openxmlformats.org/officeDocument/2006/relationships/image" Target="../media/image62.png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image" Target="../media/image62.png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6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 idx="4294967295"/>
          </p:nvPr>
        </p:nvSpPr>
        <p:spPr>
          <a:xfrm>
            <a:off x="607934" y="1755972"/>
            <a:ext cx="11788931" cy="3302001"/>
          </a:xfrm>
          <a:prstGeom prst="rect">
            <a:avLst/>
          </a:prstGeom>
        </p:spPr>
        <p:txBody>
          <a:bodyPr lIns="0" tIns="0" rIns="0" bIns="0" anchor="b"/>
          <a:lstStyle/>
          <a:p>
            <a:pPr lvl="0" defTabSz="584200">
              <a:defRPr sz="1800"/>
            </a:pPr>
            <a:r>
              <a:rPr sz="7700">
                <a:latin typeface="+mn-lt"/>
                <a:ea typeface="+mn-ea"/>
                <a:cs typeface="+mn-cs"/>
                <a:sym typeface="Helvetica Light"/>
              </a:rPr>
              <a:t>Weak Cooperation in</a:t>
            </a:r>
            <a:br>
              <a:rPr sz="7700">
                <a:latin typeface="+mn-lt"/>
                <a:ea typeface="+mn-ea"/>
                <a:cs typeface="+mn-cs"/>
                <a:sym typeface="Helvetica Light"/>
              </a:rPr>
            </a:br>
            <a:r>
              <a:rPr sz="7700">
                <a:latin typeface="+mn-lt"/>
                <a:ea typeface="+mn-ea"/>
                <a:cs typeface="+mn-cs"/>
                <a:sym typeface="Helvetica Light"/>
              </a:rPr>
              <a:t>Tile Self-Assembly</a:t>
            </a:r>
          </a:p>
        </p:txBody>
      </p:sp>
      <p:sp>
        <p:nvSpPr>
          <p:cNvPr id="53" name="Shape 53"/>
          <p:cNvSpPr/>
          <p:nvPr>
            <p:ph type="body" idx="4294967295"/>
          </p:nvPr>
        </p:nvSpPr>
        <p:spPr>
          <a:xfrm>
            <a:off x="1270000" y="5416815"/>
            <a:ext cx="10464800" cy="2052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000"/>
              <a:t>Andrew Winslow, Tufts University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26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73" y="4265629"/>
            <a:ext cx="5458144" cy="4653946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18" name="Shape 618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1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424815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Shape 620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  <p:pic>
        <p:nvPicPr>
          <p:cNvPr id="62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6490" y="6399344"/>
            <a:ext cx="1951651" cy="179298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8295" y="4260850"/>
            <a:ext cx="5478638" cy="4671420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Shape 625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26" name="Shape 626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27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9316" y="4252383"/>
            <a:ext cx="1329191" cy="2645220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  <p:pic>
        <p:nvPicPr>
          <p:cNvPr id="629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6466" y="6612466"/>
            <a:ext cx="1371601" cy="137160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0b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73" y="4265635"/>
            <a:ext cx="5458144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Shape 632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33" name="Shape 633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34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424815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Shape 635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</p:spTree>
  </p:cSld>
  <p:clrMapOvr>
    <a:masterClrMapping/>
  </p:clrMapOvr>
  <p:transition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73" y="4265635"/>
            <a:ext cx="5458144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39" name="Shape 639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40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424815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Shape 641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</p:spTree>
  </p:cSld>
  <p:clrMapOvr>
    <a:masterClrMapping/>
  </p:clrMapOvr>
  <p:transition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73" y="4265635"/>
            <a:ext cx="5458144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45" name="Shape 645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46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424815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Shape 647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  <p:pic>
        <p:nvPicPr>
          <p:cNvPr id="64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3385" y="7200834"/>
            <a:ext cx="3978098" cy="9701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52" name="Shape 652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sp>
        <p:nvSpPr>
          <p:cNvPr id="653" name="Shape 653"/>
          <p:cNvSpPr/>
          <p:nvPr>
            <p:ph type="body" idx="1"/>
          </p:nvPr>
        </p:nvSpPr>
        <p:spPr>
          <a:xfrm>
            <a:off x="1213809" y="2054225"/>
            <a:ext cx="10577182" cy="57972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  <a:endParaRPr sz="3600"/>
          </a:p>
          <a:p>
            <a:pPr lvl="0">
              <a:defRPr sz="1800"/>
            </a:pPr>
            <a:r>
              <a:rPr sz="3600"/>
              <a:t>Harder: what if all tiles are fat?</a:t>
            </a:r>
            <a:endParaRPr sz="3600"/>
          </a:p>
          <a:p>
            <a:pPr lvl="2">
              <a:defRPr sz="1800"/>
            </a:pPr>
            <a:r>
              <a:rPr sz="3600"/>
              <a:t>Ongoing work…</a:t>
            </a:r>
            <a:endParaRPr sz="3600"/>
          </a:p>
          <a:p>
            <a:pPr lvl="2">
              <a:defRPr sz="1800"/>
            </a:pPr>
            <a:r>
              <a:rPr sz="3600"/>
              <a:t>Known: possible if tiles are n x m..</a:t>
            </a:r>
          </a:p>
        </p:txBody>
      </p:sp>
    </p:spTree>
  </p:cSld>
  <p:clrMapOvr>
    <a:masterClrMapping/>
  </p:clrMapOvr>
  <p:transition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empty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Shape 656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657" name="Shape 657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658" name="Shape 658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65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hape 660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</p:spTree>
  </p:cSld>
  <p:clrMapOvr>
    <a:masterClrMapping/>
  </p:clrMapOvr>
  <p:transition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empty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hape 663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664" name="Shape 664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665" name="Shape 665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666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</p:spTree>
  </p:cSld>
  <p:clrMapOvr>
    <a:masterClrMapping/>
  </p:clrMapOvr>
  <p:transition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row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671" name="Shape 671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672" name="Shape 672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673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Shape 674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</p:spTree>
  </p:cSld>
  <p:clrMapOvr>
    <a:masterClrMapping/>
  </p:clrMapOvr>
  <p:transition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row1-outcom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Shape 677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678" name="Shape 678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679" name="Shape 679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680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Shape 681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682" name="Shape 682"/>
          <p:cNvSpPr/>
          <p:nvPr/>
        </p:nvSpPr>
        <p:spPr>
          <a:xfrm>
            <a:off x="7356435" y="4907507"/>
            <a:ext cx="48148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683" name="Shape 683"/>
          <p:cNvSpPr/>
          <p:nvPr/>
        </p:nvSpPr>
        <p:spPr>
          <a:xfrm>
            <a:off x="5365572" y="8534629"/>
            <a:ext cx="22736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5410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54109"/>
                </a:solidFill>
              </a:rPr>
              <a:t>CORRECT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34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row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Shape 686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687" name="Shape 687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688" name="Shape 688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68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Shape 690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</p:spTree>
  </p:cSld>
  <p:clrMapOvr>
    <a:masterClrMapping/>
  </p:clrMapOvr>
  <p:transition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row1-outcome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694" name="Shape 694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695" name="Shape 695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696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698" name="Shape 698"/>
          <p:cNvSpPr/>
          <p:nvPr/>
        </p:nvSpPr>
        <p:spPr>
          <a:xfrm>
            <a:off x="7344647" y="490750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</p:spTree>
  </p:cSld>
  <p:clrMapOvr>
    <a:masterClrMapping/>
  </p:clrMapOvr>
  <p:transition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row1-outcome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Shape 701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02" name="Shape 702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03" name="Shape 703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04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hape 705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06" name="Shape 706"/>
          <p:cNvSpPr/>
          <p:nvPr/>
        </p:nvSpPr>
        <p:spPr>
          <a:xfrm>
            <a:off x="7344647" y="490750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707" name="Shape 707"/>
          <p:cNvSpPr/>
          <p:nvPr/>
        </p:nvSpPr>
        <p:spPr>
          <a:xfrm>
            <a:off x="6239270" y="5727642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row1-outcome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Shape 710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11" name="Shape 711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12" name="Shape 712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13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15" name="Shape 715"/>
          <p:cNvSpPr/>
          <p:nvPr/>
        </p:nvSpPr>
        <p:spPr>
          <a:xfrm>
            <a:off x="7344647" y="490750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716" name="Shape 716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row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hape 719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20" name="Shape 720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21" name="Shape 721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22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hape 723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24" name="Shape 724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row2-outcome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Shape 727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28" name="Shape 728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29" name="Shape 729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30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Shape 731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32" name="Shape 732"/>
          <p:cNvSpPr/>
          <p:nvPr/>
        </p:nvSpPr>
        <p:spPr>
          <a:xfrm>
            <a:off x="8613010" y="4907507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33" name="Shape 733"/>
          <p:cNvSpPr/>
          <p:nvPr/>
        </p:nvSpPr>
        <p:spPr>
          <a:xfrm>
            <a:off x="5365572" y="8534629"/>
            <a:ext cx="22736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5410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54109"/>
                </a:solidFill>
              </a:rPr>
              <a:t>CORRECT</a:t>
            </a:r>
          </a:p>
        </p:txBody>
      </p:sp>
    </p:spTree>
  </p:cSld>
  <p:clrMapOvr>
    <a:masterClrMapping/>
  </p:clrMapOvr>
  <p:transition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row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37" name="Shape 737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38" name="Shape 738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3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40" name="Shape 740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41" name="Shape 741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row2-outcom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Shape 744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45" name="Shape 745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46" name="Shape 746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47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Shape 748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49" name="Shape 749"/>
          <p:cNvSpPr/>
          <p:nvPr/>
        </p:nvSpPr>
        <p:spPr>
          <a:xfrm>
            <a:off x="8692059" y="492264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750" name="Shape 750"/>
          <p:cNvSpPr/>
          <p:nvPr/>
        </p:nvSpPr>
        <p:spPr>
          <a:xfrm>
            <a:off x="6239270" y="5727642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  <p:sp>
        <p:nvSpPr>
          <p:cNvPr id="751" name="Shape 751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row2-outcom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55" name="Shape 755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56" name="Shape 756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57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Shape 758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59" name="Shape 759"/>
          <p:cNvSpPr/>
          <p:nvPr/>
        </p:nvSpPr>
        <p:spPr>
          <a:xfrm>
            <a:off x="5556307" y="6938799"/>
            <a:ext cx="33432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Even less likely to be 1</a:t>
            </a:r>
          </a:p>
        </p:txBody>
      </p:sp>
      <p:sp>
        <p:nvSpPr>
          <p:cNvPr id="760" name="Shape 760"/>
          <p:cNvSpPr/>
          <p:nvPr/>
        </p:nvSpPr>
        <p:spPr>
          <a:xfrm>
            <a:off x="8692059" y="492264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</p:spTree>
  </p:cSld>
  <p:clrMapOvr>
    <a:masterClrMapping/>
  </p:clrMapOvr>
  <p:transition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row2-outcom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5475"/>
            <a:ext cx="5458131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Shape 763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64" name="Shape 764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65" name="Shape 765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66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Shape 767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1</a:t>
            </a:r>
          </a:p>
        </p:txBody>
      </p:sp>
      <p:sp>
        <p:nvSpPr>
          <p:cNvPr id="768" name="Shape 768"/>
          <p:cNvSpPr/>
          <p:nvPr/>
        </p:nvSpPr>
        <p:spPr>
          <a:xfrm>
            <a:off x="5556307" y="6938799"/>
            <a:ext cx="33432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Even less likely to be 1</a:t>
            </a:r>
          </a:p>
        </p:txBody>
      </p:sp>
      <p:sp>
        <p:nvSpPr>
          <p:cNvPr id="769" name="Shape 769"/>
          <p:cNvSpPr/>
          <p:nvPr/>
        </p:nvSpPr>
        <p:spPr>
          <a:xfrm>
            <a:off x="8673568" y="4922647"/>
            <a:ext cx="48148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770" name="Shape 770"/>
          <p:cNvSpPr/>
          <p:nvPr/>
        </p:nvSpPr>
        <p:spPr>
          <a:xfrm>
            <a:off x="5136972" y="8534629"/>
            <a:ext cx="27308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707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70706"/>
                </a:solidFill>
              </a:rPr>
              <a:t>INCORRECT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43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column1-growth3 copy 5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empty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Shape 773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74" name="Shape 774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75" name="Shape 775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76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Shape 777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</p:spTree>
  </p:cSld>
  <p:clrMapOvr>
    <a:masterClrMapping/>
  </p:clrMapOvr>
  <p:transition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row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Shape 780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81" name="Shape 781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82" name="Shape 782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83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Shape 784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785" name="Shape 785"/>
          <p:cNvSpPr/>
          <p:nvPr/>
        </p:nvSpPr>
        <p:spPr>
          <a:xfrm>
            <a:off x="7344647" y="490750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786" name="Shape 786"/>
          <p:cNvSpPr/>
          <p:nvPr/>
        </p:nvSpPr>
        <p:spPr>
          <a:xfrm>
            <a:off x="6239270" y="5727642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row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Shape 789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90" name="Shape 790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791" name="Shape 791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792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Shape 793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794" name="Shape 794"/>
          <p:cNvSpPr/>
          <p:nvPr/>
        </p:nvSpPr>
        <p:spPr>
          <a:xfrm>
            <a:off x="7344647" y="490750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795" name="Shape 795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row3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Shape 798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799" name="Shape 799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800" name="Shape 800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801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hape 802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803" name="Shape 803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row3 copy 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Shape 806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807" name="Shape 807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808" name="Shape 808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80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hape 810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811" name="Shape 811"/>
          <p:cNvSpPr/>
          <p:nvPr/>
        </p:nvSpPr>
        <p:spPr>
          <a:xfrm>
            <a:off x="5900318" y="6938799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  <p:sp>
        <p:nvSpPr>
          <p:cNvPr id="812" name="Shape 812"/>
          <p:cNvSpPr/>
          <p:nvPr/>
        </p:nvSpPr>
        <p:spPr>
          <a:xfrm>
            <a:off x="8692059" y="492264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813" name="Shape 813"/>
          <p:cNvSpPr/>
          <p:nvPr/>
        </p:nvSpPr>
        <p:spPr>
          <a:xfrm>
            <a:off x="6239270" y="5727642"/>
            <a:ext cx="26552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Less likely to be 1</a:t>
            </a:r>
          </a:p>
        </p:txBody>
      </p:sp>
    </p:spTree>
  </p:cSld>
  <p:clrMapOvr>
    <a:masterClrMapping/>
  </p:clrMapOvr>
  <p:transition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row3 copy 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hape 816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817" name="Shape 817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818" name="Shape 818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81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Shape 820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821" name="Shape 821"/>
          <p:cNvSpPr/>
          <p:nvPr/>
        </p:nvSpPr>
        <p:spPr>
          <a:xfrm>
            <a:off x="8692059" y="4922647"/>
            <a:ext cx="444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?</a:t>
            </a:r>
          </a:p>
        </p:txBody>
      </p:sp>
      <p:sp>
        <p:nvSpPr>
          <p:cNvPr id="822" name="Shape 822"/>
          <p:cNvSpPr/>
          <p:nvPr/>
        </p:nvSpPr>
        <p:spPr>
          <a:xfrm>
            <a:off x="5556307" y="6938799"/>
            <a:ext cx="33432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Even less likely to be 1</a:t>
            </a:r>
          </a:p>
        </p:txBody>
      </p:sp>
    </p:spTree>
  </p:cSld>
  <p:clrMapOvr>
    <a:masterClrMapping/>
  </p:clrMapOvr>
  <p:transition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row3 copy 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3703558"/>
            <a:ext cx="5458131" cy="46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Shape 825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826" name="Shape 826"/>
          <p:cNvSpPr/>
          <p:nvPr>
            <p:ph type="body" idx="1"/>
          </p:nvPr>
        </p:nvSpPr>
        <p:spPr>
          <a:xfrm>
            <a:off x="1213809" y="2054225"/>
            <a:ext cx="11300683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</a:p>
        </p:txBody>
      </p:sp>
      <p:sp>
        <p:nvSpPr>
          <p:cNvPr id="827" name="Shape 827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pic>
        <p:nvPicPr>
          <p:cNvPr id="828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368799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Shape 829"/>
          <p:cNvSpPr/>
          <p:nvPr/>
        </p:nvSpPr>
        <p:spPr>
          <a:xfrm>
            <a:off x="6987203" y="3584490"/>
            <a:ext cx="481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830" name="Shape 830"/>
          <p:cNvSpPr/>
          <p:nvPr/>
        </p:nvSpPr>
        <p:spPr>
          <a:xfrm>
            <a:off x="8673568" y="4922647"/>
            <a:ext cx="48148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0</a:t>
            </a:r>
          </a:p>
        </p:txBody>
      </p:sp>
      <p:sp>
        <p:nvSpPr>
          <p:cNvPr id="831" name="Shape 831"/>
          <p:cNvSpPr/>
          <p:nvPr/>
        </p:nvSpPr>
        <p:spPr>
          <a:xfrm>
            <a:off x="5556307" y="6938799"/>
            <a:ext cx="33432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Even less likely to be 1</a:t>
            </a:r>
          </a:p>
        </p:txBody>
      </p:sp>
      <p:sp>
        <p:nvSpPr>
          <p:cNvPr id="832" name="Shape 832"/>
          <p:cNvSpPr/>
          <p:nvPr/>
        </p:nvSpPr>
        <p:spPr>
          <a:xfrm>
            <a:off x="5365572" y="8534629"/>
            <a:ext cx="22736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5410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54109"/>
                </a:solidFill>
              </a:rPr>
              <a:t>CORRECT</a:t>
            </a:r>
          </a:p>
        </p:txBody>
      </p:sp>
    </p:spTree>
  </p:cSld>
  <p:clrMapOvr>
    <a:masterClrMapping/>
  </p:clrMapOvr>
  <p:transition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>
            <p:ph type="title"/>
          </p:nvPr>
        </p:nvSpPr>
        <p:spPr>
          <a:xfrm>
            <a:off x="952500" y="-371169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5: Probabilistic</a:t>
            </a:r>
          </a:p>
        </p:txBody>
      </p:sp>
      <p:sp>
        <p:nvSpPr>
          <p:cNvPr id="835" name="Shape 835"/>
          <p:cNvSpPr/>
          <p:nvPr>
            <p:ph type="body" idx="1"/>
          </p:nvPr>
        </p:nvSpPr>
        <p:spPr>
          <a:xfrm>
            <a:off x="1213809" y="2054225"/>
            <a:ext cx="11300683" cy="697080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Repeatedly “race” two options, read correctly w.h.p.</a:t>
            </a:r>
            <a:endParaRPr sz="3600"/>
          </a:p>
          <a:p>
            <a:pPr lvl="0">
              <a:defRPr sz="1800"/>
            </a:pPr>
            <a:r>
              <a:rPr sz="3600"/>
              <a:t>Errors are exclusively “was 1, said it was 0”</a:t>
            </a:r>
            <a:endParaRPr sz="3600"/>
          </a:p>
          <a:p>
            <a:pPr lvl="2">
              <a:defRPr sz="1800"/>
            </a:pPr>
            <a:r>
              <a:rPr sz="3600"/>
              <a:t>Occur with probability 1-c</a:t>
            </a:r>
            <a:r>
              <a:rPr baseline="31999" sz="3600"/>
              <a:t>(# tries)</a:t>
            </a:r>
            <a:r>
              <a:rPr sz="3600"/>
              <a:t>.</a:t>
            </a:r>
            <a:endParaRPr sz="3600"/>
          </a:p>
          <a:p>
            <a:pPr lvl="2">
              <a:defRPr sz="1800"/>
            </a:pPr>
            <a:r>
              <a:rPr sz="3600"/>
              <a:t>One-sided.</a:t>
            </a:r>
          </a:p>
        </p:txBody>
      </p:sp>
      <p:sp>
        <p:nvSpPr>
          <p:cNvPr id="836" name="Shape 836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</p:spTree>
  </p:cSld>
  <p:clrMapOvr>
    <a:masterClrMapping/>
  </p:clrMapOvr>
  <p:transition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Conclusions</a:t>
            </a:r>
          </a:p>
        </p:txBody>
      </p:sp>
      <p:sp>
        <p:nvSpPr>
          <p:cNvPr id="839" name="Shape 8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Many ways to use weak cooperation to perform basic steps of computation in tile assembly.</a:t>
            </a:r>
            <a:endParaRPr sz="3600"/>
          </a:p>
          <a:p>
            <a:pPr lvl="0">
              <a:defRPr sz="1800"/>
            </a:pPr>
            <a:r>
              <a:rPr sz="3600"/>
              <a:t>Universal computation in tile assembly possible at</a:t>
            </a:r>
            <a:br>
              <a:rPr sz="3600"/>
            </a:br>
            <a:r>
              <a:rPr sz="3600"/>
              <a:t>temperature 1 provided some modification is ok.</a:t>
            </a:r>
            <a:endParaRPr sz="3600"/>
          </a:p>
          <a:p>
            <a:pPr lvl="0">
              <a:defRPr sz="1800"/>
            </a:pPr>
            <a:r>
              <a:rPr sz="3600"/>
              <a:t>Open: is modification necessary?</a:t>
            </a:r>
          </a:p>
        </p:txBody>
      </p:sp>
    </p:spTree>
  </p:cSld>
  <p:clrMapOvr>
    <a:masterClrMapping/>
  </p:clrMapOvr>
  <p:transition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 lvl="0">
              <a:defRPr sz="1800"/>
            </a:pPr>
            <a:r>
              <a:rPr sz="7519"/>
              <a:t>Computation vs. Behavior</a:t>
            </a:r>
          </a:p>
        </p:txBody>
      </p:sp>
      <p:sp>
        <p:nvSpPr>
          <p:cNvPr id="842" name="Shape 8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Computational power isn’t the whole story of tiles.</a:t>
            </a:r>
            <a:endParaRPr sz="3600"/>
          </a:p>
          <a:p>
            <a:pPr lvl="0">
              <a:defRPr sz="1800"/>
            </a:pPr>
            <a:r>
              <a:rPr sz="3600"/>
              <a:t>Strong cooperation also allows synchronization:</a:t>
            </a:r>
            <a:br>
              <a:rPr sz="3600"/>
            </a:br>
            <a:r>
              <a:rPr sz="3600"/>
              <a:t>wait until tile appears at location.</a:t>
            </a:r>
            <a:endParaRPr sz="3600"/>
          </a:p>
          <a:p>
            <a:pPr lvl="0">
              <a:defRPr sz="1800"/>
            </a:pPr>
            <a:r>
              <a:rPr sz="3600"/>
              <a:t>Strong cooperation is stronger than weak cooperation for some definition of “strength”.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53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olumn1-growth3 copy 5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olumn1-growth3 copy 6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64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column1-growth3 copy 5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column1-growth3 copy 6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column1-growth3 copy 7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76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column1-growth3 copy 5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olumn1-growth3 copy 6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olumn1-growth3 copy 7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column1-growth3 copy 8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89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column1-growth3 copy 5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olumn1-growth3 copy 6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column1-growth3 copy 7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column1-growth3 copy 8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column1-growth4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63572" y="5622435"/>
            <a:ext cx="2525887" cy="3532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203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column1-growth3 copy 3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column1-growth3 copy 4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olumn1-growth3 copy 5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column1-growth3 copy 6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olumn1-growth3 copy 7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column1-growth3 copy 8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3572" y="6630895"/>
            <a:ext cx="2525887" cy="252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column1-growth4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63572" y="5635135"/>
            <a:ext cx="2525887" cy="3532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column1-growth4 copy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63572" y="5622435"/>
            <a:ext cx="2525887" cy="3532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column-tiles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217" name="column1-growth4 copy 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572" y="5622435"/>
            <a:ext cx="2525887" cy="3532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column1-growth4 copy 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572" y="5622435"/>
            <a:ext cx="2525887" cy="3532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2286" y="6887116"/>
            <a:ext cx="1140391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23762" y="-1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 defTabSz="914400">
              <a:defRPr sz="1800"/>
            </a:pPr>
            <a:r>
              <a:rPr sz="7800"/>
              <a:t>Strong </a:t>
            </a:r>
            <a:r>
              <a:rPr sz="7800"/>
              <a:t>Cooperation</a:t>
            </a:r>
          </a:p>
        </p:txBody>
      </p:sp>
      <p:sp>
        <p:nvSpPr>
          <p:cNvPr id="57" name="Shape 57"/>
          <p:cNvSpPr/>
          <p:nvPr/>
        </p:nvSpPr>
        <p:spPr>
          <a:xfrm>
            <a:off x="10834428" y="8475133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58" name="tile-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4072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tile-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6631" y="1671649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tile-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65219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9191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column1-growth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572" y="594868"/>
            <a:ext cx="2525887" cy="8563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8320388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3730999" y="7415818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30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8320388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330137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3540962" y="5449778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right,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sp>
        <p:nvSpPr>
          <p:cNvPr id="234" name="Shape 234"/>
          <p:cNvSpPr/>
          <p:nvPr/>
        </p:nvSpPr>
        <p:spPr>
          <a:xfrm>
            <a:off x="3730999" y="7415818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35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8320388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330137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4437843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3540962" y="5449778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right,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sp>
        <p:nvSpPr>
          <p:cNvPr id="240" name="Shape 240"/>
          <p:cNvSpPr/>
          <p:nvPr/>
        </p:nvSpPr>
        <p:spPr>
          <a:xfrm>
            <a:off x="3730999" y="7415818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sp>
        <p:nvSpPr>
          <p:cNvPr id="241" name="Shape 241"/>
          <p:cNvSpPr/>
          <p:nvPr/>
        </p:nvSpPr>
        <p:spPr>
          <a:xfrm>
            <a:off x="3540962" y="350431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  <p:pic>
        <p:nvPicPr>
          <p:cNvPr id="242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8320388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330137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4437843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TM1 copy 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2439210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3540962" y="5449778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right,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sp>
        <p:nvSpPr>
          <p:cNvPr id="248" name="Shape 248"/>
          <p:cNvSpPr/>
          <p:nvPr/>
        </p:nvSpPr>
        <p:spPr>
          <a:xfrm>
            <a:off x="3730999" y="7415818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sp>
        <p:nvSpPr>
          <p:cNvPr id="249" name="Shape 249"/>
          <p:cNvSpPr/>
          <p:nvPr/>
        </p:nvSpPr>
        <p:spPr>
          <a:xfrm>
            <a:off x="3540962" y="350431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  <p:pic>
        <p:nvPicPr>
          <p:cNvPr id="250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8320388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330137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4437843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TM1 copy 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2439210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TM1 copy 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7344" y="428383"/>
            <a:ext cx="7670112" cy="82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3540962" y="1440318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tileTMfull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3730999" y="8311425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62" name="tileTMfull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TM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730999" y="8311425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66" name="tileTMfull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tileTMfull copy 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730999" y="8311425"/>
            <a:ext cx="5542802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left,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70" name="tileTMfull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tileTMfull copy 8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TM1 copy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2286" y="6887116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tile-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2286" y="5761049"/>
            <a:ext cx="1140391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0834428" y="8475133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68" name="tile-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4072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tile-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6631" y="1671649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tile-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65219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9191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623762" y="-1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 defTabSz="914400">
              <a:defRPr sz="1800"/>
            </a:pPr>
            <a:r>
              <a:rPr sz="7800"/>
              <a:t>Strong </a:t>
            </a:r>
            <a:r>
              <a:rPr sz="7800"/>
              <a:t>Cooperation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tileTMfull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tileTMfull copy 8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TM1 copy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tileTMfull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right,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86" name="tileTMfull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tileTMfull copy 6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tileTMfull copy 8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TM1 copy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tileTMfull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tileTM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4820965"/>
            <a:ext cx="7670112" cy="2137117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right,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296" name="tileTMfull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6448671"/>
            <a:ext cx="7670112" cy="513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tileTMfull copy 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tileTMfull copy 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tileTMfull copy 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5632684"/>
            <a:ext cx="7670112" cy="132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TM1 copy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tileTM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4820965"/>
            <a:ext cx="7670112" cy="213711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1, move right, change to s</a:t>
            </a:r>
            <a:r>
              <a:rPr baseline="-5999" sz="2900"/>
              <a:t>1</a:t>
            </a:r>
            <a:r>
              <a:rPr sz="2900"/>
              <a:t>” </a:t>
            </a:r>
          </a:p>
        </p:txBody>
      </p:sp>
      <p:pic>
        <p:nvPicPr>
          <p:cNvPr id="304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tileTM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4820965"/>
            <a:ext cx="7670112" cy="2137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tileTM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4820965"/>
            <a:ext cx="7670112" cy="213711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  <p:pic>
        <p:nvPicPr>
          <p:cNvPr id="313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tileTM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3206645"/>
            <a:ext cx="7670112" cy="376041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  <p:pic>
        <p:nvPicPr>
          <p:cNvPr id="318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tileTM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3198178"/>
            <a:ext cx="7670112" cy="376041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  <p:pic>
        <p:nvPicPr>
          <p:cNvPr id="323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TM1 copy 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tileTM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3193978"/>
            <a:ext cx="7670112" cy="3760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TM1 copy 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tileTM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3193978"/>
            <a:ext cx="7670112" cy="3760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TM1 copy 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2286" y="6887116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tile-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2286" y="5761049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tile-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1115" y="6887116"/>
            <a:ext cx="1140390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0834428" y="8475133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80" name="tile-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4072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tile-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6631" y="1671649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ile-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65219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9191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623762" y="-1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 defTabSz="914400">
              <a:defRPr sz="1800"/>
            </a:pPr>
            <a:r>
              <a:rPr sz="7800"/>
              <a:t>Strong </a:t>
            </a:r>
            <a:r>
              <a:rPr sz="7800"/>
              <a:t>Cooperation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tileTM1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1573801"/>
            <a:ext cx="7670112" cy="538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TM1 copy 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TM1 copy 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tileTM1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1573801"/>
            <a:ext cx="7670112" cy="538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3540962" y="8311425"/>
            <a:ext cx="5922876" cy="69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900"/>
              <a:t>“write 0, move right, change to s</a:t>
            </a:r>
            <a:r>
              <a:rPr baseline="-5999" sz="2900"/>
              <a:t>0</a:t>
            </a:r>
            <a:r>
              <a:rPr sz="2900"/>
              <a:t>” </a:t>
            </a:r>
          </a:p>
        </p:txBody>
      </p:sp>
      <p:pic>
        <p:nvPicPr>
          <p:cNvPr id="347" name="TM1 copy 4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tileTM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1573801"/>
            <a:ext cx="7670112" cy="538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TM1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TM1 copy 4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44" y="7380504"/>
            <a:ext cx="7670112" cy="82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tileTM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1573801"/>
            <a:ext cx="7670112" cy="5383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assemb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678" y="1867847"/>
            <a:ext cx="6907444" cy="601790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623762" y="-1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 defTabSz="914400">
              <a:defRPr sz="1800"/>
            </a:pPr>
            <a:r>
              <a:rPr sz="7800"/>
              <a:t>Strong </a:t>
            </a:r>
            <a:r>
              <a:rPr sz="7800"/>
              <a:t>Cooperation</a:t>
            </a:r>
          </a:p>
        </p:txBody>
      </p:sp>
      <p:pic>
        <p:nvPicPr>
          <p:cNvPr id="35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8800" y="4191000"/>
            <a:ext cx="1371600" cy="137160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5557847" y="3246953"/>
            <a:ext cx="1088342" cy="457904"/>
          </a:xfrm>
          <a:prstGeom prst="rect">
            <a:avLst/>
          </a:prstGeom>
        </p:spPr>
      </p:pic>
      <p:pic>
        <p:nvPicPr>
          <p:cNvPr id="36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7614560" y="5221143"/>
            <a:ext cx="1085966" cy="457905"/>
          </a:xfrm>
          <a:prstGeom prst="rect">
            <a:avLst/>
          </a:prstGeom>
        </p:spPr>
      </p:pic>
      <p:pic>
        <p:nvPicPr>
          <p:cNvPr id="363" name="assemb copy 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3786" y="2242149"/>
            <a:ext cx="2467265" cy="2467265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905062" y="2663104"/>
            <a:ext cx="463232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Row direction,</a:t>
            </a:r>
            <a:br>
              <a:rPr sz="5000"/>
            </a:br>
            <a:r>
              <a:rPr sz="5000"/>
              <a:t>new head state.</a:t>
            </a:r>
          </a:p>
        </p:txBody>
      </p:sp>
      <p:sp>
        <p:nvSpPr>
          <p:cNvPr id="365" name="Shape 365"/>
          <p:cNvSpPr/>
          <p:nvPr/>
        </p:nvSpPr>
        <p:spPr>
          <a:xfrm>
            <a:off x="4838170" y="5926666"/>
            <a:ext cx="67151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Tape value, head state.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Computational Power</a:t>
            </a:r>
          </a:p>
        </p:txBody>
      </p:sp>
      <p:sp>
        <p:nvSpPr>
          <p:cNvPr id="368" name="Shape 368"/>
          <p:cNvSpPr/>
          <p:nvPr>
            <p:ph type="body" idx="1"/>
          </p:nvPr>
        </p:nvSpPr>
        <p:spPr>
          <a:xfrm>
            <a:off x="952500" y="2286000"/>
            <a:ext cx="11446008" cy="5873552"/>
          </a:xfrm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A “unit” of computation: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Read from two memory locations (#1, #2)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Compute simple function of values.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Store in third location. (#3)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In strong cooperation:</a:t>
            </a:r>
            <a:endParaRPr sz="2916"/>
          </a:p>
          <a:p>
            <a:pPr lvl="2" marL="1080135" indent="-360045" defTabSz="473201">
              <a:spcBef>
                <a:spcPts val="3400"/>
              </a:spcBef>
              <a:defRPr sz="1800"/>
            </a:pPr>
            <a:r>
              <a:rPr sz="2916"/>
              <a:t>Location #1, #3: sequence of glues along growing path.</a:t>
            </a:r>
            <a:endParaRPr sz="2916"/>
          </a:p>
          <a:p>
            <a:pPr lvl="2" marL="1080135" indent="-360045" defTabSz="473201">
              <a:spcBef>
                <a:spcPts val="3400"/>
              </a:spcBef>
              <a:defRPr sz="1800"/>
            </a:pPr>
            <a:r>
              <a:rPr sz="2916"/>
              <a:t>Location #2: exposed glue elsewhere. (Glue “cooperates”) 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Computational Power</a:t>
            </a:r>
          </a:p>
        </p:txBody>
      </p:sp>
      <p:sp>
        <p:nvSpPr>
          <p:cNvPr id="371" name="Shape 371"/>
          <p:cNvSpPr/>
          <p:nvPr>
            <p:ph type="body" idx="1"/>
          </p:nvPr>
        </p:nvSpPr>
        <p:spPr>
          <a:xfrm>
            <a:off x="952500" y="2286000"/>
            <a:ext cx="11446008" cy="5873552"/>
          </a:xfrm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A “unit” of computation: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Read from two memory locations (#1, #2)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Compute simple function of values.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Store in third location. (#3)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In strong cooperation:</a:t>
            </a:r>
            <a:endParaRPr sz="2916"/>
          </a:p>
          <a:p>
            <a:pPr lvl="2" marL="1080135" indent="-360045" defTabSz="473201">
              <a:spcBef>
                <a:spcPts val="3400"/>
              </a:spcBef>
              <a:defRPr sz="1800"/>
            </a:pPr>
            <a:r>
              <a:rPr sz="2916"/>
              <a:t>Location #1, #3: sequence of glues along growing path.</a:t>
            </a:r>
            <a:endParaRPr sz="2916"/>
          </a:p>
          <a:p>
            <a:pPr lvl="2" marL="1080135" indent="-360045" defTabSz="473201">
              <a:spcBef>
                <a:spcPts val="3400"/>
              </a:spcBef>
              <a:defRPr sz="1800"/>
            </a:pPr>
            <a:r>
              <a:rPr sz="2916"/>
              <a:t>Location #2: exposed glue elsewhere. (Glue “cooperates”) </a:t>
            </a:r>
          </a:p>
        </p:txBody>
      </p:sp>
      <p:pic>
        <p:nvPicPr>
          <p:cNvPr id="37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2866" y="7171266"/>
            <a:ext cx="9375771" cy="1016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tileTM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44" y="1573801"/>
            <a:ext cx="7670112" cy="538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17" y="1737784"/>
            <a:ext cx="9632061" cy="4373232"/>
          </a:xfrm>
          <a:prstGeom prst="rect">
            <a:avLst/>
          </a:prstGeom>
        </p:spPr>
      </p:pic>
      <p:pic>
        <p:nvPicPr>
          <p:cNvPr id="37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1866" y="5999606"/>
            <a:ext cx="9439587" cy="95311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Computational Power</a:t>
            </a:r>
          </a:p>
        </p:txBody>
      </p:sp>
      <p:sp>
        <p:nvSpPr>
          <p:cNvPr id="382" name="Shape 382"/>
          <p:cNvSpPr/>
          <p:nvPr>
            <p:ph type="body" idx="1"/>
          </p:nvPr>
        </p:nvSpPr>
        <p:spPr>
          <a:xfrm>
            <a:off x="952500" y="2286000"/>
            <a:ext cx="11446008" cy="5873552"/>
          </a:xfrm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A “unit” of computation: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Read from two memory locations (#1, #2)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Compute simple function of values.</a:t>
            </a:r>
            <a:endParaRPr sz="2916"/>
          </a:p>
          <a:p>
            <a:pPr lvl="2" marL="1543050" indent="-514350" defTabSz="473201">
              <a:spcBef>
                <a:spcPts val="3400"/>
              </a:spcBef>
              <a:buSzPct val="100000"/>
              <a:buAutoNum type="arabicPeriod" startAt="1"/>
              <a:defRPr sz="1800"/>
            </a:pPr>
            <a:r>
              <a:rPr sz="2916"/>
              <a:t>Store in third location. (#3)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In strong cooperation:</a:t>
            </a:r>
            <a:endParaRPr sz="2916"/>
          </a:p>
          <a:p>
            <a:pPr lvl="2" marL="1080135" indent="-360045" defTabSz="473201">
              <a:spcBef>
                <a:spcPts val="3400"/>
              </a:spcBef>
              <a:defRPr sz="1800"/>
            </a:pPr>
            <a:r>
              <a:rPr sz="2916"/>
              <a:t>Location #1, #3: sequence of glues along growing path.</a:t>
            </a:r>
            <a:endParaRPr sz="2916"/>
          </a:p>
          <a:p>
            <a:pPr lvl="2" marL="1080135" indent="-360045" defTabSz="473201">
              <a:spcBef>
                <a:spcPts val="3400"/>
              </a:spcBef>
              <a:defRPr sz="1800"/>
            </a:pPr>
            <a:r>
              <a:rPr sz="2916"/>
              <a:t>Location #2: exposed glue elsewhere. (Glue “cooperates”) </a:t>
            </a:r>
          </a:p>
        </p:txBody>
      </p:sp>
      <p:pic>
        <p:nvPicPr>
          <p:cNvPr id="38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4600" y="3666066"/>
            <a:ext cx="803881" cy="101601"/>
          </a:xfrm>
          <a:prstGeom prst="rect">
            <a:avLst/>
          </a:prstGeom>
        </p:spPr>
      </p:pic>
      <p:pic>
        <p:nvPicPr>
          <p:cNvPr id="38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2866" y="8043333"/>
            <a:ext cx="9771052" cy="1016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2286" y="6887116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tile-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2286" y="5761049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tile-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1115" y="6887116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tile-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21115" y="5761049"/>
            <a:ext cx="1140390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0834428" y="8475133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93" name="tile-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4072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tile-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6631" y="1671649"/>
            <a:ext cx="1140391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tile-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65219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til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9191" y="1671649"/>
            <a:ext cx="1140390" cy="114039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623762" y="-1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 defTabSz="914400">
              <a:defRPr sz="1800"/>
            </a:pPr>
            <a:r>
              <a:rPr sz="7800"/>
              <a:t>Strong </a:t>
            </a:r>
            <a:r>
              <a:rPr sz="7800"/>
              <a:t>Cooperation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sz="7040"/>
              <a:t>Figure of </a:t>
            </a:r>
            <a:br>
              <a:rPr sz="7040"/>
            </a:br>
            <a:r>
              <a:rPr sz="7040"/>
              <a:t>computation unit using</a:t>
            </a:r>
            <a:br>
              <a:rPr sz="7040"/>
            </a:br>
            <a:r>
              <a:rPr sz="7040"/>
              <a:t>strong cooperation.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1270000" y="1938866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Is a cooperating glue required to read?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xfrm>
            <a:off x="1270000" y="1938866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Is a cooperating glue required to read?</a:t>
            </a:r>
          </a:p>
        </p:txBody>
      </p:sp>
      <p:sp>
        <p:nvSpPr>
          <p:cNvPr id="393" name="Shape 393"/>
          <p:cNvSpPr/>
          <p:nvPr/>
        </p:nvSpPr>
        <p:spPr>
          <a:xfrm>
            <a:off x="5654801" y="4969933"/>
            <a:ext cx="16951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EC5D5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EC5D57"/>
                </a:solidFill>
              </a:rPr>
              <a:t>No.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nonread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nonread-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nonread-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nonread-9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8083296" y="41402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0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nonread-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nonread-9-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8083296" y="41402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1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nonread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read0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6127496" y="3750733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0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read0-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6127496" y="3750733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0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read0-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6127496" y="3750733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0</a:t>
            </a:r>
          </a:p>
        </p:txBody>
      </p:sp>
      <p:sp>
        <p:nvSpPr>
          <p:cNvPr id="419" name="Shape 419"/>
          <p:cNvSpPr/>
          <p:nvPr/>
        </p:nvSpPr>
        <p:spPr>
          <a:xfrm>
            <a:off x="7880096" y="41402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0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nonread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read1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6127496" y="45466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1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read1-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6127496" y="45466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1</a:t>
            </a:r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read1-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395" y="2723930"/>
            <a:ext cx="6390010" cy="430574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6127496" y="45466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1</a:t>
            </a:r>
          </a:p>
        </p:txBody>
      </p:sp>
      <p:sp>
        <p:nvSpPr>
          <p:cNvPr id="431" name="Shape 431"/>
          <p:cNvSpPr/>
          <p:nvPr/>
        </p:nvSpPr>
        <p:spPr>
          <a:xfrm>
            <a:off x="7930896" y="4140200"/>
            <a:ext cx="7498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/>
            </a:pPr>
            <a:r>
              <a:rPr sz="9000"/>
              <a:t>1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Weak Cooperation</a:t>
            </a:r>
          </a:p>
        </p:txBody>
      </p:sp>
      <p:sp>
        <p:nvSpPr>
          <p:cNvPr id="434" name="Shape 434"/>
          <p:cNvSpPr/>
          <p:nvPr>
            <p:ph type="body" idx="1"/>
          </p:nvPr>
        </p:nvSpPr>
        <p:spPr>
          <a:xfrm>
            <a:off x="952500" y="2218266"/>
            <a:ext cx="11893551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 not read/write memory in exposed glue.</a:t>
            </a:r>
            <a:endParaRPr sz="3600"/>
          </a:p>
          <a:p>
            <a:pPr lvl="2">
              <a:defRPr sz="1800"/>
            </a:pPr>
            <a:r>
              <a:rPr sz="3600"/>
              <a:t>Implement at temperature 1.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Weak Cooperation</a:t>
            </a:r>
          </a:p>
        </p:txBody>
      </p:sp>
      <p:sp>
        <p:nvSpPr>
          <p:cNvPr id="437" name="Shape 437"/>
          <p:cNvSpPr/>
          <p:nvPr>
            <p:ph type="body" idx="1"/>
          </p:nvPr>
        </p:nvSpPr>
        <p:spPr>
          <a:xfrm>
            <a:off x="952500" y="2218266"/>
            <a:ext cx="11893551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 not read/write memory in exposed glue.</a:t>
            </a:r>
            <a:endParaRPr sz="3600"/>
          </a:p>
          <a:p>
            <a:pPr lvl="2">
              <a:defRPr sz="1800"/>
            </a:pPr>
            <a:r>
              <a:rPr sz="3600"/>
              <a:t>Implement at temperature 1.</a:t>
            </a:r>
            <a:endParaRPr sz="3600"/>
          </a:p>
          <a:p>
            <a:pPr lvl="0">
              <a:defRPr sz="1800"/>
            </a:pPr>
            <a:r>
              <a:rPr i="1" sz="3600"/>
              <a:t>Planarity</a:t>
            </a:r>
            <a:r>
              <a:rPr sz="3600"/>
              <a:t> is the major barrier.</a:t>
            </a:r>
            <a:endParaRPr sz="3600"/>
          </a:p>
          <a:p>
            <a:pPr lvl="2">
              <a:defRPr sz="1800"/>
            </a:pPr>
            <a:r>
              <a:rPr sz="3600"/>
              <a:t>How to read and escape?</a:t>
            </a:r>
          </a:p>
        </p:txBody>
      </p:sp>
      <p:pic>
        <p:nvPicPr>
          <p:cNvPr id="4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1592" y="3908292"/>
            <a:ext cx="3670301" cy="220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read1-2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08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read1-2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5130800" y="3064933"/>
            <a:ext cx="3639278" cy="3661834"/>
          </a:xfrm>
          <a:prstGeom prst="rect">
            <a:avLst/>
          </a:prstGeom>
          <a:solidFill>
            <a:srgbClr val="DCDEE0">
              <a:alpha val="7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44" name="Shape 444"/>
          <p:cNvSpPr/>
          <p:nvPr/>
        </p:nvSpPr>
        <p:spPr>
          <a:xfrm>
            <a:off x="6000749" y="3778250"/>
            <a:ext cx="100330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/>
            </a:lvl1pPr>
          </a:lstStyle>
          <a:p>
            <a:pPr lvl="0">
              <a:defRPr sz="1800"/>
            </a:pPr>
            <a:r>
              <a:rPr sz="14000"/>
              <a:t>?</a:t>
            </a:r>
          </a:p>
        </p:txBody>
      </p:sp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read1-2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700" y="4465278"/>
            <a:ext cx="1504549" cy="299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5130800" y="3064933"/>
            <a:ext cx="3639278" cy="3661834"/>
          </a:xfrm>
          <a:prstGeom prst="rect">
            <a:avLst/>
          </a:prstGeom>
          <a:solidFill>
            <a:srgbClr val="DCDEE0">
              <a:alpha val="7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49" name="Shape 449"/>
          <p:cNvSpPr/>
          <p:nvPr/>
        </p:nvSpPr>
        <p:spPr>
          <a:xfrm>
            <a:off x="6000749" y="3778250"/>
            <a:ext cx="100330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/>
            </a:lvl1pPr>
          </a:lstStyle>
          <a:p>
            <a:pPr lvl="0">
              <a:defRPr sz="1800"/>
            </a:pPr>
            <a:r>
              <a:rPr sz="14000"/>
              <a:t>?</a:t>
            </a:r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read1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700" y="4465278"/>
            <a:ext cx="1504549" cy="299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read1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700" y="4465278"/>
            <a:ext cx="1504549" cy="299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4739" y="3146982"/>
            <a:ext cx="4596008" cy="1803373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read1-2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/>
        </p:nvSpPr>
        <p:spPr>
          <a:xfrm>
            <a:off x="5130800" y="3064933"/>
            <a:ext cx="3639278" cy="3661834"/>
          </a:xfrm>
          <a:prstGeom prst="rect">
            <a:avLst/>
          </a:prstGeom>
          <a:solidFill>
            <a:srgbClr val="DCDEE0">
              <a:alpha val="7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6000749" y="3778250"/>
            <a:ext cx="100330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/>
            </a:lvl1pPr>
          </a:lstStyle>
          <a:p>
            <a:pPr lvl="0">
              <a:defRPr sz="1800"/>
            </a:pPr>
            <a:r>
              <a:rPr sz="14000"/>
              <a:t>?</a:t>
            </a:r>
          </a:p>
        </p:txBody>
      </p:sp>
      <p:pic>
        <p:nvPicPr>
          <p:cNvPr id="462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100" y="2263945"/>
            <a:ext cx="1504549" cy="299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read1-2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100" y="2263945"/>
            <a:ext cx="1504549" cy="299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read1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100" y="2263945"/>
            <a:ext cx="1504549" cy="299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read1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656" y="2273851"/>
            <a:ext cx="6105488" cy="520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100" y="2263945"/>
            <a:ext cx="1504549" cy="299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6020" y="2582247"/>
            <a:ext cx="7012131" cy="4564032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Weak Cooperation</a:t>
            </a:r>
          </a:p>
        </p:txBody>
      </p:sp>
      <p:sp>
        <p:nvSpPr>
          <p:cNvPr id="476" name="Shape 476"/>
          <p:cNvSpPr/>
          <p:nvPr>
            <p:ph type="body" idx="1"/>
          </p:nvPr>
        </p:nvSpPr>
        <p:spPr>
          <a:xfrm>
            <a:off x="952500" y="2218266"/>
            <a:ext cx="11893551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 not read/write memory in exposed glue.</a:t>
            </a:r>
            <a:endParaRPr sz="3600"/>
          </a:p>
          <a:p>
            <a:pPr lvl="2">
              <a:defRPr sz="1800"/>
            </a:pPr>
            <a:r>
              <a:rPr sz="3600"/>
              <a:t>Implement at temperature 1.</a:t>
            </a:r>
            <a:endParaRPr sz="3600"/>
          </a:p>
          <a:p>
            <a:pPr lvl="0">
              <a:defRPr sz="1800"/>
            </a:pPr>
            <a:r>
              <a:rPr i="1" sz="3600"/>
              <a:t>Planarity</a:t>
            </a:r>
            <a:r>
              <a:rPr sz="3600"/>
              <a:t> is the major barrier.</a:t>
            </a:r>
            <a:endParaRPr sz="3600"/>
          </a:p>
          <a:p>
            <a:pPr lvl="2">
              <a:defRPr sz="1800"/>
            </a:pPr>
            <a:r>
              <a:rPr sz="3600"/>
              <a:t>How to read and escape?</a:t>
            </a:r>
          </a:p>
        </p:txBody>
      </p:sp>
      <p:sp>
        <p:nvSpPr>
          <p:cNvPr id="477" name="Shape 477"/>
          <p:cNvSpPr/>
          <p:nvPr/>
        </p:nvSpPr>
        <p:spPr>
          <a:xfrm>
            <a:off x="7878555" y="5429250"/>
            <a:ext cx="3900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u="sng"/>
            </a:lvl1pPr>
          </a:lstStyle>
          <a:p>
            <a:pPr lvl="0">
              <a:defRPr i="0" sz="1800" u="none"/>
            </a:pPr>
            <a:r>
              <a:rPr i="1" sz="3600" u="sng"/>
              <a:t>Change the model</a:t>
            </a:r>
          </a:p>
        </p:txBody>
      </p:sp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2973044" y="1200150"/>
            <a:ext cx="70587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[Patitz, Schweller, Summers 2011]</a:t>
            </a:r>
          </a:p>
        </p:txBody>
      </p:sp>
      <p:pic>
        <p:nvPicPr>
          <p:cNvPr id="480" name="negglu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731" y="5120216"/>
            <a:ext cx="11091338" cy="2736282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/>
        </p:nvSpPr>
        <p:spPr>
          <a:xfrm>
            <a:off x="1782339" y="8051799"/>
            <a:ext cx="12782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5410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54109"/>
                </a:solidFill>
              </a:rPr>
              <a:t>YES</a:t>
            </a:r>
          </a:p>
        </p:txBody>
      </p:sp>
      <p:sp>
        <p:nvSpPr>
          <p:cNvPr id="482" name="Shape 482"/>
          <p:cNvSpPr/>
          <p:nvPr/>
        </p:nvSpPr>
        <p:spPr>
          <a:xfrm>
            <a:off x="6125739" y="8051799"/>
            <a:ext cx="12782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5410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54109"/>
                </a:solidFill>
              </a:rPr>
              <a:t>YES</a:t>
            </a:r>
          </a:p>
        </p:txBody>
      </p:sp>
      <p:sp>
        <p:nvSpPr>
          <p:cNvPr id="483" name="Shape 483"/>
          <p:cNvSpPr/>
          <p:nvPr/>
        </p:nvSpPr>
        <p:spPr>
          <a:xfrm>
            <a:off x="10469139" y="8051799"/>
            <a:ext cx="1066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707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70706"/>
                </a:solidFill>
              </a:rPr>
              <a:t>NO</a:t>
            </a:r>
          </a:p>
        </p:txBody>
      </p:sp>
      <p:sp>
        <p:nvSpPr>
          <p:cNvPr id="484" name="Shape 484"/>
          <p:cNvSpPr/>
          <p:nvPr>
            <p:ph type="body" idx="1"/>
          </p:nvPr>
        </p:nvSpPr>
        <p:spPr>
          <a:xfrm>
            <a:off x="1095870" y="2251075"/>
            <a:ext cx="10813059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Exposed glue does opposite of cooperate.</a:t>
            </a:r>
            <a:endParaRPr sz="3600"/>
          </a:p>
          <a:p>
            <a:pPr lvl="0">
              <a:defRPr sz="1800"/>
            </a:pPr>
            <a:r>
              <a:rPr sz="3600"/>
              <a:t>Still get AND-like dependence on exposed glue.</a:t>
            </a:r>
          </a:p>
        </p:txBody>
      </p:sp>
      <p:sp>
        <p:nvSpPr>
          <p:cNvPr id="485" name="Shape 485"/>
          <p:cNvSpPr/>
          <p:nvPr>
            <p:ph type="title"/>
          </p:nvPr>
        </p:nvSpPr>
        <p:spPr>
          <a:xfrm>
            <a:off x="952500" y="-478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1: Negative Glue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13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2973044" y="1200150"/>
            <a:ext cx="70587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[Patitz, Schweller, Summers 2011]</a:t>
            </a:r>
          </a:p>
        </p:txBody>
      </p:sp>
      <p:pic>
        <p:nvPicPr>
          <p:cNvPr id="488" name="encode1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871" y="4833665"/>
            <a:ext cx="4497058" cy="4499575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/>
        </p:nvSpPr>
        <p:spPr>
          <a:xfrm>
            <a:off x="7168277" y="7490883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0</a:t>
            </a:r>
          </a:p>
        </p:txBody>
      </p:sp>
      <p:sp>
        <p:nvSpPr>
          <p:cNvPr id="490" name="Shape 490"/>
          <p:cNvSpPr/>
          <p:nvPr>
            <p:ph type="body" idx="1"/>
          </p:nvPr>
        </p:nvSpPr>
        <p:spPr>
          <a:xfrm>
            <a:off x="1095870" y="2251075"/>
            <a:ext cx="10813059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Exposed glue does opposite of cooperate.</a:t>
            </a:r>
            <a:endParaRPr sz="3600"/>
          </a:p>
          <a:p>
            <a:pPr lvl="0">
              <a:defRPr sz="1800"/>
            </a:pPr>
            <a:r>
              <a:rPr sz="3600"/>
              <a:t>Still get AND-like dependence on exposed glue.</a:t>
            </a:r>
          </a:p>
        </p:txBody>
      </p:sp>
      <p:sp>
        <p:nvSpPr>
          <p:cNvPr id="491" name="Shape 491"/>
          <p:cNvSpPr/>
          <p:nvPr>
            <p:ph type="title"/>
          </p:nvPr>
        </p:nvSpPr>
        <p:spPr>
          <a:xfrm>
            <a:off x="952500" y="-478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1: Negative Glue</a:t>
            </a: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encode1 copy 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871" y="4833665"/>
            <a:ext cx="4497058" cy="4499575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/>
        </p:nvSpPr>
        <p:spPr>
          <a:xfrm>
            <a:off x="2973044" y="1200150"/>
            <a:ext cx="70587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[Patitz, Schweller, Summers 2011]</a:t>
            </a:r>
          </a:p>
        </p:txBody>
      </p:sp>
      <p:sp>
        <p:nvSpPr>
          <p:cNvPr id="495" name="Shape 495"/>
          <p:cNvSpPr/>
          <p:nvPr/>
        </p:nvSpPr>
        <p:spPr>
          <a:xfrm>
            <a:off x="7168277" y="7490883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1</a:t>
            </a:r>
          </a:p>
        </p:txBody>
      </p:sp>
      <p:sp>
        <p:nvSpPr>
          <p:cNvPr id="496" name="Shape 496"/>
          <p:cNvSpPr/>
          <p:nvPr>
            <p:ph type="body" idx="1"/>
          </p:nvPr>
        </p:nvSpPr>
        <p:spPr>
          <a:xfrm>
            <a:off x="1095870" y="2251075"/>
            <a:ext cx="10813059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Exposed glue does opposite of cooperate.</a:t>
            </a:r>
            <a:endParaRPr sz="3600"/>
          </a:p>
          <a:p>
            <a:pPr lvl="0">
              <a:defRPr sz="1800"/>
            </a:pPr>
            <a:r>
              <a:rPr sz="3600"/>
              <a:t>Still get AND-like dependence on exposed glue.</a:t>
            </a:r>
          </a:p>
        </p:txBody>
      </p:sp>
      <p:sp>
        <p:nvSpPr>
          <p:cNvPr id="497" name="Shape 497"/>
          <p:cNvSpPr/>
          <p:nvPr>
            <p:ph type="title"/>
          </p:nvPr>
        </p:nvSpPr>
        <p:spPr>
          <a:xfrm>
            <a:off x="952500" y="-478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1: Negative Glue</a:t>
            </a: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encod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571" y="4813300"/>
            <a:ext cx="9881468" cy="4161868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2973044" y="1200150"/>
            <a:ext cx="70587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[Patitz, Schweller, Summers 2011]</a:t>
            </a:r>
          </a:p>
        </p:txBody>
      </p:sp>
      <p:sp>
        <p:nvSpPr>
          <p:cNvPr id="501" name="Shape 501"/>
          <p:cNvSpPr/>
          <p:nvPr/>
        </p:nvSpPr>
        <p:spPr>
          <a:xfrm>
            <a:off x="4704477" y="8041216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0</a:t>
            </a:r>
          </a:p>
        </p:txBody>
      </p:sp>
      <p:sp>
        <p:nvSpPr>
          <p:cNvPr id="502" name="Shape 502"/>
          <p:cNvSpPr/>
          <p:nvPr/>
        </p:nvSpPr>
        <p:spPr>
          <a:xfrm>
            <a:off x="10411010" y="8041216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1</a:t>
            </a:r>
          </a:p>
        </p:txBody>
      </p:sp>
      <p:sp>
        <p:nvSpPr>
          <p:cNvPr id="503" name="Shape 503"/>
          <p:cNvSpPr/>
          <p:nvPr>
            <p:ph type="body" idx="1"/>
          </p:nvPr>
        </p:nvSpPr>
        <p:spPr>
          <a:xfrm>
            <a:off x="1095870" y="2251075"/>
            <a:ext cx="10813059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Exposed glue does opposite of cooperate.</a:t>
            </a:r>
            <a:endParaRPr sz="3600"/>
          </a:p>
          <a:p>
            <a:pPr lvl="0">
              <a:defRPr sz="1800"/>
            </a:pPr>
            <a:r>
              <a:rPr sz="3600"/>
              <a:t>Still get AND-like dependence on exposed glue.</a:t>
            </a:r>
          </a:p>
        </p:txBody>
      </p:sp>
      <p:sp>
        <p:nvSpPr>
          <p:cNvPr id="504" name="Shape 504"/>
          <p:cNvSpPr/>
          <p:nvPr>
            <p:ph type="title"/>
          </p:nvPr>
        </p:nvSpPr>
        <p:spPr>
          <a:xfrm>
            <a:off x="952500" y="-478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1: Negative Glue</a:t>
            </a:r>
          </a:p>
        </p:txBody>
      </p:sp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encode1 copy 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572" y="4813300"/>
            <a:ext cx="9881467" cy="4161868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>
            <p:ph type="title"/>
          </p:nvPr>
        </p:nvSpPr>
        <p:spPr>
          <a:xfrm>
            <a:off x="952500" y="-478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1: Negative Glue</a:t>
            </a:r>
          </a:p>
        </p:txBody>
      </p:sp>
      <p:sp>
        <p:nvSpPr>
          <p:cNvPr id="508" name="Shape 508"/>
          <p:cNvSpPr/>
          <p:nvPr>
            <p:ph type="body" idx="1"/>
          </p:nvPr>
        </p:nvSpPr>
        <p:spPr>
          <a:xfrm>
            <a:off x="1095870" y="2251075"/>
            <a:ext cx="10813059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Exposed glue does opposite of cooperate.</a:t>
            </a:r>
            <a:endParaRPr sz="3600"/>
          </a:p>
          <a:p>
            <a:pPr lvl="0">
              <a:defRPr sz="1800"/>
            </a:pPr>
            <a:r>
              <a:rPr sz="3600"/>
              <a:t>Still get AND-like dependence on exposed glue.</a:t>
            </a:r>
          </a:p>
        </p:txBody>
      </p:sp>
      <p:sp>
        <p:nvSpPr>
          <p:cNvPr id="509" name="Shape 509"/>
          <p:cNvSpPr/>
          <p:nvPr/>
        </p:nvSpPr>
        <p:spPr>
          <a:xfrm>
            <a:off x="2973044" y="1200150"/>
            <a:ext cx="70587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[Patitz, Schweller, Summers 2011]</a:t>
            </a:r>
          </a:p>
        </p:txBody>
      </p:sp>
      <p:sp>
        <p:nvSpPr>
          <p:cNvPr id="510" name="Shape 510"/>
          <p:cNvSpPr/>
          <p:nvPr/>
        </p:nvSpPr>
        <p:spPr>
          <a:xfrm>
            <a:off x="9623610" y="6392584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1</a:t>
            </a:r>
          </a:p>
        </p:txBody>
      </p:sp>
      <p:sp>
        <p:nvSpPr>
          <p:cNvPr id="511" name="Shape 511"/>
          <p:cNvSpPr/>
          <p:nvPr/>
        </p:nvSpPr>
        <p:spPr>
          <a:xfrm>
            <a:off x="3917077" y="6392584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0</a:t>
            </a:r>
          </a:p>
        </p:txBody>
      </p:sp>
      <p:sp>
        <p:nvSpPr>
          <p:cNvPr id="512" name="Shape 512"/>
          <p:cNvSpPr/>
          <p:nvPr/>
        </p:nvSpPr>
        <p:spPr>
          <a:xfrm>
            <a:off x="4704477" y="8041216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0</a:t>
            </a:r>
          </a:p>
        </p:txBody>
      </p:sp>
      <p:sp>
        <p:nvSpPr>
          <p:cNvPr id="513" name="Shape 513"/>
          <p:cNvSpPr/>
          <p:nvPr/>
        </p:nvSpPr>
        <p:spPr>
          <a:xfrm>
            <a:off x="10411010" y="8041216"/>
            <a:ext cx="5309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1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2: 3D</a:t>
            </a:r>
          </a:p>
        </p:txBody>
      </p:sp>
      <p:sp>
        <p:nvSpPr>
          <p:cNvPr id="516" name="Shape 516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sp>
        <p:nvSpPr>
          <p:cNvPr id="517" name="Shape 517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Solve planarity problem directly: use third dimension.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3"/>
          <p:cNvGrpSpPr/>
          <p:nvPr/>
        </p:nvGrpSpPr>
        <p:grpSpPr>
          <a:xfrm>
            <a:off x="3595122" y="4025012"/>
            <a:ext cx="5814556" cy="3921310"/>
            <a:chOff x="0" y="0"/>
            <a:chExt cx="5814555" cy="3921309"/>
          </a:xfrm>
        </p:grpSpPr>
        <p:pic>
          <p:nvPicPr>
            <p:cNvPr id="519" name="read1-2 copy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4369" y="7447"/>
              <a:ext cx="4590187" cy="3913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0" name="Shape 520"/>
            <p:cNvSpPr/>
            <p:nvPr/>
          </p:nvSpPr>
          <p:spPr>
            <a:xfrm>
              <a:off x="2488275" y="602193"/>
              <a:ext cx="2736057" cy="2753015"/>
            </a:xfrm>
            <a:prstGeom prst="rect">
              <a:avLst/>
            </a:prstGeom>
            <a:solidFill>
              <a:srgbClr val="DCDEE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1" name="Shape 521"/>
            <p:cNvSpPr/>
            <p:nvPr/>
          </p:nvSpPr>
          <p:spPr>
            <a:xfrm>
              <a:off x="3142315" y="1138474"/>
              <a:ext cx="754295" cy="1680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000"/>
              </a:lvl1pPr>
            </a:lstStyle>
            <a:p>
              <a:pPr lvl="0">
                <a:defRPr sz="1800"/>
              </a:pPr>
              <a:r>
                <a:rPr sz="7000"/>
                <a:t>?</a:t>
              </a:r>
            </a:p>
          </p:txBody>
        </p:sp>
        <p:pic>
          <p:nvPicPr>
            <p:cNvPr id="522" name="read1-2 copy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1139" cy="2251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4" name="Shape 524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sp>
        <p:nvSpPr>
          <p:cNvPr id="525" name="Shape 525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Solve planarity problem directly: use third dimension.</a:t>
            </a:r>
          </a:p>
        </p:txBody>
      </p:sp>
      <p:sp>
        <p:nvSpPr>
          <p:cNvPr id="526" name="Shape 526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2: 3D</a:t>
            </a:r>
          </a:p>
        </p:txBody>
      </p:sp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roup 530"/>
          <p:cNvGrpSpPr/>
          <p:nvPr/>
        </p:nvGrpSpPr>
        <p:grpSpPr>
          <a:xfrm>
            <a:off x="3595122" y="4025012"/>
            <a:ext cx="5814556" cy="3921310"/>
            <a:chOff x="0" y="0"/>
            <a:chExt cx="5814554" cy="3921309"/>
          </a:xfrm>
        </p:grpSpPr>
        <p:pic>
          <p:nvPicPr>
            <p:cNvPr id="528" name="read1-2 copy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4369" y="7447"/>
              <a:ext cx="4590186" cy="3913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9" name="read1-2 copy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1139" cy="2251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1" name="Shape 531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sp>
        <p:nvSpPr>
          <p:cNvPr id="532" name="Shape 532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Solve planarity problem directly: use third dimension.</a:t>
            </a:r>
          </a:p>
        </p:txBody>
      </p:sp>
      <p:sp>
        <p:nvSpPr>
          <p:cNvPr id="533" name="Shape 533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2: 3D</a:t>
            </a:r>
          </a:p>
        </p:txBody>
      </p:sp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2: 3D</a:t>
            </a:r>
          </a:p>
        </p:txBody>
      </p:sp>
      <p:grpSp>
        <p:nvGrpSpPr>
          <p:cNvPr id="538" name="Group 538"/>
          <p:cNvGrpSpPr/>
          <p:nvPr/>
        </p:nvGrpSpPr>
        <p:grpSpPr>
          <a:xfrm>
            <a:off x="3595122" y="4025012"/>
            <a:ext cx="5814556" cy="3921310"/>
            <a:chOff x="0" y="0"/>
            <a:chExt cx="5814555" cy="3921309"/>
          </a:xfrm>
        </p:grpSpPr>
        <p:pic>
          <p:nvPicPr>
            <p:cNvPr id="536" name="read1-2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4369" y="7447"/>
              <a:ext cx="4590187" cy="3913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7" name="read1-2 copy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1139" cy="2251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9" name="Shape 539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sp>
        <p:nvSpPr>
          <p:cNvPr id="540" name="Shape 540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Solve planarity problem directly: use third dimension.</a:t>
            </a:r>
          </a:p>
        </p:txBody>
      </p:sp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roup 546"/>
          <p:cNvGrpSpPr/>
          <p:nvPr/>
        </p:nvGrpSpPr>
        <p:grpSpPr>
          <a:xfrm>
            <a:off x="3595122" y="4025012"/>
            <a:ext cx="5814556" cy="3921310"/>
            <a:chOff x="0" y="0"/>
            <a:chExt cx="5814555" cy="3921309"/>
          </a:xfrm>
        </p:grpSpPr>
        <p:pic>
          <p:nvPicPr>
            <p:cNvPr id="542" name="read1-2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4369" y="7447"/>
              <a:ext cx="4590187" cy="3913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3" name="read1-2 copy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1139" cy="2251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1735" y="226689"/>
              <a:ext cx="5297047" cy="3456573"/>
            </a:xfrm>
            <a:prstGeom prst="rect">
              <a:avLst/>
            </a:prstGeom>
            <a:effectLst/>
          </p:spPr>
        </p:pic>
      </p:grpSp>
      <p:sp>
        <p:nvSpPr>
          <p:cNvPr id="547" name="Shape 547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sp>
        <p:nvSpPr>
          <p:cNvPr id="548" name="Shape 548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Solve planarity problem directly: use third dimension.</a:t>
            </a:r>
          </a:p>
        </p:txBody>
      </p:sp>
      <p:sp>
        <p:nvSpPr>
          <p:cNvPr id="549" name="Shape 549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2: 3D</a:t>
            </a:r>
          </a:p>
        </p:txBody>
      </p:sp>
    </p:spTree>
  </p:cSld>
  <p:clrMapOvr>
    <a:masterClrMapping/>
  </p:clrMapOvr>
  <p:transition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roup 553"/>
          <p:cNvGrpSpPr/>
          <p:nvPr/>
        </p:nvGrpSpPr>
        <p:grpSpPr>
          <a:xfrm>
            <a:off x="3595122" y="4025012"/>
            <a:ext cx="5814556" cy="3921310"/>
            <a:chOff x="0" y="0"/>
            <a:chExt cx="5814555" cy="3921309"/>
          </a:xfrm>
        </p:grpSpPr>
        <p:pic>
          <p:nvPicPr>
            <p:cNvPr id="551" name="read1-2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4369" y="7447"/>
              <a:ext cx="4590187" cy="3913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2" name="read1-2 copy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1139" cy="2251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4" name="Shape 554"/>
          <p:cNvSpPr/>
          <p:nvPr/>
        </p:nvSpPr>
        <p:spPr>
          <a:xfrm>
            <a:off x="4147820" y="1244600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[Cook, Fu, Schweller 2012]</a:t>
            </a:r>
          </a:p>
        </p:txBody>
      </p:sp>
      <p:sp>
        <p:nvSpPr>
          <p:cNvPr id="555" name="Shape 555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Solve planarity problem directly: use third dimension.</a:t>
            </a:r>
          </a:p>
        </p:txBody>
      </p:sp>
      <p:pic>
        <p:nvPicPr>
          <p:cNvPr id="55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9087" y="5576699"/>
            <a:ext cx="2228485" cy="652777"/>
          </a:xfrm>
          <a:prstGeom prst="rect">
            <a:avLst/>
          </a:prstGeom>
        </p:spPr>
      </p:pic>
      <p:sp>
        <p:nvSpPr>
          <p:cNvPr id="558" name="Shape 558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2: 3D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column1-growth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31" y="8644625"/>
            <a:ext cx="513229" cy="51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column-tile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7050" y="312294"/>
            <a:ext cx="4536539" cy="212241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10817495" y="8443169"/>
            <a:ext cx="19700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600"/>
            </a:lvl1pPr>
          </a:lstStyle>
          <a:p>
            <a:pPr lvl="0">
              <a:defRPr sz="1800"/>
            </a:pPr>
            <a:r>
              <a:rPr sz="6600"/>
              <a:t>𝜏 = 2</a:t>
            </a:r>
          </a:p>
        </p:txBody>
      </p:sp>
      <p:pic>
        <p:nvPicPr>
          <p:cNvPr id="119" name="column1-growth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72" y="8140176"/>
            <a:ext cx="2525887" cy="101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olumn1-growth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column1-growth3 copy 2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572" y="7633731"/>
            <a:ext cx="2525887" cy="151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ig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1523" y="4077304"/>
            <a:ext cx="6421754" cy="3351593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  <p:sp>
        <p:nvSpPr>
          <p:cNvPr id="562" name="Shape 562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63" name="Shape 563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</p:spTree>
  </p:cSld>
  <p:clrMapOvr>
    <a:masterClrMapping/>
  </p:clrMapOvr>
  <p:transition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sig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1523" y="4077304"/>
            <a:ext cx="6421754" cy="3351593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67" name="Shape 567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sp>
        <p:nvSpPr>
          <p:cNvPr id="568" name="Shape 568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</p:spTree>
  </p:cSld>
  <p:clrMapOvr>
    <a:masterClrMapping/>
  </p:clrMapOvr>
  <p:transition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sig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1523" y="4077304"/>
            <a:ext cx="6421754" cy="3351593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72" name="Shape 572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sp>
        <p:nvSpPr>
          <p:cNvPr id="573" name="Shape 573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</p:spTree>
  </p:cSld>
  <p:clrMapOvr>
    <a:masterClrMapping/>
  </p:clrMapOvr>
  <p:transition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sig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1523" y="4842968"/>
            <a:ext cx="6421754" cy="2584053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77" name="Shape 577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sp>
        <p:nvSpPr>
          <p:cNvPr id="578" name="Shape 578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</p:spTree>
  </p:cSld>
  <p:clrMapOvr>
    <a:masterClrMapping/>
  </p:clrMapOvr>
  <p:transition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read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711" y="3578859"/>
            <a:ext cx="6091378" cy="5193868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82" name="Shape 582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pic>
        <p:nvPicPr>
          <p:cNvPr id="583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7270" y="3559345"/>
            <a:ext cx="1483399" cy="2952109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</p:spTree>
  </p:cSld>
  <p:clrMapOvr>
    <a:masterClrMapping/>
  </p:clrMapOvr>
  <p:transition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read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711" y="3578859"/>
            <a:ext cx="6091378" cy="5193868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Shape 587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88" name="Shape 588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pic>
        <p:nvPicPr>
          <p:cNvPr id="589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7270" y="3559345"/>
            <a:ext cx="1483399" cy="2952109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</p:spTree>
  </p:cSld>
  <p:clrMapOvr>
    <a:masterClrMapping/>
  </p:clrMapOvr>
  <p:transition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read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711" y="3578859"/>
            <a:ext cx="6091378" cy="5193868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Shape 593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594" name="Shape 594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pic>
        <p:nvPicPr>
          <p:cNvPr id="595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7270" y="3559345"/>
            <a:ext cx="1483399" cy="2952109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596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</p:spTree>
  </p:cSld>
  <p:clrMapOvr>
    <a:masterClrMapping/>
  </p:clrMapOvr>
  <p:transition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3: Signal Tiles</a:t>
            </a:r>
          </a:p>
        </p:txBody>
      </p:sp>
      <p:pic>
        <p:nvPicPr>
          <p:cNvPr id="599" name="read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711" y="3580512"/>
            <a:ext cx="6091378" cy="519386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>
            <p:ph type="body" idx="1"/>
          </p:nvPr>
        </p:nvSpPr>
        <p:spPr>
          <a:xfrm>
            <a:off x="717351" y="2064808"/>
            <a:ext cx="11570098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signal tiles to send a message through the wall.</a:t>
            </a:r>
          </a:p>
        </p:txBody>
      </p:sp>
      <p:sp>
        <p:nvSpPr>
          <p:cNvPr id="601" name="Shape 601"/>
          <p:cNvSpPr/>
          <p:nvPr/>
        </p:nvSpPr>
        <p:spPr>
          <a:xfrm>
            <a:off x="2930334" y="1244600"/>
            <a:ext cx="714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[Padilla et al.], [Jonoska, Karpenko 2014]</a:t>
            </a:r>
          </a:p>
        </p:txBody>
      </p:sp>
      <p:pic>
        <p:nvPicPr>
          <p:cNvPr id="602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7270" y="3559345"/>
            <a:ext cx="1483399" cy="2952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80" y="4265635"/>
            <a:ext cx="5458130" cy="4653935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06" name="Shape 606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07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424815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</p:spTree>
  </p:cSld>
  <p:clrMapOvr>
    <a:masterClrMapping/>
  </p:clrMapOvr>
  <p:transition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8873" y="4265629"/>
            <a:ext cx="5458144" cy="4653946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Shape 611"/>
          <p:cNvSpPr/>
          <p:nvPr>
            <p:ph type="title"/>
          </p:nvPr>
        </p:nvSpPr>
        <p:spPr>
          <a:xfrm>
            <a:off x="952500" y="-3767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Approach 4: Polyomino Tiles</a:t>
            </a:r>
          </a:p>
        </p:txBody>
      </p:sp>
      <p:sp>
        <p:nvSpPr>
          <p:cNvPr id="612" name="Shape 612"/>
          <p:cNvSpPr/>
          <p:nvPr/>
        </p:nvSpPr>
        <p:spPr>
          <a:xfrm>
            <a:off x="2714217" y="1244600"/>
            <a:ext cx="83084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[Hendricks et al. 2014], [Demaine et al. 2015(?)]</a:t>
            </a:r>
          </a:p>
        </p:txBody>
      </p:sp>
      <p:pic>
        <p:nvPicPr>
          <p:cNvPr id="613" name="read1-2 cop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783" y="4248150"/>
            <a:ext cx="1329191" cy="264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Shape 614"/>
          <p:cNvSpPr/>
          <p:nvPr>
            <p:ph type="body" idx="1"/>
          </p:nvPr>
        </p:nvSpPr>
        <p:spPr>
          <a:xfrm>
            <a:off x="1213809" y="2054225"/>
            <a:ext cx="1057718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a fat tile to avoid closing off region.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